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9"/>
  </p:notesMasterIdLst>
  <p:handoutMasterIdLst>
    <p:handoutMasterId r:id="rId20"/>
  </p:handoutMasterIdLst>
  <p:sldIdLst>
    <p:sldId id="256" r:id="rId6"/>
    <p:sldId id="271" r:id="rId7"/>
    <p:sldId id="267" r:id="rId8"/>
    <p:sldId id="269" r:id="rId9"/>
    <p:sldId id="270" r:id="rId10"/>
    <p:sldId id="272" r:id="rId11"/>
    <p:sldId id="273" r:id="rId12"/>
    <p:sldId id="274" r:id="rId13"/>
    <p:sldId id="275" r:id="rId14"/>
    <p:sldId id="277" r:id="rId15"/>
    <p:sldId id="276" r:id="rId16"/>
    <p:sldId id="268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80" autoAdjust="0"/>
  </p:normalViewPr>
  <p:slideViewPr>
    <p:cSldViewPr snapToGrid="0" snapToObjects="1">
      <p:cViewPr>
        <p:scale>
          <a:sx n="80" d="100"/>
          <a:sy n="80" d="100"/>
        </p:scale>
        <p:origin x="-1517" y="-149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3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1952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Avenir LT Std 45 Book" pitchFamily="34" charset="0"/>
              </a:rPr>
              <a:t>Data Types, Sequences, </a:t>
            </a:r>
            <a:r>
              <a:rPr lang="en-US" b="1" dirty="0">
                <a:latin typeface="Avenir LT Std 45 Book" pitchFamily="34" charset="0"/>
              </a:rPr>
              <a:t>and </a:t>
            </a:r>
            <a:r>
              <a:rPr lang="en-US" b="1" dirty="0" smtClean="0">
                <a:latin typeface="Avenir LT Std 45 Book" pitchFamily="34" charset="0"/>
              </a:rPr>
              <a:t>Tables</a:t>
            </a: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13 September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Some Table Operations</a:t>
            </a:r>
            <a:endParaRPr lang="en-CA" dirty="0">
              <a:latin typeface="+mn-lt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682488"/>
              </p:ext>
            </p:extLst>
          </p:nvPr>
        </p:nvGraphicFramePr>
        <p:xfrm>
          <a:off x="539750" y="1419310"/>
          <a:ext cx="7947025" cy="423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100"/>
                <a:gridCol w="4276725"/>
                <a:gridCol w="1981200"/>
              </a:tblGrid>
              <a:tr h="47952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dirty="0">
                          <a:effectLst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dirty="0">
                          <a:effectLst/>
                        </a:rPr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dirty="0">
                          <a:effectLst/>
                        </a:rPr>
                        <a:t>Example</a:t>
                      </a:r>
                    </a:p>
                  </a:txBody>
                  <a:tcPr anchor="ctr"/>
                </a:tc>
              </a:tr>
              <a:tr h="53010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>
                          <a:effectLst/>
                        </a:rPr>
                        <a:t>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>
                          <a:effectLst/>
                        </a:rPr>
                        <a:t>Create a copy of a table sorted by the values in a 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 err="1">
                          <a:effectLst/>
                        </a:rPr>
                        <a:t>tbl.sort</a:t>
                      </a:r>
                      <a:r>
                        <a:rPr lang="en-CA" sz="1600" dirty="0">
                          <a:effectLst/>
                        </a:rPr>
                        <a:t>("N")</a:t>
                      </a:r>
                    </a:p>
                  </a:txBody>
                  <a:tcPr anchor="ctr"/>
                </a:tc>
              </a:tr>
              <a:tr h="53010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>
                          <a:effectLst/>
                        </a:rPr>
                        <a:t>where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>
                          <a:effectLst/>
                        </a:rPr>
                        <a:t>Create a copy of a table with only the rows that match some </a:t>
                      </a:r>
                      <a:r>
                        <a:rPr lang="en-CA" sz="1600" i="1" dirty="0">
                          <a:effectLst/>
                        </a:rPr>
                        <a:t>predicate</a:t>
                      </a:r>
                      <a:endParaRPr lang="en-CA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 err="1">
                          <a:effectLst/>
                        </a:rPr>
                        <a:t>tbl.where</a:t>
                      </a:r>
                      <a:r>
                        <a:rPr lang="en-CA" sz="1600" dirty="0">
                          <a:effectLst/>
                        </a:rPr>
                        <a:t>("N", </a:t>
                      </a:r>
                      <a:r>
                        <a:rPr lang="en-CA" sz="1600" dirty="0" err="1">
                          <a:effectLst/>
                        </a:rPr>
                        <a:t>are.above</a:t>
                      </a:r>
                      <a:r>
                        <a:rPr lang="en-CA" sz="1600" dirty="0">
                          <a:effectLst/>
                        </a:rPr>
                        <a:t>(2))</a:t>
                      </a:r>
                    </a:p>
                  </a:txBody>
                  <a:tcPr anchor="ctr"/>
                </a:tc>
              </a:tr>
              <a:tr h="47952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>
                          <a:effectLst/>
                        </a:rPr>
                        <a:t>num_rows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>
                          <a:effectLst/>
                        </a:rPr>
                        <a:t>Compute the number of rows in a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>
                          <a:effectLst/>
                        </a:rPr>
                        <a:t>tbl.num_rows</a:t>
                      </a:r>
                    </a:p>
                  </a:txBody>
                  <a:tcPr anchor="ctr"/>
                </a:tc>
              </a:tr>
              <a:tr h="47952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>
                          <a:effectLst/>
                        </a:rPr>
                        <a:t>num_columns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>
                          <a:effectLst/>
                        </a:rPr>
                        <a:t>Compute the number of columns in a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>
                          <a:effectLst/>
                        </a:rPr>
                        <a:t>tbl.num_columns</a:t>
                      </a:r>
                    </a:p>
                  </a:txBody>
                  <a:tcPr anchor="ctr"/>
                </a:tc>
              </a:tr>
              <a:tr h="53010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>
                          <a:effectLst/>
                        </a:rPr>
                        <a:t>select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>
                          <a:effectLst/>
                        </a:rPr>
                        <a:t>Create a copy of a table with only some of the 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>
                          <a:effectLst/>
                        </a:rPr>
                        <a:t>tbl.select("N")</a:t>
                      </a:r>
                    </a:p>
                  </a:txBody>
                  <a:tcPr anchor="ctr"/>
                </a:tc>
              </a:tr>
              <a:tr h="53010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>
                          <a:effectLst/>
                        </a:rPr>
                        <a:t>drop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>
                          <a:effectLst/>
                        </a:rPr>
                        <a:t>Create a copy of a table without some of the 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 err="1">
                          <a:effectLst/>
                        </a:rPr>
                        <a:t>tbl.drop</a:t>
                      </a:r>
                      <a:r>
                        <a:rPr lang="en-CA" sz="1600" dirty="0" smtClean="0">
                          <a:effectLst/>
                        </a:rPr>
                        <a:t>("N</a:t>
                      </a:r>
                      <a:r>
                        <a:rPr lang="en-CA" sz="1600" dirty="0">
                          <a:effectLst/>
                        </a:rPr>
                        <a:t>")</a:t>
                      </a:r>
                    </a:p>
                  </a:txBody>
                  <a:tcPr anchor="ctr"/>
                </a:tc>
              </a:tr>
              <a:tr h="47952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 smtClean="0">
                          <a:effectLst/>
                        </a:rPr>
                        <a:t>take</a:t>
                      </a:r>
                      <a:endParaRPr lang="en-CA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 smtClean="0">
                          <a:effectLst/>
                        </a:rPr>
                        <a:t>Keeps the</a:t>
                      </a:r>
                      <a:r>
                        <a:rPr lang="en-CA" sz="1600" baseline="0" dirty="0" smtClean="0">
                          <a:effectLst/>
                        </a:rPr>
                        <a:t> </a:t>
                      </a:r>
                      <a:r>
                        <a:rPr lang="en-CA" sz="1600" baseline="0" dirty="0" err="1" smtClean="0">
                          <a:effectLst/>
                        </a:rPr>
                        <a:t>ith</a:t>
                      </a:r>
                      <a:r>
                        <a:rPr lang="en-CA" sz="1600" dirty="0" smtClean="0">
                          <a:effectLst/>
                        </a:rPr>
                        <a:t> row</a:t>
                      </a:r>
                      <a:r>
                        <a:rPr lang="en-CA" sz="1600" baseline="0" dirty="0" smtClean="0">
                          <a:effectLst/>
                        </a:rPr>
                        <a:t> of a table</a:t>
                      </a:r>
                      <a:endParaRPr lang="en-CA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 err="1" smtClean="0">
                          <a:effectLst/>
                        </a:rPr>
                        <a:t>tbl.take</a:t>
                      </a:r>
                      <a:r>
                        <a:rPr lang="en-CA" sz="1600" dirty="0" smtClean="0">
                          <a:effectLst/>
                        </a:rPr>
                        <a:t>(</a:t>
                      </a:r>
                      <a:r>
                        <a:rPr lang="en-CA" sz="1600" dirty="0" err="1" smtClean="0">
                          <a:effectLst/>
                        </a:rPr>
                        <a:t>i</a:t>
                      </a:r>
                      <a:r>
                        <a:rPr lang="en-CA" sz="1600" dirty="0" smtClean="0">
                          <a:effectLst/>
                        </a:rPr>
                        <a:t>)</a:t>
                      </a:r>
                      <a:endParaRPr lang="en-CA" sz="1600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74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Tables: Demo</a:t>
            </a:r>
            <a:endParaRPr lang="en-CA" dirty="0">
              <a:latin typeface="+mn-lt"/>
            </a:endParaRPr>
          </a:p>
        </p:txBody>
      </p:sp>
      <p:sp>
        <p:nvSpPr>
          <p:cNvPr id="4" name="AutoShape 2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(Demo on Notebook)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471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Midterm is Friday 10/18</a:t>
            </a:r>
          </a:p>
          <a:p>
            <a:r>
              <a:rPr lang="en-CA" dirty="0" smtClean="0">
                <a:latin typeface="+mn-lt"/>
              </a:rPr>
              <a:t>Final is Monday 12/16</a:t>
            </a:r>
          </a:p>
          <a:p>
            <a:r>
              <a:rPr lang="en-CA" dirty="0" smtClean="0">
                <a:latin typeface="+mn-lt"/>
              </a:rPr>
              <a:t>No alternate exams</a:t>
            </a:r>
          </a:p>
          <a:p>
            <a:r>
              <a:rPr lang="en-CA" dirty="0" smtClean="0">
                <a:latin typeface="+mn-lt"/>
              </a:rPr>
              <a:t>Grades released weekly on Fridays</a:t>
            </a:r>
          </a:p>
          <a:p>
            <a:r>
              <a:rPr lang="en-CA" dirty="0" smtClean="0">
                <a:latin typeface="+mn-lt"/>
              </a:rPr>
              <a:t>For free response questions, submit regrade request on Gradescope </a:t>
            </a:r>
          </a:p>
          <a:p>
            <a:pPr lvl="1"/>
            <a:r>
              <a:rPr lang="en-CA" dirty="0" smtClean="0">
                <a:latin typeface="+mn-lt"/>
              </a:rPr>
              <a:t>1 week to submit </a:t>
            </a:r>
            <a:r>
              <a:rPr lang="en-CA" smtClean="0">
                <a:latin typeface="+mn-lt"/>
              </a:rPr>
              <a:t>regrade requests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29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Notebook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smtClean="0">
                <a:latin typeface="Avenir LT Std 45 Book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6871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Agenda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Data Types</a:t>
            </a:r>
          </a:p>
          <a:p>
            <a:pPr marL="51435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Arrays</a:t>
            </a:r>
          </a:p>
          <a:p>
            <a:pPr marL="51435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Ranges</a:t>
            </a:r>
          </a:p>
          <a:p>
            <a:pPr marL="51435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Tables</a:t>
            </a:r>
          </a:p>
          <a:p>
            <a:pPr marL="51435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Lab Notebook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3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Data Types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Functions</a:t>
            </a:r>
          </a:p>
          <a:p>
            <a:pPr lvl="1"/>
            <a:r>
              <a:rPr lang="en-CA" dirty="0" smtClean="0">
                <a:latin typeface="+mn-lt"/>
              </a:rPr>
              <a:t>abs, max, min</a:t>
            </a:r>
          </a:p>
          <a:p>
            <a:r>
              <a:rPr lang="en-CA" dirty="0" smtClean="0">
                <a:latin typeface="+mn-lt"/>
              </a:rPr>
              <a:t>Numbers</a:t>
            </a:r>
          </a:p>
          <a:p>
            <a:pPr lvl="1"/>
            <a:r>
              <a:rPr lang="en-CA" dirty="0" smtClean="0">
                <a:latin typeface="+mn-lt"/>
              </a:rPr>
              <a:t>Integers: 1,2,3</a:t>
            </a:r>
          </a:p>
          <a:p>
            <a:pPr lvl="1"/>
            <a:r>
              <a:rPr lang="en-CA" dirty="0" smtClean="0">
                <a:latin typeface="+mn-lt"/>
              </a:rPr>
              <a:t>Float: 1.0, 2.1, 3.6, 9e2</a:t>
            </a:r>
          </a:p>
          <a:p>
            <a:r>
              <a:rPr lang="en-CA" dirty="0" smtClean="0">
                <a:latin typeface="+mn-lt"/>
              </a:rPr>
              <a:t>Strings</a:t>
            </a:r>
          </a:p>
          <a:p>
            <a:pPr lvl="1"/>
            <a:r>
              <a:rPr lang="en-CA" dirty="0" smtClean="0">
                <a:latin typeface="+mn-lt"/>
              </a:rPr>
              <a:t>“data”, ‘science’</a:t>
            </a:r>
          </a:p>
          <a:p>
            <a:r>
              <a:rPr lang="en-CA" dirty="0" smtClean="0">
                <a:latin typeface="+mn-lt"/>
              </a:rPr>
              <a:t>Boolean</a:t>
            </a:r>
          </a:p>
          <a:p>
            <a:pPr lvl="1"/>
            <a:r>
              <a:rPr lang="en-CA" dirty="0" smtClean="0">
                <a:latin typeface="+mn-lt"/>
              </a:rPr>
              <a:t>True, False</a:t>
            </a:r>
          </a:p>
          <a:p>
            <a:pPr lvl="1"/>
            <a:endParaRPr lang="en-CA" dirty="0" smtClean="0">
              <a:latin typeface="+mn-lt"/>
            </a:endParaRPr>
          </a:p>
          <a:p>
            <a:endParaRPr lang="en-CA" dirty="0" smtClean="0">
              <a:latin typeface="+mn-lt"/>
            </a:endParaRPr>
          </a:p>
          <a:p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Data Types: Demo</a:t>
            </a:r>
            <a:endParaRPr lang="en-CA" dirty="0">
              <a:latin typeface="+mn-lt"/>
            </a:endParaRPr>
          </a:p>
        </p:txBody>
      </p:sp>
      <p:sp>
        <p:nvSpPr>
          <p:cNvPr id="4" name="AutoShape 2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(Demo on Notebook)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202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Sequences: Arrays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Array is sequence of values all of the same type</a:t>
            </a:r>
          </a:p>
          <a:p>
            <a:r>
              <a:rPr lang="en-CA" dirty="0" smtClean="0">
                <a:latin typeface="+mn-lt"/>
              </a:rPr>
              <a:t>To create an array, use the </a:t>
            </a:r>
            <a:r>
              <a:rPr lang="en-CA" dirty="0" err="1" smtClean="0">
                <a:latin typeface="+mn-lt"/>
              </a:rPr>
              <a:t>make_array</a:t>
            </a:r>
            <a:r>
              <a:rPr lang="en-CA" dirty="0" smtClean="0">
                <a:latin typeface="+mn-lt"/>
              </a:rPr>
              <a:t> function:</a:t>
            </a:r>
          </a:p>
          <a:p>
            <a:pPr lvl="1"/>
            <a:r>
              <a:rPr lang="en-CA" dirty="0" err="1" smtClean="0">
                <a:latin typeface="+mn-lt"/>
              </a:rPr>
              <a:t>make_array</a:t>
            </a:r>
            <a:r>
              <a:rPr lang="en-CA" dirty="0" smtClean="0">
                <a:latin typeface="+mn-lt"/>
              </a:rPr>
              <a:t>(1,2,3) -&gt; [1,2,3]</a:t>
            </a:r>
          </a:p>
          <a:p>
            <a:r>
              <a:rPr lang="en-CA" dirty="0" smtClean="0">
                <a:latin typeface="+mn-lt"/>
              </a:rPr>
              <a:t>Functions on arrays:</a:t>
            </a:r>
          </a:p>
          <a:p>
            <a:pPr lvl="1"/>
            <a:r>
              <a:rPr lang="en-CA" dirty="0" smtClean="0">
                <a:latin typeface="+mn-lt"/>
              </a:rPr>
              <a:t>sum</a:t>
            </a:r>
          </a:p>
          <a:p>
            <a:pPr lvl="1"/>
            <a:r>
              <a:rPr lang="en-CA" dirty="0" err="1" smtClean="0">
                <a:latin typeface="+mn-lt"/>
              </a:rPr>
              <a:t>len</a:t>
            </a:r>
            <a:endParaRPr lang="en-CA" dirty="0" smtClean="0">
              <a:latin typeface="+mn-lt"/>
            </a:endParaRPr>
          </a:p>
          <a:p>
            <a:pPr lvl="1"/>
            <a:r>
              <a:rPr lang="en-CA" dirty="0" smtClean="0">
                <a:latin typeface="+mn-lt"/>
              </a:rPr>
              <a:t>max</a:t>
            </a:r>
          </a:p>
          <a:p>
            <a:pPr lvl="1"/>
            <a:r>
              <a:rPr lang="en-CA" dirty="0" smtClean="0">
                <a:latin typeface="+mn-lt"/>
              </a:rPr>
              <a:t>min </a:t>
            </a:r>
          </a:p>
          <a:p>
            <a:endParaRPr lang="en-CA" dirty="0" smtClean="0">
              <a:latin typeface="+mn-lt"/>
            </a:endParaRPr>
          </a:p>
          <a:p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33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Arrays: Demo</a:t>
            </a:r>
            <a:endParaRPr lang="en-CA" dirty="0">
              <a:latin typeface="+mn-lt"/>
            </a:endParaRPr>
          </a:p>
        </p:txBody>
      </p:sp>
      <p:sp>
        <p:nvSpPr>
          <p:cNvPr id="4" name="AutoShape 2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(Demo on Notebook)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93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Sequences: Ranges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Range is an array of consecutive numbers</a:t>
            </a:r>
          </a:p>
          <a:p>
            <a:pPr fontAlgn="base"/>
            <a:r>
              <a:rPr lang="en-CA" b="1" dirty="0" err="1" smtClean="0">
                <a:latin typeface="+mn-lt"/>
              </a:rPr>
              <a:t>np.arange</a:t>
            </a:r>
            <a:r>
              <a:rPr lang="en-CA" b="1" dirty="0" smtClean="0">
                <a:latin typeface="+mn-lt"/>
              </a:rPr>
              <a:t>(end)</a:t>
            </a:r>
            <a:endParaRPr lang="en-CA" dirty="0">
              <a:latin typeface="+mn-lt"/>
            </a:endParaRPr>
          </a:p>
          <a:p>
            <a:pPr lvl="1" fontAlgn="base"/>
            <a:r>
              <a:rPr lang="en-CA" dirty="0" smtClean="0">
                <a:latin typeface="+mn-lt"/>
              </a:rPr>
              <a:t>An </a:t>
            </a:r>
            <a:r>
              <a:rPr lang="en-CA" dirty="0">
                <a:latin typeface="+mn-lt"/>
              </a:rPr>
              <a:t>array of increasing integers from 0 up to </a:t>
            </a:r>
            <a:r>
              <a:rPr lang="en-CA" b="1" dirty="0">
                <a:latin typeface="+mn-lt"/>
              </a:rPr>
              <a:t>end</a:t>
            </a:r>
            <a:endParaRPr lang="en-CA" dirty="0">
              <a:latin typeface="+mn-lt"/>
            </a:endParaRPr>
          </a:p>
          <a:p>
            <a:pPr fontAlgn="base"/>
            <a:r>
              <a:rPr lang="en-CA" b="1" dirty="0" err="1">
                <a:latin typeface="+mn-lt"/>
              </a:rPr>
              <a:t>np.arange</a:t>
            </a:r>
            <a:r>
              <a:rPr lang="en-CA" b="1" dirty="0">
                <a:latin typeface="+mn-lt"/>
              </a:rPr>
              <a:t>(start, </a:t>
            </a:r>
            <a:r>
              <a:rPr lang="en-CA" b="1" dirty="0" smtClean="0">
                <a:latin typeface="+mn-lt"/>
              </a:rPr>
              <a:t>end)</a:t>
            </a:r>
            <a:endParaRPr lang="en-CA" dirty="0">
              <a:latin typeface="+mn-lt"/>
            </a:endParaRPr>
          </a:p>
          <a:p>
            <a:pPr lvl="1" fontAlgn="base"/>
            <a:r>
              <a:rPr lang="en-CA" dirty="0" smtClean="0">
                <a:latin typeface="+mn-lt"/>
              </a:rPr>
              <a:t>An </a:t>
            </a:r>
            <a:r>
              <a:rPr lang="en-CA" dirty="0">
                <a:latin typeface="+mn-lt"/>
              </a:rPr>
              <a:t>array of increasing integers from </a:t>
            </a:r>
            <a:r>
              <a:rPr lang="en-CA" b="1" dirty="0">
                <a:latin typeface="+mn-lt"/>
              </a:rPr>
              <a:t>start</a:t>
            </a:r>
            <a:r>
              <a:rPr lang="en-CA" dirty="0">
                <a:latin typeface="+mn-lt"/>
              </a:rPr>
              <a:t> up to </a:t>
            </a:r>
            <a:r>
              <a:rPr lang="en-CA" b="1" dirty="0">
                <a:latin typeface="+mn-lt"/>
              </a:rPr>
              <a:t>end</a:t>
            </a:r>
            <a:endParaRPr lang="en-CA" dirty="0">
              <a:latin typeface="+mn-lt"/>
            </a:endParaRPr>
          </a:p>
          <a:p>
            <a:r>
              <a:rPr lang="en-CA" b="1" dirty="0" err="1">
                <a:latin typeface="+mn-lt"/>
              </a:rPr>
              <a:t>np.arange</a:t>
            </a:r>
            <a:r>
              <a:rPr lang="en-CA" b="1" dirty="0">
                <a:latin typeface="+mn-lt"/>
              </a:rPr>
              <a:t>(start, end, </a:t>
            </a:r>
            <a:r>
              <a:rPr lang="en-CA" b="1" dirty="0" smtClean="0">
                <a:latin typeface="+mn-lt"/>
              </a:rPr>
              <a:t>step)</a:t>
            </a:r>
          </a:p>
          <a:p>
            <a:pPr lvl="1"/>
            <a:r>
              <a:rPr lang="en-CA" dirty="0" smtClean="0">
                <a:latin typeface="+mn-lt"/>
              </a:rPr>
              <a:t>A </a:t>
            </a:r>
            <a:r>
              <a:rPr lang="en-CA" dirty="0">
                <a:latin typeface="+mn-lt"/>
              </a:rPr>
              <a:t>range with </a:t>
            </a:r>
            <a:r>
              <a:rPr lang="en-CA" b="1" dirty="0">
                <a:latin typeface="+mn-lt"/>
              </a:rPr>
              <a:t>step</a:t>
            </a:r>
            <a:r>
              <a:rPr lang="en-CA" dirty="0">
                <a:latin typeface="+mn-lt"/>
              </a:rPr>
              <a:t> between consecutive </a:t>
            </a:r>
            <a:r>
              <a:rPr lang="en-CA" dirty="0" smtClean="0">
                <a:latin typeface="+mn-lt"/>
              </a:rPr>
              <a:t>values</a:t>
            </a:r>
            <a:endParaRPr lang="en-CA" dirty="0">
              <a:latin typeface="+mn-lt"/>
            </a:endParaRPr>
          </a:p>
          <a:p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00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Ranges: Demo</a:t>
            </a:r>
            <a:endParaRPr lang="en-CA" dirty="0">
              <a:latin typeface="+mn-lt"/>
            </a:endParaRPr>
          </a:p>
        </p:txBody>
      </p:sp>
      <p:sp>
        <p:nvSpPr>
          <p:cNvPr id="4" name="AutoShape 2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(Demo on Notebook)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642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Creating Tables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Each column in a table is an array of the same length!</a:t>
            </a:r>
          </a:p>
          <a:p>
            <a:r>
              <a:rPr lang="en-CA" dirty="0" smtClean="0">
                <a:latin typeface="+mn-lt"/>
              </a:rPr>
              <a:t>Two ways to create a table:</a:t>
            </a:r>
          </a:p>
          <a:p>
            <a:pPr lvl="1"/>
            <a:r>
              <a:rPr lang="en-CA" dirty="0" smtClean="0">
                <a:latin typeface="+mn-lt"/>
              </a:rPr>
              <a:t>Table</a:t>
            </a:r>
            <a:r>
              <a:rPr lang="en-CA" dirty="0">
                <a:latin typeface="+mn-lt"/>
              </a:rPr>
              <a:t>().</a:t>
            </a:r>
            <a:r>
              <a:rPr lang="en-CA" dirty="0" err="1" smtClean="0">
                <a:latin typeface="+mn-lt"/>
              </a:rPr>
              <a:t>with_columns</a:t>
            </a:r>
            <a:r>
              <a:rPr lang="en-CA" dirty="0" smtClean="0">
                <a:latin typeface="+mn-lt"/>
              </a:rPr>
              <a:t>() or </a:t>
            </a:r>
            <a:r>
              <a:rPr lang="en-CA" dirty="0" err="1" smtClean="0">
                <a:latin typeface="+mn-lt"/>
              </a:rPr>
              <a:t>Table.read_table</a:t>
            </a:r>
            <a:r>
              <a:rPr lang="en-CA" dirty="0" smtClean="0">
                <a:latin typeface="+mn-lt"/>
              </a:rPr>
              <a:t>()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3016250"/>
            <a:ext cx="7461250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2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</TotalTime>
  <Words>350</Words>
  <Application>Microsoft Office PowerPoint</Application>
  <PresentationFormat>On-screen Show (4:3)</PresentationFormat>
  <Paragraphs>87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Custom Design</vt:lpstr>
      <vt:lpstr>Berkeley_Brights_Tessellations</vt:lpstr>
      <vt:lpstr>1_Custom Design</vt:lpstr>
      <vt:lpstr>2_Custom Design</vt:lpstr>
      <vt:lpstr>3_Custom Design</vt:lpstr>
      <vt:lpstr>Data 8, Lab 3</vt:lpstr>
      <vt:lpstr>Agenda</vt:lpstr>
      <vt:lpstr>Data Types</vt:lpstr>
      <vt:lpstr>Data Types: Demo</vt:lpstr>
      <vt:lpstr>Sequences: Arrays</vt:lpstr>
      <vt:lpstr>Arrays: Demo</vt:lpstr>
      <vt:lpstr>Sequences: Ranges</vt:lpstr>
      <vt:lpstr>Ranges: Demo</vt:lpstr>
      <vt:lpstr>Creating Tables</vt:lpstr>
      <vt:lpstr>Some Table Operations</vt:lpstr>
      <vt:lpstr>Tables: Demo</vt:lpstr>
      <vt:lpstr>Announcements</vt:lpstr>
      <vt:lpstr>Lab Notebook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210</cp:revision>
  <dcterms:created xsi:type="dcterms:W3CDTF">2013-01-15T19:08:57Z</dcterms:created>
  <dcterms:modified xsi:type="dcterms:W3CDTF">2019-09-13T21:32:41Z</dcterms:modified>
</cp:coreProperties>
</file>