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23"/>
  </p:notesMasterIdLst>
  <p:handoutMasterIdLst>
    <p:handoutMasterId r:id="rId24"/>
  </p:handoutMasterIdLst>
  <p:sldIdLst>
    <p:sldId id="256" r:id="rId6"/>
    <p:sldId id="289" r:id="rId7"/>
    <p:sldId id="287" r:id="rId8"/>
    <p:sldId id="291" r:id="rId9"/>
    <p:sldId id="294" r:id="rId10"/>
    <p:sldId id="293" r:id="rId11"/>
    <p:sldId id="302" r:id="rId12"/>
    <p:sldId id="303" r:id="rId13"/>
    <p:sldId id="290" r:id="rId14"/>
    <p:sldId id="297" r:id="rId15"/>
    <p:sldId id="299" r:id="rId16"/>
    <p:sldId id="298" r:id="rId17"/>
    <p:sldId id="304" r:id="rId18"/>
    <p:sldId id="305" r:id="rId19"/>
    <p:sldId id="300" r:id="rId20"/>
    <p:sldId id="267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4970" autoAdjust="0"/>
  </p:normalViewPr>
  <p:slideViewPr>
    <p:cSldViewPr snapToGrid="0" snapToObjects="1">
      <p:cViewPr>
        <p:scale>
          <a:sx n="80" d="100"/>
          <a:sy n="80" d="100"/>
        </p:scale>
        <p:origin x="-1517" y="-5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for Lab 6 Worksheet</a:t>
            </a:r>
          </a:p>
          <a:p>
            <a:endParaRPr lang="en-CA" dirty="0" smtClean="0"/>
          </a:p>
          <a:p>
            <a:r>
              <a:rPr lang="en-CA" dirty="0" smtClean="0"/>
              <a:t>- Why hypothesis testing? Motivate before starting the worksheet</a:t>
            </a:r>
          </a:p>
          <a:p>
            <a:r>
              <a:rPr lang="en-CA" dirty="0" smtClean="0"/>
              <a:t>- </a:t>
            </a:r>
            <a:r>
              <a:rPr lang="en-CA" dirty="0" err="1" smtClean="0"/>
              <a:t>sample_proportions</a:t>
            </a:r>
            <a:r>
              <a:rPr lang="en-CA" dirty="0" smtClean="0"/>
              <a:t> is tricky: talk about theoretical/empirical distribution, how they have to sum to 1</a:t>
            </a:r>
          </a:p>
          <a:p>
            <a:r>
              <a:rPr lang="en-CA" dirty="0" smtClean="0"/>
              <a:t>- Avoid jargon: no null hypotheses, no p-value, etc.</a:t>
            </a:r>
          </a:p>
          <a:p>
            <a:r>
              <a:rPr lang="en-CA" dirty="0" smtClean="0"/>
              <a:t>- Focus that null hypothesis is something clearly defined</a:t>
            </a:r>
          </a:p>
          <a:p>
            <a:r>
              <a:rPr lang="en-CA" dirty="0" smtClean="0"/>
              <a:t>- Alternative comes from the observed value -&gt; that's why it's one-sided and not a two-sided test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6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venir LT Std 45 Book" pitchFamily="34" charset="0"/>
              </a:rPr>
              <a:t>Testing Hypotheses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11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The P-value is the chance, </a:t>
            </a:r>
          </a:p>
          <a:p>
            <a:pPr lvl="1"/>
            <a:r>
              <a:rPr lang="en-CA" dirty="0">
                <a:latin typeface="+mn-lt"/>
              </a:rPr>
              <a:t>under the null hypothesis, </a:t>
            </a:r>
          </a:p>
          <a:p>
            <a:pPr lvl="1"/>
            <a:r>
              <a:rPr lang="en-CA" dirty="0">
                <a:latin typeface="+mn-lt"/>
              </a:rPr>
              <a:t>that the test statistic </a:t>
            </a:r>
            <a:r>
              <a:rPr lang="en-CA" dirty="0" smtClean="0">
                <a:latin typeface="+mn-lt"/>
              </a:rPr>
              <a:t>is </a:t>
            </a:r>
            <a:r>
              <a:rPr lang="en-CA" dirty="0">
                <a:latin typeface="+mn-lt"/>
              </a:rPr>
              <a:t>equal to the value that was observed in the data</a:t>
            </a:r>
          </a:p>
          <a:p>
            <a:pPr lvl="1"/>
            <a:r>
              <a:rPr lang="en-CA" dirty="0">
                <a:latin typeface="+mn-lt"/>
              </a:rPr>
              <a:t>or is even further in the direction of the alternative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dirty="0" smtClean="0">
                <a:latin typeface="+mn-lt"/>
              </a:rPr>
              <a:t>Each one of these bullet points is necessary! Without it, this would not be the p-value so the full definition is important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0" y="1565799"/>
            <a:ext cx="5762840" cy="37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Making a Decision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Compare the observed test statistic with the simulated test statistics to make a decision on whether or not to reject the null</a:t>
            </a:r>
          </a:p>
          <a:p>
            <a:r>
              <a:rPr lang="en-CA" dirty="0" smtClean="0">
                <a:latin typeface="+mn-lt"/>
              </a:rPr>
              <a:t>Traditionally people use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 </a:t>
            </a:r>
          </a:p>
          <a:p>
            <a:pPr lvl="1"/>
            <a:r>
              <a:rPr lang="en-CA" dirty="0" smtClean="0">
                <a:latin typeface="+mn-lt"/>
              </a:rPr>
              <a:t>Any p-value less than or equal to 5% is treated as “statistically significant”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If less than the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, the null hypothesis is inconsistent with the data and we reject the null </a:t>
            </a:r>
          </a:p>
          <a:p>
            <a:pPr lvl="1"/>
            <a:r>
              <a:rPr lang="en-CA" dirty="0" smtClean="0">
                <a:latin typeface="+mn-lt"/>
              </a:rPr>
              <a:t>Otherwise, we “fail to reject the null”</a:t>
            </a:r>
          </a:p>
        </p:txBody>
      </p:sp>
    </p:spTree>
    <p:extLst>
      <p:ext uri="{BB962C8B-B14F-4D97-AF65-F5344CB8AC3E}">
        <p14:creationId xmlns:p14="http://schemas.microsoft.com/office/powerpoint/2010/main" val="214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Swain v. Alabama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Null: Jury panel drawn at random</a:t>
            </a:r>
          </a:p>
          <a:p>
            <a:r>
              <a:rPr lang="en-CA" dirty="0" smtClean="0">
                <a:latin typeface="+mn-lt"/>
              </a:rPr>
              <a:t>Alternative: Too few Black jurors</a:t>
            </a:r>
          </a:p>
          <a:p>
            <a:r>
              <a:rPr lang="en-CA" dirty="0" smtClean="0">
                <a:latin typeface="+mn-lt"/>
              </a:rPr>
              <a:t>Statistic: Number of black jurors on panel</a:t>
            </a:r>
          </a:p>
          <a:p>
            <a:r>
              <a:rPr lang="en-CA" dirty="0" smtClean="0">
                <a:latin typeface="+mn-lt"/>
              </a:rPr>
              <a:t>P-Value: Area at or to the left of the observed value (yellow line)</a:t>
            </a:r>
          </a:p>
          <a:p>
            <a:r>
              <a:rPr lang="en-CA" dirty="0" smtClean="0">
                <a:latin typeface="+mn-lt"/>
              </a:rPr>
              <a:t>Result: Test favours alternative</a:t>
            </a:r>
          </a:p>
          <a:p>
            <a:endParaRPr lang="en-CA" dirty="0">
              <a:latin typeface="+mn-lt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2" y="1996281"/>
            <a:ext cx="4335463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Mendel’s Peas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+mn-lt"/>
              </a:rPr>
              <a:t>Null: Each pea plant has 75% chance of being purple </a:t>
            </a:r>
            <a:r>
              <a:rPr lang="en-CA" dirty="0" smtClean="0">
                <a:latin typeface="+mn-lt"/>
              </a:rPr>
              <a:t>flowering</a:t>
            </a:r>
          </a:p>
          <a:p>
            <a:r>
              <a:rPr lang="en-CA" dirty="0" smtClean="0">
                <a:latin typeface="+mn-lt"/>
              </a:rPr>
              <a:t>Alternative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Pea plant does not have 75% chance of being purple flowering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Statistic: </a:t>
            </a:r>
            <a:r>
              <a:rPr lang="en-CA" dirty="0" smtClean="0">
                <a:latin typeface="+mn-lt"/>
              </a:rPr>
              <a:t>| % purple flowering peas in sample – 75 | </a:t>
            </a:r>
          </a:p>
          <a:p>
            <a:r>
              <a:rPr lang="en-CA" dirty="0" smtClean="0">
                <a:latin typeface="+mn-lt"/>
              </a:rPr>
              <a:t>P-Value</a:t>
            </a:r>
            <a:r>
              <a:rPr lang="en-CA" dirty="0">
                <a:latin typeface="+mn-lt"/>
              </a:rPr>
              <a:t>: Area at or to the </a:t>
            </a:r>
            <a:r>
              <a:rPr lang="en-CA" dirty="0" smtClean="0">
                <a:latin typeface="+mn-lt"/>
              </a:rPr>
              <a:t>right of the observed value (yellow </a:t>
            </a:r>
            <a:r>
              <a:rPr lang="en-CA" dirty="0">
                <a:latin typeface="+mn-lt"/>
              </a:rPr>
              <a:t>line)</a:t>
            </a:r>
          </a:p>
          <a:p>
            <a:r>
              <a:rPr lang="en-CA" dirty="0">
                <a:latin typeface="+mn-lt"/>
              </a:rPr>
              <a:t>Result: Test favours </a:t>
            </a:r>
            <a:r>
              <a:rPr lang="en-CA" dirty="0" smtClean="0">
                <a:latin typeface="+mn-lt"/>
              </a:rPr>
              <a:t>null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2023269"/>
            <a:ext cx="4359275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3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Error Probabilities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is also the probability of a Type I Error</a:t>
            </a:r>
          </a:p>
          <a:p>
            <a:r>
              <a:rPr lang="en-CA" dirty="0" smtClean="0">
                <a:latin typeface="+mn-lt"/>
              </a:rPr>
              <a:t>It is the probability of rejecting the null even when the null is true</a:t>
            </a:r>
          </a:p>
          <a:p>
            <a:r>
              <a:rPr lang="en-CA" dirty="0" smtClean="0">
                <a:latin typeface="+mn-lt"/>
              </a:rPr>
              <a:t>Example: Using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5%, there is a 5% chance of rejecting the null even when the null is true</a:t>
            </a:r>
          </a:p>
        </p:txBody>
      </p:sp>
    </p:spTree>
    <p:extLst>
      <p:ext uri="{BB962C8B-B14F-4D97-AF65-F5344CB8AC3E}">
        <p14:creationId xmlns:p14="http://schemas.microsoft.com/office/powerpoint/2010/main" val="35845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Null/Alternative Hypotheses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Test Statistics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Multiple Categories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Simulations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P-Values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Decision-Making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Examples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Assessing a Model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Identifying a model (a set of assumptions)</a:t>
            </a:r>
          </a:p>
          <a:p>
            <a:pPr lvl="1"/>
            <a:r>
              <a:rPr lang="en-CA" dirty="0" smtClean="0">
                <a:latin typeface="+mn-lt"/>
              </a:rPr>
              <a:t>Example: Jury panel selected at random from the population</a:t>
            </a:r>
          </a:p>
          <a:p>
            <a:r>
              <a:rPr lang="en-CA" dirty="0" smtClean="0">
                <a:latin typeface="+mn-lt"/>
              </a:rPr>
              <a:t>Choose a statistic to measure discrepancy between model and data</a:t>
            </a:r>
          </a:p>
          <a:p>
            <a:pPr lvl="1"/>
            <a:r>
              <a:rPr lang="en-CA" dirty="0" smtClean="0">
                <a:latin typeface="+mn-lt"/>
              </a:rPr>
              <a:t>Example: Number of black men selected for jury panel</a:t>
            </a:r>
          </a:p>
          <a:p>
            <a:r>
              <a:rPr lang="en-CA" dirty="0" smtClean="0">
                <a:latin typeface="+mn-lt"/>
              </a:rPr>
              <a:t>Simulate statistic under the model</a:t>
            </a:r>
          </a:p>
          <a:p>
            <a:r>
              <a:rPr lang="en-CA" dirty="0" smtClean="0">
                <a:latin typeface="+mn-lt"/>
              </a:rPr>
              <a:t>Compare observed statistic with the distribution of simulated statistics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Null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Goal is to prove a model </a:t>
            </a:r>
            <a:r>
              <a:rPr lang="en-CA" b="1" dirty="0" smtClean="0">
                <a:latin typeface="+mn-lt"/>
              </a:rPr>
              <a:t>does not </a:t>
            </a:r>
            <a:r>
              <a:rPr lang="en-CA" dirty="0" smtClean="0">
                <a:latin typeface="+mn-lt"/>
              </a:rPr>
              <a:t>fit the observed data</a:t>
            </a:r>
          </a:p>
          <a:p>
            <a:r>
              <a:rPr lang="en-CA" dirty="0" smtClean="0">
                <a:latin typeface="+mn-lt"/>
              </a:rPr>
              <a:t>We call this model we are trying to disprove the </a:t>
            </a:r>
            <a:r>
              <a:rPr lang="en-CA" b="1" dirty="0" smtClean="0">
                <a:latin typeface="+mn-lt"/>
              </a:rPr>
              <a:t>null hypothesis</a:t>
            </a:r>
          </a:p>
          <a:p>
            <a:r>
              <a:rPr lang="en-CA" dirty="0" smtClean="0">
                <a:latin typeface="+mn-lt"/>
              </a:rPr>
              <a:t>The null hypothesis typically says some observed value was due to random chance alone</a:t>
            </a:r>
          </a:p>
          <a:p>
            <a:r>
              <a:rPr lang="en-CA" dirty="0" smtClean="0">
                <a:latin typeface="+mn-lt"/>
              </a:rPr>
              <a:t>Example: Jury panel selected at random; the observed number of black males on the panel was due to random chance alone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By disproving the null hypothesis, we demonstrate that there is something other than random chance affecting what we observe</a:t>
            </a:r>
          </a:p>
        </p:txBody>
      </p:sp>
    </p:spTree>
    <p:extLst>
      <p:ext uri="{BB962C8B-B14F-4D97-AF65-F5344CB8AC3E}">
        <p14:creationId xmlns:p14="http://schemas.microsoft.com/office/powerpoint/2010/main" val="37761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Alternative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alternative model for the data</a:t>
            </a:r>
          </a:p>
          <a:p>
            <a:r>
              <a:rPr lang="en-CA" dirty="0" smtClean="0">
                <a:latin typeface="+mn-lt"/>
              </a:rPr>
              <a:t>Example: Jury 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Both high and low number of Black jurors relative to the population would have supported this alternative hypothesis</a:t>
            </a:r>
          </a:p>
          <a:p>
            <a:r>
              <a:rPr lang="en-CA" dirty="0" smtClean="0">
                <a:latin typeface="+mn-lt"/>
              </a:rPr>
              <a:t>Example: Jury 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Only low number of Black jurors relative to the population would have supported this alternative hypothesis </a:t>
            </a:r>
          </a:p>
        </p:txBody>
      </p:sp>
    </p:spTree>
    <p:extLst>
      <p:ext uri="{BB962C8B-B14F-4D97-AF65-F5344CB8AC3E}">
        <p14:creationId xmlns:p14="http://schemas.microsoft.com/office/powerpoint/2010/main" val="7037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Measures the discrepancy between a model and the data</a:t>
            </a:r>
          </a:p>
          <a:p>
            <a:r>
              <a:rPr lang="en-CA" dirty="0" smtClean="0">
                <a:latin typeface="+mn-lt"/>
              </a:rPr>
              <a:t>Depends on the Alternative Hypothesis:</a:t>
            </a: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| % eligible Black jurors in population - % Black jurors on panel |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% Black jurors on panel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Ask: What values of the statistic will support the alternative?</a:t>
            </a:r>
          </a:p>
          <a:p>
            <a:pPr lvl="1"/>
            <a:r>
              <a:rPr lang="en-CA" dirty="0" smtClean="0">
                <a:latin typeface="+mn-lt"/>
              </a:rPr>
              <a:t>Ideally should be in just statistics in one direction</a:t>
            </a:r>
          </a:p>
        </p:txBody>
      </p:sp>
    </p:spTree>
    <p:extLst>
      <p:ext uri="{BB962C8B-B14F-4D97-AF65-F5344CB8AC3E}">
        <p14:creationId xmlns:p14="http://schemas.microsoft.com/office/powerpoint/2010/main" val="2416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Multiple Categories 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To assess models about multiple categories</a:t>
            </a:r>
          </a:p>
          <a:p>
            <a:r>
              <a:rPr lang="en-CA" dirty="0" smtClean="0">
                <a:latin typeface="+mn-lt"/>
              </a:rPr>
              <a:t>Example: We want to look at the ethnic composition of jury panels for all groups instead of just one</a:t>
            </a:r>
          </a:p>
          <a:p>
            <a:r>
              <a:rPr lang="en-CA" dirty="0" smtClean="0">
                <a:latin typeface="+mn-lt"/>
              </a:rPr>
              <a:t>New test statistic for multiple categories: </a:t>
            </a:r>
            <a:r>
              <a:rPr lang="en-CA" b="1" dirty="0" smtClean="0">
                <a:latin typeface="+mn-lt"/>
              </a:rPr>
              <a:t>Total Variation Distance</a:t>
            </a:r>
          </a:p>
          <a:p>
            <a:pPr lvl="1"/>
            <a:r>
              <a:rPr lang="en-CA" dirty="0" smtClean="0">
                <a:latin typeface="+mn-lt"/>
              </a:rPr>
              <a:t>Find differences between theoretical and empirical proportions for each category</a:t>
            </a:r>
          </a:p>
          <a:p>
            <a:pPr lvl="1"/>
            <a:r>
              <a:rPr lang="en-CA" dirty="0" smtClean="0">
                <a:latin typeface="+mn-lt"/>
              </a:rPr>
              <a:t>Take the absolute value of each difference</a:t>
            </a:r>
          </a:p>
          <a:p>
            <a:pPr lvl="1"/>
            <a:r>
              <a:rPr lang="en-CA" dirty="0" smtClean="0">
                <a:latin typeface="+mn-lt"/>
              </a:rPr>
              <a:t>Sum these absolute differences and divide by 2</a:t>
            </a:r>
          </a:p>
        </p:txBody>
      </p:sp>
    </p:spTree>
    <p:extLst>
      <p:ext uri="{BB962C8B-B14F-4D97-AF65-F5344CB8AC3E}">
        <p14:creationId xmlns:p14="http://schemas.microsoft.com/office/powerpoint/2010/main" val="22537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TVD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97" y="2088073"/>
            <a:ext cx="6535206" cy="26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Simulation: Sample Proportions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</a:t>
            </a:r>
            <a:r>
              <a:rPr lang="en-CA" dirty="0" err="1" smtClean="0">
                <a:latin typeface="+mn-lt"/>
              </a:rPr>
              <a:t>sample_proportions</a:t>
            </a:r>
            <a:r>
              <a:rPr lang="en-CA" dirty="0" smtClean="0">
                <a:latin typeface="+mn-lt"/>
              </a:rPr>
              <a:t> function takes in two arguments:</a:t>
            </a:r>
          </a:p>
          <a:p>
            <a:pPr lvl="1"/>
            <a:r>
              <a:rPr lang="en-CA" dirty="0" smtClean="0">
                <a:latin typeface="+mn-lt"/>
              </a:rPr>
              <a:t>Sample size</a:t>
            </a:r>
          </a:p>
          <a:p>
            <a:pPr lvl="1"/>
            <a:r>
              <a:rPr lang="en-CA" dirty="0" smtClean="0">
                <a:latin typeface="+mn-lt"/>
              </a:rPr>
              <a:t>Theoretical probabilities of each category</a:t>
            </a:r>
          </a:p>
          <a:p>
            <a:r>
              <a:rPr lang="en-CA" dirty="0" smtClean="0">
                <a:latin typeface="+mn-lt"/>
              </a:rPr>
              <a:t>Returns array consisting of the empirical probabilities of each category</a:t>
            </a:r>
          </a:p>
          <a:p>
            <a:pPr lvl="1"/>
            <a:r>
              <a:rPr lang="en-CA" dirty="0" smtClean="0">
                <a:latin typeface="+mn-lt"/>
              </a:rPr>
              <a:t>Simulates drawing a sample of specified size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119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798</Words>
  <Application>Microsoft Office PowerPoint</Application>
  <PresentationFormat>On-screen Show (4:3)</PresentationFormat>
  <Paragraphs>99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Custom Design</vt:lpstr>
      <vt:lpstr>Berkeley_Brights_Tessellations</vt:lpstr>
      <vt:lpstr>1_Custom Design</vt:lpstr>
      <vt:lpstr>2_Custom Design</vt:lpstr>
      <vt:lpstr>3_Custom Design</vt:lpstr>
      <vt:lpstr>Data 8, Lab 6</vt:lpstr>
      <vt:lpstr>Agenda</vt:lpstr>
      <vt:lpstr>Assessing a Model</vt:lpstr>
      <vt:lpstr>Null Hypothesis</vt:lpstr>
      <vt:lpstr>Alternative Hypothesis</vt:lpstr>
      <vt:lpstr>Test Statistic</vt:lpstr>
      <vt:lpstr>Multiple Categories </vt:lpstr>
      <vt:lpstr>TVD (cont’d)</vt:lpstr>
      <vt:lpstr>Simulation: Sample Proportions</vt:lpstr>
      <vt:lpstr>P-Value</vt:lpstr>
      <vt:lpstr>P-Value (cont’d)</vt:lpstr>
      <vt:lpstr>Making a Decision</vt:lpstr>
      <vt:lpstr>Example: Swain v. Alabama</vt:lpstr>
      <vt:lpstr>Example: Mendel’s Peas</vt:lpstr>
      <vt:lpstr>Error Probabilities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385</cp:revision>
  <dcterms:created xsi:type="dcterms:W3CDTF">2013-01-15T19:08:57Z</dcterms:created>
  <dcterms:modified xsi:type="dcterms:W3CDTF">2019-10-01T02:56:48Z</dcterms:modified>
</cp:coreProperties>
</file>