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1"/>
  </p:notesMasterIdLst>
  <p:handoutMasterIdLst>
    <p:handoutMasterId r:id="rId12"/>
  </p:handoutMasterIdLst>
  <p:sldIdLst>
    <p:sldId id="256" r:id="rId6"/>
    <p:sldId id="297" r:id="rId7"/>
    <p:sldId id="299" r:id="rId8"/>
    <p:sldId id="30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latin typeface="Avenir LT Std 45 Book" pitchFamily="34" charset="0"/>
              </a:rPr>
              <a:t>12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Avenir LT Std 45 Book" pitchFamily="34" charset="0"/>
              </a:rPr>
              <a:t>Residuals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5 December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Regression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Predict the value of a </a:t>
            </a:r>
            <a:r>
              <a:rPr lang="en-CA" b="1" dirty="0" smtClean="0">
                <a:latin typeface="+mn-lt"/>
              </a:rPr>
              <a:t>continuous</a:t>
            </a:r>
            <a:r>
              <a:rPr lang="en-CA" dirty="0" smtClean="0">
                <a:latin typeface="+mn-lt"/>
              </a:rPr>
              <a:t> random variable</a:t>
            </a:r>
          </a:p>
          <a:p>
            <a:pPr lvl="1"/>
            <a:r>
              <a:rPr lang="en-CA" dirty="0" smtClean="0">
                <a:latin typeface="+mn-lt"/>
              </a:rPr>
              <a:t>Example: predict the height of a child given the height of a parent</a:t>
            </a:r>
          </a:p>
          <a:p>
            <a:r>
              <a:rPr lang="en-CA" dirty="0" smtClean="0">
                <a:latin typeface="+mn-lt"/>
              </a:rPr>
              <a:t>In Data 8, we use an algorithm called </a:t>
            </a:r>
            <a:r>
              <a:rPr lang="en-CA" b="1" dirty="0" smtClean="0">
                <a:latin typeface="+mn-lt"/>
              </a:rPr>
              <a:t>Least Squares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This creates a linear prediction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830638"/>
            <a:ext cx="19050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Residuals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Residual = Actual Value – Predicted Value (via Least Squares)</a:t>
            </a:r>
          </a:p>
          <a:p>
            <a:r>
              <a:rPr lang="en-CA" dirty="0" smtClean="0">
                <a:latin typeface="+mn-lt"/>
              </a:rPr>
              <a:t>The </a:t>
            </a:r>
            <a:r>
              <a:rPr lang="en-CA" dirty="0">
                <a:latin typeface="+mn-lt"/>
              </a:rPr>
              <a:t>residual plot of a good regression (a linear model) shows no patterns in the graph of the </a:t>
            </a:r>
            <a:r>
              <a:rPr lang="en-CA" dirty="0" smtClean="0">
                <a:latin typeface="+mn-lt"/>
              </a:rPr>
              <a:t>residuals</a:t>
            </a:r>
          </a:p>
          <a:p>
            <a:r>
              <a:rPr lang="en-CA" dirty="0" smtClean="0">
                <a:latin typeface="+mn-lt"/>
              </a:rPr>
              <a:t>Average of residuals is always 0</a:t>
            </a:r>
          </a:p>
          <a:p>
            <a:r>
              <a:rPr lang="en-CA" dirty="0" smtClean="0">
                <a:latin typeface="+mn-lt"/>
              </a:rPr>
              <a:t>Heteroscedastic: Uneven variation of residuals around the horizontal line at 0</a:t>
            </a:r>
          </a:p>
          <a:p>
            <a:pPr lvl="1"/>
            <a:r>
              <a:rPr lang="en-CA" dirty="0" smtClean="0">
                <a:latin typeface="+mn-lt"/>
              </a:rPr>
              <a:t>The regression estimates are not equally accurate</a:t>
            </a:r>
          </a:p>
          <a:p>
            <a:pPr lvl="1"/>
            <a:r>
              <a:rPr lang="en-CA" dirty="0" smtClean="0">
                <a:latin typeface="+mn-lt"/>
              </a:rPr>
              <a:t>Example: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4419599"/>
            <a:ext cx="19510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Deviations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SD of the Residuals </a:t>
            </a:r>
            <a:r>
              <a:rPr lang="en-CA" dirty="0">
                <a:latin typeface="+mn-lt"/>
              </a:rPr>
              <a:t>= </a:t>
            </a:r>
            <a:r>
              <a:rPr lang="en-CA" dirty="0" err="1" smtClean="0">
                <a:latin typeface="+mn-lt"/>
              </a:rPr>
              <a:t>np.sqrt</a:t>
            </a:r>
            <a:r>
              <a:rPr lang="en-CA" dirty="0" smtClean="0">
                <a:latin typeface="+mn-lt"/>
              </a:rPr>
              <a:t>(1-r</a:t>
            </a:r>
            <a:r>
              <a:rPr lang="en-CA" dirty="0">
                <a:latin typeface="+mn-lt"/>
              </a:rPr>
              <a:t>**2) * </a:t>
            </a:r>
            <a:r>
              <a:rPr lang="en-CA" dirty="0" err="1">
                <a:latin typeface="+mn-lt"/>
              </a:rPr>
              <a:t>SD_of_y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It is also a fraction of the SD of the response variable (y)</a:t>
            </a:r>
          </a:p>
          <a:p>
            <a:r>
              <a:rPr lang="en-CA" dirty="0" smtClean="0">
                <a:latin typeface="+mn-lt"/>
              </a:rPr>
              <a:t>The SD tells us how good the linear predictor</a:t>
            </a:r>
          </a:p>
          <a:p>
            <a:pPr lvl="1"/>
            <a:r>
              <a:rPr lang="en-CA" dirty="0" smtClean="0">
                <a:latin typeface="+mn-lt"/>
              </a:rPr>
              <a:t>The smaller the SD of Residuals, the closer the residuals are to their mean</a:t>
            </a:r>
          </a:p>
          <a:p>
            <a:pPr lvl="1"/>
            <a:r>
              <a:rPr lang="en-CA" dirty="0" smtClean="0">
                <a:latin typeface="+mn-lt"/>
              </a:rPr>
              <a:t>Mean of Residuals is always 0</a:t>
            </a:r>
          </a:p>
          <a:p>
            <a:pPr lvl="1"/>
            <a:r>
              <a:rPr lang="en-CA" dirty="0" smtClean="0">
                <a:latin typeface="+mn-lt"/>
              </a:rPr>
              <a:t>Example: If r=1 (perfect correlation), there SD of residuals is 0 since we have a perfect linear relationship between X and y</a:t>
            </a:r>
          </a:p>
          <a:p>
            <a:r>
              <a:rPr lang="en-CA" dirty="0" smtClean="0">
                <a:latin typeface="+mn-lt"/>
              </a:rPr>
              <a:t>SD of </a:t>
            </a:r>
            <a:r>
              <a:rPr lang="en-CA" dirty="0">
                <a:latin typeface="+mn-lt"/>
              </a:rPr>
              <a:t>Predicted Values =  |r| * SD of y</a:t>
            </a:r>
          </a:p>
        </p:txBody>
      </p:sp>
    </p:spTree>
    <p:extLst>
      <p:ext uri="{BB962C8B-B14F-4D97-AF65-F5344CB8AC3E}">
        <p14:creationId xmlns:p14="http://schemas.microsoft.com/office/powerpoint/2010/main" val="15351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+mn-lt"/>
              </a:rPr>
              <a:t>Topical Review Labs for RRR Week</a:t>
            </a:r>
          </a:p>
          <a:p>
            <a:r>
              <a:rPr lang="en-CA" dirty="0">
                <a:latin typeface="+mn-lt"/>
              </a:rPr>
              <a:t>Leads review on Wed and Fri of RRR Week</a:t>
            </a:r>
          </a:p>
          <a:p>
            <a:r>
              <a:rPr lang="en-CA" dirty="0">
                <a:latin typeface="+mn-lt"/>
              </a:rPr>
              <a:t>Watch the past semesters Wagner Security lecture</a:t>
            </a:r>
          </a:p>
          <a:p>
            <a:pPr lvl="1"/>
            <a:r>
              <a:rPr lang="en-CA" dirty="0">
                <a:latin typeface="+mn-lt"/>
              </a:rPr>
              <a:t>Final question might be related </a:t>
            </a:r>
          </a:p>
          <a:p>
            <a:pPr lvl="1"/>
            <a:r>
              <a:rPr lang="en-CA" dirty="0">
                <a:latin typeface="+mn-lt"/>
              </a:rPr>
              <a:t>can be found on last semester's calendar: http://data8.org/sp19/ on Friday 4/19</a:t>
            </a:r>
          </a:p>
          <a:p>
            <a:r>
              <a:rPr lang="en-CA" dirty="0">
                <a:latin typeface="+mn-lt"/>
              </a:rPr>
              <a:t>Course evaluations threshold is 80%. If the entire class meets the threshold, everyone gets an extra point on the final.</a:t>
            </a:r>
          </a:p>
          <a:p>
            <a:r>
              <a:rPr lang="en-CA" dirty="0" smtClean="0">
                <a:latin typeface="+mn-lt"/>
              </a:rPr>
              <a:t>If you’re interested, apply to be a Lab Assistant next semester! </a:t>
            </a:r>
          </a:p>
          <a:p>
            <a:pPr lvl="1"/>
            <a:r>
              <a:rPr lang="en-CA" dirty="0" smtClean="0">
                <a:latin typeface="+mn-lt"/>
              </a:rPr>
              <a:t>Application </a:t>
            </a:r>
            <a:r>
              <a:rPr lang="en-CA" dirty="0">
                <a:latin typeface="+mn-lt"/>
              </a:rPr>
              <a:t>w</a:t>
            </a:r>
            <a:r>
              <a:rPr lang="en-CA" dirty="0" smtClean="0">
                <a:latin typeface="+mn-lt"/>
              </a:rPr>
              <a:t>ill </a:t>
            </a:r>
            <a:r>
              <a:rPr lang="en-CA" dirty="0">
                <a:latin typeface="+mn-lt"/>
              </a:rPr>
              <a:t>be posted during winter break on </a:t>
            </a:r>
            <a:r>
              <a:rPr lang="en-CA" dirty="0" smtClean="0">
                <a:latin typeface="+mn-lt"/>
              </a:rPr>
              <a:t>piazza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296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Custom Design</vt:lpstr>
      <vt:lpstr>Berkeley_Brights_Tessellations</vt:lpstr>
      <vt:lpstr>1_Custom Design</vt:lpstr>
      <vt:lpstr>2_Custom Design</vt:lpstr>
      <vt:lpstr>3_Custom Design</vt:lpstr>
      <vt:lpstr>Data 8, Lab 12</vt:lpstr>
      <vt:lpstr>Regression</vt:lpstr>
      <vt:lpstr>Residuals</vt:lpstr>
      <vt:lpstr>Standard Deviations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579</cp:revision>
  <dcterms:created xsi:type="dcterms:W3CDTF">2013-01-15T19:08:57Z</dcterms:created>
  <dcterms:modified xsi:type="dcterms:W3CDTF">2019-12-06T21:44:43Z</dcterms:modified>
</cp:coreProperties>
</file>