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31"/>
  </p:notesMasterIdLst>
  <p:handoutMasterIdLst>
    <p:handoutMasterId r:id="rId32"/>
  </p:handoutMasterIdLst>
  <p:sldIdLst>
    <p:sldId id="256" r:id="rId6"/>
    <p:sldId id="263" r:id="rId7"/>
    <p:sldId id="280" r:id="rId8"/>
    <p:sldId id="268" r:id="rId9"/>
    <p:sldId id="269" r:id="rId10"/>
    <p:sldId id="275" r:id="rId11"/>
    <p:sldId id="271" r:id="rId12"/>
    <p:sldId id="273" r:id="rId13"/>
    <p:sldId id="272" r:id="rId14"/>
    <p:sldId id="270" r:id="rId15"/>
    <p:sldId id="274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67" r:id="rId29"/>
    <p:sldId id="26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ata8.org/materials-sp18/lec/ch2notes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2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237624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venir LT Std 45 Book" pitchFamily="34" charset="0"/>
              </a:rPr>
              <a:t>Causality, Expressions, and </a:t>
            </a:r>
            <a:r>
              <a:rPr lang="en-US" b="1" smtClean="0">
                <a:latin typeface="Avenir LT Std 45 Book" pitchFamily="34" charset="0"/>
              </a:rPr>
              <a:t>Table Operations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6 September 2019</a:t>
            </a:r>
          </a:p>
          <a:p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761"/>
            <a:ext cx="8286750" cy="3266891"/>
          </a:xfrm>
        </p:spPr>
      </p:pic>
    </p:spTree>
    <p:extLst>
      <p:ext uri="{BB962C8B-B14F-4D97-AF65-F5344CB8AC3E}">
        <p14:creationId xmlns:p14="http://schemas.microsoft.com/office/powerpoint/2010/main" val="33772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Establishing 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Avenir LT Std 45 Book" pitchFamily="34" charset="0"/>
              </a:rPr>
              <a:t>Treatment Group: Treatment applied </a:t>
            </a:r>
          </a:p>
          <a:p>
            <a:r>
              <a:rPr lang="en-CA" dirty="0" smtClean="0">
                <a:latin typeface="Avenir LT Std 45 Book" pitchFamily="34" charset="0"/>
              </a:rPr>
              <a:t>Control Group: Treatment not applied </a:t>
            </a:r>
          </a:p>
          <a:p>
            <a:r>
              <a:rPr lang="en-CA" dirty="0">
                <a:latin typeface="Avenir LT Std 45 Book" pitchFamily="34" charset="0"/>
              </a:rPr>
              <a:t>Example</a:t>
            </a:r>
            <a:r>
              <a:rPr lang="en-CA" dirty="0" smtClean="0">
                <a:latin typeface="Avenir LT Std 45 Book" pitchFamily="34" charset="0"/>
              </a:rPr>
              <a:t>: Study </a:t>
            </a:r>
            <a:r>
              <a:rPr lang="en-CA" dirty="0">
                <a:latin typeface="Avenir LT Std 45 Book" pitchFamily="34" charset="0"/>
              </a:rPr>
              <a:t>the effect of capital punishment on a state’s murder </a:t>
            </a:r>
            <a:r>
              <a:rPr lang="en-CA" dirty="0" smtClean="0">
                <a:latin typeface="Avenir LT Std 45 Book" pitchFamily="34" charset="0"/>
              </a:rPr>
              <a:t>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Treatment Group: States with capital punishment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Control Group: States without capital punishment</a:t>
            </a:r>
            <a:endParaRPr lang="en-CA" dirty="0">
              <a:latin typeface="Avenir LT Std 45 Book" pitchFamily="34" charset="0"/>
            </a:endParaRPr>
          </a:p>
          <a:p>
            <a:endParaRPr lang="en-CA" dirty="0" smtClean="0">
              <a:latin typeface="Avenir LT Std 45 Book" pitchFamily="34" charset="0"/>
            </a:endParaRPr>
          </a:p>
          <a:p>
            <a:pPr lvl="1"/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Establishing 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Avenir LT Std 45 Book" pitchFamily="34" charset="0"/>
              </a:rPr>
              <a:t>Observational Study: Experimenter has no ability to divide study participants into treatment and control groups</a:t>
            </a:r>
          </a:p>
          <a:p>
            <a:r>
              <a:rPr lang="en-CA" dirty="0" smtClean="0">
                <a:latin typeface="Avenir LT Std 45 Book" pitchFamily="34" charset="0"/>
              </a:rPr>
              <a:t>Randomized Control Experiment: Randomly divide participants into treatment and control group</a:t>
            </a:r>
          </a:p>
          <a:p>
            <a:r>
              <a:rPr lang="en-CA" dirty="0">
                <a:latin typeface="Avenir LT Std 45 Book" pitchFamily="34" charset="0"/>
              </a:rPr>
              <a:t>Example</a:t>
            </a:r>
            <a:r>
              <a:rPr lang="en-CA" dirty="0" smtClean="0">
                <a:latin typeface="Avenir LT Std 45 Book" pitchFamily="34" charset="0"/>
              </a:rPr>
              <a:t>: Study </a:t>
            </a:r>
            <a:r>
              <a:rPr lang="en-CA" dirty="0">
                <a:latin typeface="Avenir LT Std 45 Book" pitchFamily="34" charset="0"/>
              </a:rPr>
              <a:t>the effect of capital punishment on a state’s murder </a:t>
            </a:r>
            <a:r>
              <a:rPr lang="en-CA" dirty="0" smtClean="0">
                <a:latin typeface="Avenir LT Std 45 Book" pitchFamily="34" charset="0"/>
              </a:rPr>
              <a:t>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Observational study since researchers cannot just randomly decide which states have capital punishment or not</a:t>
            </a:r>
          </a:p>
          <a:p>
            <a:pPr lvl="1"/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Establishing Causality: Examples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Avenir LT Std 45 Book" pitchFamily="34" charset="0"/>
              </a:rPr>
              <a:t>Researcher test the effect of a new drug on lung cancer by giving the drug to 75% of participants selected at random and a placebo drug to the other subjects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Randomized control experiment since researcher randomly selected treatment and control groups</a:t>
            </a:r>
          </a:p>
          <a:p>
            <a:r>
              <a:rPr lang="en-CA" dirty="0" smtClean="0">
                <a:latin typeface="Avenir LT Std 45 Book" pitchFamily="34" charset="0"/>
              </a:rPr>
              <a:t>Psychologist stood outside an elementary school and asked the first 100 students they saw whether the student played basketball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Observational study since researcher doesn’t control who gets asked the question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8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Establishing 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>
                <a:latin typeface="Avenir LT Std 45 Book" pitchFamily="34" charset="0"/>
              </a:rPr>
              <a:t>Observational Study: Cannot prove causation!!</a:t>
            </a:r>
          </a:p>
          <a:p>
            <a:r>
              <a:rPr lang="en-CA" dirty="0" smtClean="0">
                <a:latin typeface="Avenir LT Std 45 Book" pitchFamily="34" charset="0"/>
              </a:rPr>
              <a:t>Randomized Control Experiment: Can sometimes prove causation, but also other potential problems: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Selection bias: Study’s subjects don’t represent a typical member of the population</a:t>
            </a:r>
          </a:p>
          <a:p>
            <a:pPr lvl="2"/>
            <a:r>
              <a:rPr lang="en-CA" dirty="0" smtClean="0">
                <a:latin typeface="Avenir LT Std 45 Book" pitchFamily="34" charset="0"/>
              </a:rPr>
              <a:t>Example: Drug trial subjects are only white males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Measurement error: People don’t answer truthfully</a:t>
            </a:r>
          </a:p>
          <a:p>
            <a:pPr lvl="2"/>
            <a:r>
              <a:rPr lang="en-CA" dirty="0" smtClean="0">
                <a:latin typeface="Avenir LT Std 45 Book" pitchFamily="34" charset="0"/>
              </a:rPr>
              <a:t>Example: Farmers may underestimate crop numbers to get more aid in a government agriculture survey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Questionnaire design: Leading questions, order of questions</a:t>
            </a:r>
          </a:p>
          <a:p>
            <a:pPr lvl="2"/>
            <a:r>
              <a:rPr lang="en-CA" dirty="0" smtClean="0">
                <a:latin typeface="Avenir LT Std 45 Book" pitchFamily="34" charset="0"/>
              </a:rPr>
              <a:t>Example: “Do you agree with America’s pointless intervention in Afghanistan?”</a:t>
            </a:r>
          </a:p>
          <a:p>
            <a:pPr lvl="1"/>
            <a:endParaRPr lang="en-CA" dirty="0">
              <a:latin typeface="Avenir LT Std 45 Boo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3549" y="5200650"/>
            <a:ext cx="300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smtClean="0"/>
              <a:t>Come to OH to hear more or check out Stat 152: Sampling Surveys!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21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More Resources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hlinkClick r:id="rId2"/>
              </a:rPr>
              <a:t>http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data8.org/materials-sp18/lec/ch2notes.pdf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871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Variables and Function Calls</a:t>
            </a:r>
            <a:endParaRPr lang="en-CA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7" y="1600285"/>
            <a:ext cx="6180356" cy="1440305"/>
          </a:xfr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6" t="34861" r="17813" b="28889"/>
          <a:stretch/>
        </p:blipFill>
        <p:spPr bwMode="auto">
          <a:xfrm>
            <a:off x="2027549" y="3267075"/>
            <a:ext cx="5088902" cy="207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10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Expressions: Common Functions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641626"/>
              </p:ext>
            </p:extLst>
          </p:nvPr>
        </p:nvGraphicFramePr>
        <p:xfrm>
          <a:off x="615950" y="1624098"/>
          <a:ext cx="77406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550"/>
                <a:gridCol w="1247776"/>
                <a:gridCol w="1935163"/>
                <a:gridCol w="19351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effectLst/>
                        </a:rPr>
                        <a:t>Expression </a:t>
                      </a:r>
                      <a:r>
                        <a:rPr lang="en-CA" dirty="0"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Value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2 + 3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2 - 3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-1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2 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7 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2.66667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Remainder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7 %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/>
                        </a:rPr>
                        <a:t>Exponentiation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2 ** 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/>
                        </a:rPr>
                        <a:t>1.41421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Expressions: Common Functions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511278"/>
              </p:ext>
            </p:extLst>
          </p:nvPr>
        </p:nvGraphicFramePr>
        <p:xfrm>
          <a:off x="590550" y="1624098"/>
          <a:ext cx="828675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225"/>
                <a:gridCol w="4086225"/>
                <a:gridCol w="2781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Function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abs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Returns the absolute value of its </a:t>
                      </a:r>
                      <a:r>
                        <a:rPr lang="en-CA" dirty="0" smtClean="0">
                          <a:effectLst/>
                        </a:rPr>
                        <a:t>argument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abs(-3)</a:t>
                      </a:r>
                      <a:r>
                        <a:rPr lang="en-CA" baseline="0" dirty="0" smtClean="0">
                          <a:effectLst/>
                        </a:rPr>
                        <a:t> -&gt; 3</a:t>
                      </a:r>
                      <a:endParaRPr lang="en-CA" dirty="0" smtClean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Returns the maximum of all its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max(1,2) -&gt; 2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Returns the minimum of all its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min(1,3)</a:t>
                      </a:r>
                      <a:r>
                        <a:rPr lang="en-CA" baseline="0" dirty="0" smtClean="0">
                          <a:effectLst/>
                        </a:rPr>
                        <a:t> -&gt; 1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pow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Raises its first argument to the power of its second argument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pow(2,0) -&gt; 1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</a:rPr>
                        <a:t>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</a:rPr>
                        <a:t>Rounds its argument to the nearest 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round(0.6) -&gt; 1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8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Expressions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1" y="1989931"/>
            <a:ext cx="8423819" cy="2878138"/>
          </a:xfrm>
        </p:spPr>
      </p:pic>
      <p:sp>
        <p:nvSpPr>
          <p:cNvPr id="7" name="AutoShape 4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6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8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0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Causality </a:t>
            </a:r>
          </a:p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Expressions: Variables and Function Calls</a:t>
            </a:r>
          </a:p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Some Tables Operations</a:t>
            </a:r>
            <a:endParaRPr lang="en-CA" dirty="0" smtClean="0">
              <a:latin typeface="Avenir LT Std 45 Book" pitchFamily="34" charset="0"/>
            </a:endParaRPr>
          </a:p>
          <a:p>
            <a:pPr marL="51435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Lab Notebook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Expressions: 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9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Some Table Operations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024728"/>
              </p:ext>
            </p:extLst>
          </p:nvPr>
        </p:nvGraphicFramePr>
        <p:xfrm>
          <a:off x="539750" y="1419309"/>
          <a:ext cx="7947025" cy="409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00"/>
                <a:gridCol w="4276725"/>
                <a:gridCol w="1981200"/>
              </a:tblGrid>
              <a:tr h="44293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dirty="0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dirty="0">
                          <a:effectLst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dirty="0">
                          <a:effectLst/>
                        </a:rPr>
                        <a:t>Example</a:t>
                      </a:r>
                    </a:p>
                  </a:txBody>
                  <a:tcPr anchor="ctr"/>
                </a:tc>
              </a:tr>
              <a:tr h="69171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Create a copy of a table sorted by the values in a 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err="1">
                          <a:effectLst/>
                        </a:rPr>
                        <a:t>tbl.sort</a:t>
                      </a:r>
                      <a:r>
                        <a:rPr lang="en-CA" sz="1600" dirty="0">
                          <a:effectLst/>
                        </a:rPr>
                        <a:t>("N")</a:t>
                      </a:r>
                    </a:p>
                  </a:txBody>
                  <a:tcPr anchor="ctr"/>
                </a:tc>
              </a:tr>
              <a:tr h="69171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where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Create a copy of a table with only the rows that match some </a:t>
                      </a:r>
                      <a:r>
                        <a:rPr lang="en-CA" sz="1600" i="1" dirty="0">
                          <a:effectLst/>
                        </a:rPr>
                        <a:t>predicate</a:t>
                      </a:r>
                      <a:endParaRPr lang="en-CA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err="1">
                          <a:effectLst/>
                        </a:rPr>
                        <a:t>tbl.where</a:t>
                      </a:r>
                      <a:r>
                        <a:rPr lang="en-CA" sz="1600" dirty="0">
                          <a:effectLst/>
                        </a:rPr>
                        <a:t>("N", </a:t>
                      </a:r>
                      <a:r>
                        <a:rPr lang="en-CA" sz="1600" dirty="0" err="1">
                          <a:effectLst/>
                        </a:rPr>
                        <a:t>are.above</a:t>
                      </a:r>
                      <a:r>
                        <a:rPr lang="en-CA" sz="1600" dirty="0">
                          <a:effectLst/>
                        </a:rPr>
                        <a:t>(2))</a:t>
                      </a:r>
                    </a:p>
                  </a:txBody>
                  <a:tcPr anchor="ctr"/>
                </a:tc>
              </a:tr>
              <a:tr h="44293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num_rows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Compute the number of rows in a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tbl.num_rows</a:t>
                      </a:r>
                    </a:p>
                  </a:txBody>
                  <a:tcPr anchor="ctr"/>
                </a:tc>
              </a:tr>
              <a:tr h="44293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num_columns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Compute the number of columns in a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tbl.num_columns</a:t>
                      </a:r>
                    </a:p>
                  </a:txBody>
                  <a:tcPr anchor="ctr"/>
                </a:tc>
              </a:tr>
              <a:tr h="69171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Create a copy of a table with only some of the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tbl.select("N")</a:t>
                      </a:r>
                    </a:p>
                  </a:txBody>
                  <a:tcPr anchor="ctr"/>
                </a:tc>
              </a:tr>
              <a:tr h="69171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>
                          <a:effectLst/>
                        </a:rPr>
                        <a:t>drop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>
                          <a:effectLst/>
                        </a:rPr>
                        <a:t>Create a copy of a table without some of the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dirty="0" err="1">
                          <a:effectLst/>
                        </a:rPr>
                        <a:t>tbl.drop</a:t>
                      </a:r>
                      <a:r>
                        <a:rPr lang="en-CA" sz="1600" dirty="0" smtClean="0">
                          <a:effectLst/>
                        </a:rPr>
                        <a:t>("N</a:t>
                      </a:r>
                      <a:r>
                        <a:rPr lang="en-CA" sz="1600" dirty="0">
                          <a:effectLst/>
                        </a:rPr>
                        <a:t>")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4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Some Where Predicates</a:t>
            </a:r>
            <a:endParaRPr lang="en-CA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590742"/>
              </p:ext>
            </p:extLst>
          </p:nvPr>
        </p:nvGraphicFramePr>
        <p:xfrm>
          <a:off x="539750" y="1419310"/>
          <a:ext cx="7947025" cy="418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875"/>
                <a:gridCol w="2552700"/>
                <a:gridCol w="2838450"/>
              </a:tblGrid>
              <a:tr h="432353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Predicate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Result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Example</a:t>
                      </a:r>
                    </a:p>
                  </a:txBody>
                  <a:tcPr marL="7620" marR="7620" marT="7620" marB="0" anchor="ctr"/>
                </a:tc>
              </a:tr>
              <a:tr h="57745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are.equal_to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equal to 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are.equal_to(50)</a:t>
                      </a:r>
                    </a:p>
                  </a:txBody>
                  <a:tcPr marL="7620" marR="7620" marT="7620" marB="0" anchor="ctr"/>
                </a:tc>
              </a:tr>
              <a:tr h="57745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are.not_equal_to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not equal to 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are.not_equal_to(50)</a:t>
                      </a:r>
                    </a:p>
                  </a:txBody>
                  <a:tcPr marL="7620" marR="7620" marT="7620" marB="0" anchor="ctr"/>
                </a:tc>
              </a:tr>
              <a:tr h="57745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are.above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above (and not equal to) 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are.above(50)</a:t>
                      </a:r>
                    </a:p>
                  </a:txBody>
                  <a:tcPr marL="7620" marR="7620" marT="7620" marB="0" anchor="ctr"/>
                </a:tc>
              </a:tr>
              <a:tr h="57745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are.above_or_equal_to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above 50 or equal to 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are.above_or_equal_to(50)</a:t>
                      </a:r>
                    </a:p>
                  </a:txBody>
                  <a:tcPr marL="7620" marR="7620" marT="7620" marB="0" anchor="ctr"/>
                </a:tc>
              </a:tr>
              <a:tr h="57745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are.below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below 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are.below(50)</a:t>
                      </a:r>
                    </a:p>
                  </a:txBody>
                  <a:tcPr marL="7620" marR="7620" marT="7620" marB="0" anchor="ctr"/>
                </a:tc>
              </a:tr>
              <a:tr h="86174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are.between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Find rows with values above or equal to 2 and below 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are.between</a:t>
                      </a:r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(2, 10)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Tables: Demo</a:t>
            </a:r>
            <a:endParaRPr lang="en-CA" dirty="0">
              <a:latin typeface="+mn-lt"/>
            </a:endParaRPr>
          </a:p>
        </p:txBody>
      </p:sp>
      <p:sp>
        <p:nvSpPr>
          <p:cNvPr id="4" name="AutoShape 2" descr="https://datahub.berkeley.edu/user/hubertluo/files/materials-sp19/materials/sp19/lab/lab02/stat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(Demo on Notebook)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12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HW2 due Thursday 9/12</a:t>
            </a:r>
          </a:p>
          <a:p>
            <a:r>
              <a:rPr lang="en-CA" dirty="0" smtClean="0">
                <a:latin typeface="Avenir LT Std 45 Book" pitchFamily="34" charset="0"/>
              </a:rPr>
              <a:t>Tutoring section sign-ups will be released soon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Work with a tutor and other students in a small group setting</a:t>
            </a:r>
          </a:p>
          <a:p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Treatment: Factor of interest </a:t>
            </a:r>
          </a:p>
          <a:p>
            <a:r>
              <a:rPr lang="en-CA" dirty="0" smtClean="0">
                <a:latin typeface="Avenir LT Std 45 Book" pitchFamily="34" charset="0"/>
              </a:rPr>
              <a:t>Outcome: What is being measured</a:t>
            </a:r>
          </a:p>
          <a:p>
            <a:pPr marL="0" indent="0">
              <a:buNone/>
            </a:pPr>
            <a:endParaRPr lang="en-CA" dirty="0" smtClean="0">
              <a:latin typeface="Avenir LT Std 45 Book" pitchFamily="34" charset="0"/>
            </a:endParaRPr>
          </a:p>
          <a:p>
            <a:r>
              <a:rPr lang="en-CA" dirty="0" smtClean="0">
                <a:latin typeface="Avenir LT Std 45 Book" pitchFamily="34" charset="0"/>
              </a:rPr>
              <a:t>Example: Study the effect of capital punishment on a state’s murder 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Treatment: </a:t>
            </a:r>
            <a:r>
              <a:rPr lang="en-CA" dirty="0">
                <a:latin typeface="Avenir LT Std 45 Book" pitchFamily="34" charset="0"/>
              </a:rPr>
              <a:t>Whether a state has capital </a:t>
            </a:r>
            <a:r>
              <a:rPr lang="en-CA" dirty="0" smtClean="0">
                <a:latin typeface="Avenir LT Std 45 Book" pitchFamily="34" charset="0"/>
              </a:rPr>
              <a:t>punishment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Outcome: A state’s murder rate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19953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latin typeface="Avenir LT Std 45 Book" pitchFamily="34" charset="0"/>
              </a:rPr>
              <a:t>Association: Any relationship between the treatment and outcome (i.e., there is a </a:t>
            </a:r>
            <a:r>
              <a:rPr lang="en-CA" b="1" dirty="0" smtClean="0">
                <a:latin typeface="Avenir LT Std 45 Book" pitchFamily="34" charset="0"/>
              </a:rPr>
              <a:t>correlation</a:t>
            </a:r>
            <a:r>
              <a:rPr lang="en-CA" dirty="0" smtClean="0">
                <a:latin typeface="Avenir LT Std 45 Book" pitchFamily="34" charset="0"/>
              </a:rPr>
              <a:t> between them)</a:t>
            </a:r>
          </a:p>
          <a:p>
            <a:r>
              <a:rPr lang="en-CA" dirty="0" smtClean="0">
                <a:latin typeface="Avenir LT Std 45 Book" pitchFamily="34" charset="0"/>
              </a:rPr>
              <a:t>Causation: The treatment </a:t>
            </a:r>
            <a:r>
              <a:rPr lang="en-CA" i="1" dirty="0" smtClean="0">
                <a:latin typeface="Avenir LT Std 45 Book" pitchFamily="34" charset="0"/>
              </a:rPr>
              <a:t>causes</a:t>
            </a:r>
            <a:r>
              <a:rPr lang="en-CA" dirty="0" smtClean="0">
                <a:latin typeface="Avenir LT Std 45 Book" pitchFamily="34" charset="0"/>
              </a:rPr>
              <a:t> the outcome</a:t>
            </a:r>
          </a:p>
          <a:p>
            <a:pPr lvl="1"/>
            <a:r>
              <a:rPr lang="en-CA" b="1" dirty="0" smtClean="0">
                <a:latin typeface="Avenir LT Std 45 Book" pitchFamily="34" charset="0"/>
              </a:rPr>
              <a:t>Association does not imply causation!!!!</a:t>
            </a:r>
            <a:r>
              <a:rPr lang="en-CA" dirty="0" smtClean="0">
                <a:latin typeface="Avenir LT Std 45 Book" pitchFamily="34" charset="0"/>
              </a:rPr>
              <a:t>	</a:t>
            </a:r>
          </a:p>
          <a:p>
            <a:pPr marL="0" indent="0">
              <a:buNone/>
            </a:pPr>
            <a:endParaRPr lang="en-CA" dirty="0" smtClean="0">
              <a:latin typeface="Avenir LT Std 45 Book" pitchFamily="34" charset="0"/>
            </a:endParaRPr>
          </a:p>
          <a:p>
            <a:r>
              <a:rPr lang="en-CA" dirty="0" smtClean="0">
                <a:latin typeface="Avenir LT Std 45 Book" pitchFamily="34" charset="0"/>
              </a:rPr>
              <a:t>Example: Study the effect of capital punishment on a state’s murder 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Association: Most states who have capital punishment also have high murder 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Outcome: Having capital punishment causes states to have high murder rate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Two variables being associated does </a:t>
            </a:r>
            <a:r>
              <a:rPr lang="en-CA" b="1" dirty="0" smtClean="0">
                <a:latin typeface="Avenir LT Std 45 Book" pitchFamily="34" charset="0"/>
              </a:rPr>
              <a:t>not</a:t>
            </a:r>
            <a:r>
              <a:rPr lang="en-CA" dirty="0" smtClean="0">
                <a:latin typeface="Avenir LT Std 45 Book" pitchFamily="34" charset="0"/>
              </a:rPr>
              <a:t> mean one causes the other!!</a:t>
            </a:r>
          </a:p>
          <a:p>
            <a:r>
              <a:rPr lang="en-CA" dirty="0">
                <a:latin typeface="Avenir LT Std 45 Book" pitchFamily="34" charset="0"/>
              </a:rPr>
              <a:t>Example</a:t>
            </a:r>
            <a:r>
              <a:rPr lang="en-CA" dirty="0" smtClean="0">
                <a:latin typeface="Avenir LT Std 45 Book" pitchFamily="34" charset="0"/>
              </a:rPr>
              <a:t>: Study </a:t>
            </a:r>
            <a:r>
              <a:rPr lang="en-CA" dirty="0">
                <a:latin typeface="Avenir LT Std 45 Book" pitchFamily="34" charset="0"/>
              </a:rPr>
              <a:t>the effect of capital punishment on a state’s murder </a:t>
            </a:r>
            <a:r>
              <a:rPr lang="en-CA" dirty="0" smtClean="0">
                <a:latin typeface="Avenir LT Std 45 Book" pitchFamily="34" charset="0"/>
              </a:rPr>
              <a:t>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Even if states with capital punishments also have high murder rates, it does </a:t>
            </a:r>
            <a:r>
              <a:rPr lang="en-CA" b="1" dirty="0" smtClean="0">
                <a:latin typeface="Avenir LT Std 45 Book" pitchFamily="34" charset="0"/>
              </a:rPr>
              <a:t>not</a:t>
            </a:r>
            <a:r>
              <a:rPr lang="en-CA" dirty="0" smtClean="0">
                <a:latin typeface="Avenir LT Std 45 Book" pitchFamily="34" charset="0"/>
              </a:rPr>
              <a:t> mean having capital punishment</a:t>
            </a:r>
            <a:r>
              <a:rPr lang="en-CA" i="1" dirty="0" smtClean="0">
                <a:latin typeface="Avenir LT Std 45 Book" pitchFamily="34" charset="0"/>
              </a:rPr>
              <a:t> causes</a:t>
            </a:r>
            <a:r>
              <a:rPr lang="en-CA" dirty="0" smtClean="0">
                <a:latin typeface="Avenir LT Std 45 Book" pitchFamily="34" charset="0"/>
              </a:rPr>
              <a:t> them to have high murder rates</a:t>
            </a:r>
          </a:p>
        </p:txBody>
      </p:sp>
    </p:spTree>
    <p:extLst>
      <p:ext uri="{BB962C8B-B14F-4D97-AF65-F5344CB8AC3E}">
        <p14:creationId xmlns:p14="http://schemas.microsoft.com/office/powerpoint/2010/main" val="36323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Confounding Factors: Other variables unaccounted for in relationship between treatment and outcome</a:t>
            </a:r>
          </a:p>
          <a:p>
            <a:r>
              <a:rPr lang="en-CA" dirty="0">
                <a:latin typeface="Avenir LT Std 45 Book" pitchFamily="34" charset="0"/>
              </a:rPr>
              <a:t>Example</a:t>
            </a:r>
            <a:r>
              <a:rPr lang="en-CA" dirty="0" smtClean="0">
                <a:latin typeface="Avenir LT Std 45 Book" pitchFamily="34" charset="0"/>
              </a:rPr>
              <a:t>: Study </a:t>
            </a:r>
            <a:r>
              <a:rPr lang="en-CA" dirty="0">
                <a:latin typeface="Avenir LT Std 45 Book" pitchFamily="34" charset="0"/>
              </a:rPr>
              <a:t>the effect of capital punishment on a state’s murder </a:t>
            </a:r>
            <a:r>
              <a:rPr lang="en-CA" dirty="0" smtClean="0">
                <a:latin typeface="Avenir LT Std 45 Book" pitchFamily="34" charset="0"/>
              </a:rPr>
              <a:t>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Lots of other possible explanations: literacy rates, living standards, unemployment, gun control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We do not know which one </a:t>
            </a:r>
            <a:r>
              <a:rPr lang="en-CA" i="1" dirty="0" smtClean="0">
                <a:latin typeface="Avenir LT Std 45 Book" pitchFamily="34" charset="0"/>
              </a:rPr>
              <a:t>causes</a:t>
            </a:r>
            <a:r>
              <a:rPr lang="en-CA" dirty="0" smtClean="0">
                <a:latin typeface="Avenir LT Std 45 Book" pitchFamily="34" charset="0"/>
              </a:rPr>
              <a:t> higher murder rates</a:t>
            </a:r>
            <a:endParaRPr lang="en-CA" dirty="0">
              <a:latin typeface="Avenir LT Std 45 Book" pitchFamily="34" charset="0"/>
            </a:endParaRPr>
          </a:p>
          <a:p>
            <a:endParaRPr lang="en-CA" dirty="0" smtClean="0">
              <a:latin typeface="Avenir LT Std 45 Book" pitchFamily="34" charset="0"/>
            </a:endParaRPr>
          </a:p>
          <a:p>
            <a:pPr lvl="1"/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761"/>
            <a:ext cx="8286750" cy="3266891"/>
          </a:xfrm>
        </p:spPr>
      </p:pic>
    </p:spTree>
    <p:extLst>
      <p:ext uri="{BB962C8B-B14F-4D97-AF65-F5344CB8AC3E}">
        <p14:creationId xmlns:p14="http://schemas.microsoft.com/office/powerpoint/2010/main" val="33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761"/>
            <a:ext cx="8286750" cy="3266891"/>
          </a:xfrm>
        </p:spPr>
      </p:pic>
    </p:spTree>
    <p:extLst>
      <p:ext uri="{BB962C8B-B14F-4D97-AF65-F5344CB8AC3E}">
        <p14:creationId xmlns:p14="http://schemas.microsoft.com/office/powerpoint/2010/main" val="33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761"/>
            <a:ext cx="8286750" cy="3266891"/>
          </a:xfrm>
        </p:spPr>
      </p:pic>
    </p:spTree>
    <p:extLst>
      <p:ext uri="{BB962C8B-B14F-4D97-AF65-F5344CB8AC3E}">
        <p14:creationId xmlns:p14="http://schemas.microsoft.com/office/powerpoint/2010/main" val="33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861</Words>
  <Application>Microsoft Office PowerPoint</Application>
  <PresentationFormat>On-screen Show (4:3)</PresentationFormat>
  <Paragraphs>172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Custom Design</vt:lpstr>
      <vt:lpstr>Berkeley_Brights_Tessellations</vt:lpstr>
      <vt:lpstr>1_Custom Design</vt:lpstr>
      <vt:lpstr>2_Custom Design</vt:lpstr>
      <vt:lpstr>3_Custom Design</vt:lpstr>
      <vt:lpstr>Data 8, Lab 2</vt:lpstr>
      <vt:lpstr>Agenda</vt:lpstr>
      <vt:lpstr>Causality</vt:lpstr>
      <vt:lpstr>Causality</vt:lpstr>
      <vt:lpstr>Association vs. Causation</vt:lpstr>
      <vt:lpstr>Association vs. Causation</vt:lpstr>
      <vt:lpstr>Association vs. Causation</vt:lpstr>
      <vt:lpstr>Association vs. Causation</vt:lpstr>
      <vt:lpstr>Association vs. Causation</vt:lpstr>
      <vt:lpstr>Association vs. Causation</vt:lpstr>
      <vt:lpstr>Establishing Causality</vt:lpstr>
      <vt:lpstr>Establishing Causality</vt:lpstr>
      <vt:lpstr>Establishing Causality: Examples</vt:lpstr>
      <vt:lpstr>Establishing Causality</vt:lpstr>
      <vt:lpstr>More Resources</vt:lpstr>
      <vt:lpstr>Variables and Function Calls</vt:lpstr>
      <vt:lpstr>Expressions: Common Functions</vt:lpstr>
      <vt:lpstr>Expressions: Common Functions</vt:lpstr>
      <vt:lpstr>Expressions</vt:lpstr>
      <vt:lpstr>Expressions: Demo</vt:lpstr>
      <vt:lpstr>Some Table Operations</vt:lpstr>
      <vt:lpstr>Some Where Predicates</vt:lpstr>
      <vt:lpstr>Tables: Demo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179</cp:revision>
  <dcterms:created xsi:type="dcterms:W3CDTF">2013-01-15T19:08:57Z</dcterms:created>
  <dcterms:modified xsi:type="dcterms:W3CDTF">2019-09-02T18:39:07Z</dcterms:modified>
</cp:coreProperties>
</file>