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9"/>
  </p:notesMasterIdLst>
  <p:handoutMasterIdLst>
    <p:handoutMasterId r:id="rId20"/>
  </p:handoutMasterIdLst>
  <p:sldIdLst>
    <p:sldId id="256" r:id="rId6"/>
    <p:sldId id="271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7" r:id="rId15"/>
    <p:sldId id="276" r:id="rId16"/>
    <p:sldId id="26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3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1952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Data Types, Sequences, </a:t>
            </a:r>
            <a:r>
              <a:rPr lang="en-US" b="1" dirty="0">
                <a:latin typeface="Avenir LT Std 45 Book" pitchFamily="34" charset="0"/>
              </a:rPr>
              <a:t>and </a:t>
            </a:r>
            <a:r>
              <a:rPr lang="en-US" b="1" dirty="0" smtClean="0">
                <a:latin typeface="Avenir LT Std 45 Book" pitchFamily="34" charset="0"/>
              </a:rPr>
              <a:t>Tables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13 September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Some Table Operations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82488"/>
              </p:ext>
            </p:extLst>
          </p:nvPr>
        </p:nvGraphicFramePr>
        <p:xfrm>
          <a:off x="539750" y="1419310"/>
          <a:ext cx="7947025" cy="423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  <a:gridCol w="4276725"/>
                <a:gridCol w="1981200"/>
              </a:tblGrid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sorted by the values in a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tbl.sort</a:t>
                      </a:r>
                      <a:r>
                        <a:rPr lang="en-CA" sz="1600" dirty="0">
                          <a:effectLst/>
                        </a:rPr>
                        <a:t>("N")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the rows that match some </a:t>
                      </a:r>
                      <a:r>
                        <a:rPr lang="en-CA" sz="1600" i="1" dirty="0">
                          <a:effectLst/>
                        </a:rPr>
                        <a:t>predicate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tbl.where</a:t>
                      </a:r>
                      <a:r>
                        <a:rPr lang="en-CA" sz="1600" dirty="0">
                          <a:effectLst/>
                        </a:rPr>
                        <a:t>("N", </a:t>
                      </a:r>
                      <a:r>
                        <a:rPr lang="en-CA" sz="1600" dirty="0" err="1">
                          <a:effectLst/>
                        </a:rPr>
                        <a:t>are.above</a:t>
                      </a:r>
                      <a:r>
                        <a:rPr lang="en-CA" sz="1600" dirty="0">
                          <a:effectLst/>
                        </a:rPr>
                        <a:t>(2))</a:t>
                      </a:r>
                    </a:p>
                  </a:txBody>
                  <a:tcPr anchor="ctr"/>
                </a:tc>
              </a:tr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rows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tbl.num_rows</a:t>
                      </a:r>
                    </a:p>
                  </a:txBody>
                  <a:tcPr anchor="ctr"/>
                </a:tc>
              </a:tr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columns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tbl.num_columns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tbl.select("N")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without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tbl.drop</a:t>
                      </a:r>
                      <a:r>
                        <a:rPr lang="en-CA" sz="1600" dirty="0" smtClean="0">
                          <a:effectLst/>
                        </a:rPr>
                        <a:t>("N</a:t>
                      </a:r>
                      <a:r>
                        <a:rPr lang="en-CA" sz="1600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</a:tr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smtClean="0">
                          <a:effectLst/>
                        </a:rPr>
                        <a:t>take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smtClean="0">
                          <a:effectLst/>
                        </a:rPr>
                        <a:t>Keeps the</a:t>
                      </a:r>
                      <a:r>
                        <a:rPr lang="en-CA" sz="1600" baseline="0" dirty="0" smtClean="0">
                          <a:effectLst/>
                        </a:rPr>
                        <a:t> </a:t>
                      </a:r>
                      <a:r>
                        <a:rPr lang="en-CA" sz="1600" baseline="0" dirty="0" err="1" smtClean="0">
                          <a:effectLst/>
                        </a:rPr>
                        <a:t>ith</a:t>
                      </a:r>
                      <a:r>
                        <a:rPr lang="en-CA" sz="1600" dirty="0" smtClean="0">
                          <a:effectLst/>
                        </a:rPr>
                        <a:t> row</a:t>
                      </a:r>
                      <a:r>
                        <a:rPr lang="en-CA" sz="1600" baseline="0" dirty="0" smtClean="0">
                          <a:effectLst/>
                        </a:rPr>
                        <a:t> of a table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 smtClean="0">
                          <a:effectLst/>
                        </a:rPr>
                        <a:t>tbl.take</a:t>
                      </a:r>
                      <a:r>
                        <a:rPr lang="en-CA" sz="1600" dirty="0" smtClean="0">
                          <a:effectLst/>
                        </a:rPr>
                        <a:t>(</a:t>
                      </a:r>
                      <a:r>
                        <a:rPr lang="en-CA" sz="1600" dirty="0" err="1" smtClean="0">
                          <a:effectLst/>
                        </a:rPr>
                        <a:t>i</a:t>
                      </a:r>
                      <a:r>
                        <a:rPr lang="en-CA" sz="1600" dirty="0" smtClean="0">
                          <a:effectLst/>
                        </a:rPr>
                        <a:t>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Tables: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47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9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Data Types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Arrays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Ranges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Tables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Lab Notebook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Data Types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Functions</a:t>
            </a:r>
          </a:p>
          <a:p>
            <a:pPr lvl="1"/>
            <a:r>
              <a:rPr lang="en-CA" dirty="0" smtClean="0">
                <a:latin typeface="+mn-lt"/>
              </a:rPr>
              <a:t>abs, max, min</a:t>
            </a:r>
          </a:p>
          <a:p>
            <a:r>
              <a:rPr lang="en-CA" dirty="0" smtClean="0">
                <a:latin typeface="+mn-lt"/>
              </a:rPr>
              <a:t>Numbers</a:t>
            </a:r>
          </a:p>
          <a:p>
            <a:pPr lvl="1"/>
            <a:r>
              <a:rPr lang="en-CA" dirty="0" smtClean="0">
                <a:latin typeface="+mn-lt"/>
              </a:rPr>
              <a:t>Integers: 1,2,3</a:t>
            </a:r>
          </a:p>
          <a:p>
            <a:pPr lvl="1"/>
            <a:r>
              <a:rPr lang="en-CA" dirty="0" smtClean="0">
                <a:latin typeface="+mn-lt"/>
              </a:rPr>
              <a:t>Float: 1.0, 2.1, 3.6, 9e2</a:t>
            </a:r>
          </a:p>
          <a:p>
            <a:r>
              <a:rPr lang="en-CA" dirty="0" smtClean="0">
                <a:latin typeface="+mn-lt"/>
              </a:rPr>
              <a:t>Strings</a:t>
            </a:r>
          </a:p>
          <a:p>
            <a:pPr lvl="1"/>
            <a:r>
              <a:rPr lang="en-CA" dirty="0" smtClean="0">
                <a:latin typeface="+mn-lt"/>
              </a:rPr>
              <a:t>“data”, ‘science’</a:t>
            </a:r>
          </a:p>
          <a:p>
            <a:r>
              <a:rPr lang="en-CA" dirty="0" smtClean="0">
                <a:latin typeface="+mn-lt"/>
              </a:rPr>
              <a:t>Boolean</a:t>
            </a:r>
          </a:p>
          <a:p>
            <a:pPr lvl="1"/>
            <a:r>
              <a:rPr lang="en-CA" dirty="0" smtClean="0">
                <a:latin typeface="+mn-lt"/>
              </a:rPr>
              <a:t>True, False</a:t>
            </a:r>
          </a:p>
          <a:p>
            <a:pPr lvl="1"/>
            <a:endParaRPr lang="en-CA" dirty="0" smtClean="0">
              <a:latin typeface="+mn-lt"/>
            </a:endParaRPr>
          </a:p>
          <a:p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Data Types: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0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Sequences: Arrays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Array is sequence of values all of the same type</a:t>
            </a:r>
          </a:p>
          <a:p>
            <a:r>
              <a:rPr lang="en-CA" dirty="0" smtClean="0">
                <a:latin typeface="+mn-lt"/>
              </a:rPr>
              <a:t>To create an array, use the </a:t>
            </a:r>
            <a:r>
              <a:rPr lang="en-CA" dirty="0" err="1" smtClean="0">
                <a:latin typeface="+mn-lt"/>
              </a:rPr>
              <a:t>make_array</a:t>
            </a:r>
            <a:r>
              <a:rPr lang="en-CA" dirty="0" smtClean="0">
                <a:latin typeface="+mn-lt"/>
              </a:rPr>
              <a:t> function:</a:t>
            </a:r>
          </a:p>
          <a:p>
            <a:pPr lvl="1"/>
            <a:r>
              <a:rPr lang="en-CA" dirty="0" err="1" smtClean="0">
                <a:latin typeface="+mn-lt"/>
              </a:rPr>
              <a:t>make_array</a:t>
            </a:r>
            <a:r>
              <a:rPr lang="en-CA" dirty="0" smtClean="0">
                <a:latin typeface="+mn-lt"/>
              </a:rPr>
              <a:t>(1,2,3) -&gt; [1,2,3]</a:t>
            </a:r>
          </a:p>
          <a:p>
            <a:r>
              <a:rPr lang="en-CA" dirty="0" smtClean="0">
                <a:latin typeface="+mn-lt"/>
              </a:rPr>
              <a:t>Functions on arrays:</a:t>
            </a:r>
          </a:p>
          <a:p>
            <a:pPr lvl="1"/>
            <a:r>
              <a:rPr lang="en-CA" dirty="0" smtClean="0">
                <a:latin typeface="+mn-lt"/>
              </a:rPr>
              <a:t>sum</a:t>
            </a:r>
          </a:p>
          <a:p>
            <a:pPr lvl="1"/>
            <a:r>
              <a:rPr lang="en-CA" dirty="0" err="1" smtClean="0">
                <a:latin typeface="+mn-lt"/>
              </a:rPr>
              <a:t>len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max</a:t>
            </a:r>
          </a:p>
          <a:p>
            <a:pPr lvl="1"/>
            <a:r>
              <a:rPr lang="en-CA" dirty="0" smtClean="0">
                <a:latin typeface="+mn-lt"/>
              </a:rPr>
              <a:t>min </a:t>
            </a:r>
          </a:p>
          <a:p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Arrays: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9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Sequences: Ranges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Range is an array of consecutive numbers</a:t>
            </a:r>
          </a:p>
          <a:p>
            <a:pPr fontAlgn="base"/>
            <a:r>
              <a:rPr lang="en-CA" b="1" dirty="0" err="1" smtClean="0">
                <a:latin typeface="+mn-lt"/>
              </a:rPr>
              <a:t>np.arange</a:t>
            </a:r>
            <a:r>
              <a:rPr lang="en-CA" b="1" dirty="0" smtClean="0">
                <a:latin typeface="+mn-lt"/>
              </a:rPr>
              <a:t>(end)</a:t>
            </a:r>
            <a:endParaRPr lang="en-CA" dirty="0">
              <a:latin typeface="+mn-lt"/>
            </a:endParaRPr>
          </a:p>
          <a:p>
            <a:pPr lvl="1" fontAlgn="base"/>
            <a:r>
              <a:rPr lang="en-CA" dirty="0" smtClean="0">
                <a:latin typeface="+mn-lt"/>
              </a:rPr>
              <a:t>An </a:t>
            </a:r>
            <a:r>
              <a:rPr lang="en-CA" dirty="0">
                <a:latin typeface="+mn-lt"/>
              </a:rPr>
              <a:t>array of increasing integers from 0 up to </a:t>
            </a:r>
            <a:r>
              <a:rPr lang="en-CA" b="1" dirty="0">
                <a:latin typeface="+mn-lt"/>
              </a:rPr>
              <a:t>end</a:t>
            </a:r>
            <a:endParaRPr lang="en-CA" dirty="0">
              <a:latin typeface="+mn-lt"/>
            </a:endParaRPr>
          </a:p>
          <a:p>
            <a:pPr fontAlgn="base"/>
            <a:r>
              <a:rPr lang="en-CA" b="1" dirty="0" err="1">
                <a:latin typeface="+mn-lt"/>
              </a:rPr>
              <a:t>np.arange</a:t>
            </a:r>
            <a:r>
              <a:rPr lang="en-CA" b="1" dirty="0">
                <a:latin typeface="+mn-lt"/>
              </a:rPr>
              <a:t>(start, </a:t>
            </a:r>
            <a:r>
              <a:rPr lang="en-CA" b="1" dirty="0" smtClean="0">
                <a:latin typeface="+mn-lt"/>
              </a:rPr>
              <a:t>end)</a:t>
            </a:r>
            <a:endParaRPr lang="en-CA" dirty="0">
              <a:latin typeface="+mn-lt"/>
            </a:endParaRPr>
          </a:p>
          <a:p>
            <a:pPr lvl="1" fontAlgn="base"/>
            <a:r>
              <a:rPr lang="en-CA" dirty="0" smtClean="0">
                <a:latin typeface="+mn-lt"/>
              </a:rPr>
              <a:t>An </a:t>
            </a:r>
            <a:r>
              <a:rPr lang="en-CA" dirty="0">
                <a:latin typeface="+mn-lt"/>
              </a:rPr>
              <a:t>array of increasing integers from </a:t>
            </a:r>
            <a:r>
              <a:rPr lang="en-CA" b="1" dirty="0">
                <a:latin typeface="+mn-lt"/>
              </a:rPr>
              <a:t>start</a:t>
            </a:r>
            <a:r>
              <a:rPr lang="en-CA" dirty="0">
                <a:latin typeface="+mn-lt"/>
              </a:rPr>
              <a:t> up to </a:t>
            </a:r>
            <a:r>
              <a:rPr lang="en-CA" b="1" dirty="0">
                <a:latin typeface="+mn-lt"/>
              </a:rPr>
              <a:t>end</a:t>
            </a:r>
            <a:endParaRPr lang="en-CA" dirty="0">
              <a:latin typeface="+mn-lt"/>
            </a:endParaRPr>
          </a:p>
          <a:p>
            <a:r>
              <a:rPr lang="en-CA" b="1" dirty="0" err="1">
                <a:latin typeface="+mn-lt"/>
              </a:rPr>
              <a:t>np.arange</a:t>
            </a:r>
            <a:r>
              <a:rPr lang="en-CA" b="1" dirty="0">
                <a:latin typeface="+mn-lt"/>
              </a:rPr>
              <a:t>(start, end, </a:t>
            </a:r>
            <a:r>
              <a:rPr lang="en-CA" b="1" dirty="0" smtClean="0">
                <a:latin typeface="+mn-lt"/>
              </a:rPr>
              <a:t>step)</a:t>
            </a:r>
          </a:p>
          <a:p>
            <a:pPr lvl="1"/>
            <a:r>
              <a:rPr lang="en-CA" dirty="0" smtClean="0">
                <a:latin typeface="+mn-lt"/>
              </a:rPr>
              <a:t>A </a:t>
            </a:r>
            <a:r>
              <a:rPr lang="en-CA" dirty="0">
                <a:latin typeface="+mn-lt"/>
              </a:rPr>
              <a:t>range with </a:t>
            </a:r>
            <a:r>
              <a:rPr lang="en-CA" b="1" dirty="0">
                <a:latin typeface="+mn-lt"/>
              </a:rPr>
              <a:t>step</a:t>
            </a:r>
            <a:r>
              <a:rPr lang="en-CA" dirty="0">
                <a:latin typeface="+mn-lt"/>
              </a:rPr>
              <a:t> between consecutive </a:t>
            </a:r>
            <a:r>
              <a:rPr lang="en-CA" dirty="0" smtClean="0">
                <a:latin typeface="+mn-lt"/>
              </a:rPr>
              <a:t>values</a:t>
            </a:r>
            <a:endParaRPr lang="en-CA" dirty="0">
              <a:latin typeface="+mn-lt"/>
            </a:endParaRP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0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Ranges: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4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Creating Tables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Each column in a table is an array of the same length!</a:t>
            </a:r>
          </a:p>
          <a:p>
            <a:r>
              <a:rPr lang="en-CA" dirty="0" smtClean="0">
                <a:latin typeface="+mn-lt"/>
              </a:rPr>
              <a:t>Two ways to create a table:</a:t>
            </a:r>
          </a:p>
          <a:p>
            <a:pPr lvl="1"/>
            <a:r>
              <a:rPr lang="en-CA" dirty="0" smtClean="0">
                <a:latin typeface="+mn-lt"/>
              </a:rPr>
              <a:t>Table</a:t>
            </a:r>
            <a:r>
              <a:rPr lang="en-CA" dirty="0">
                <a:latin typeface="+mn-lt"/>
              </a:rPr>
              <a:t>().</a:t>
            </a:r>
            <a:r>
              <a:rPr lang="en-CA" dirty="0" err="1" smtClean="0">
                <a:latin typeface="+mn-lt"/>
              </a:rPr>
              <a:t>with_columns</a:t>
            </a:r>
            <a:r>
              <a:rPr lang="en-CA" dirty="0" smtClean="0">
                <a:latin typeface="+mn-lt"/>
              </a:rPr>
              <a:t>() or </a:t>
            </a:r>
            <a:r>
              <a:rPr lang="en-CA" dirty="0" err="1" smtClean="0">
                <a:latin typeface="+mn-lt"/>
              </a:rPr>
              <a:t>Table.read_table</a:t>
            </a:r>
            <a:r>
              <a:rPr lang="en-CA" dirty="0" smtClean="0">
                <a:latin typeface="+mn-lt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016250"/>
            <a:ext cx="74612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2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318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Custom Design</vt:lpstr>
      <vt:lpstr>Berkeley_Brights_Tessellations</vt:lpstr>
      <vt:lpstr>1_Custom Design</vt:lpstr>
      <vt:lpstr>2_Custom Design</vt:lpstr>
      <vt:lpstr>3_Custom Design</vt:lpstr>
      <vt:lpstr>Data 8, Lab 3</vt:lpstr>
      <vt:lpstr>Agenda</vt:lpstr>
      <vt:lpstr>Data Types</vt:lpstr>
      <vt:lpstr>Data Types: Demo</vt:lpstr>
      <vt:lpstr>Sequences: Arrays</vt:lpstr>
      <vt:lpstr>Arrays: Demo</vt:lpstr>
      <vt:lpstr>Sequences: Ranges</vt:lpstr>
      <vt:lpstr>Ranges: Demo</vt:lpstr>
      <vt:lpstr>Creating Tables</vt:lpstr>
      <vt:lpstr>Some Table Operations</vt:lpstr>
      <vt:lpstr>Tables: Demo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208</cp:revision>
  <dcterms:created xsi:type="dcterms:W3CDTF">2013-01-15T19:08:57Z</dcterms:created>
  <dcterms:modified xsi:type="dcterms:W3CDTF">2019-09-02T19:36:34Z</dcterms:modified>
</cp:coreProperties>
</file>