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8"/>
  </p:notesMasterIdLst>
  <p:handoutMasterIdLst>
    <p:handoutMasterId r:id="rId19"/>
  </p:handoutMasterIdLst>
  <p:sldIdLst>
    <p:sldId id="256" r:id="rId6"/>
    <p:sldId id="289" r:id="rId7"/>
    <p:sldId id="287" r:id="rId8"/>
    <p:sldId id="286" r:id="rId9"/>
    <p:sldId id="288" r:id="rId10"/>
    <p:sldId id="290" r:id="rId11"/>
    <p:sldId id="291" r:id="rId12"/>
    <p:sldId id="292" r:id="rId13"/>
    <p:sldId id="293" r:id="rId14"/>
    <p:sldId id="294" r:id="rId15"/>
    <p:sldId id="267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4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Plots and Functions</a:t>
            </a:r>
            <a:endParaRPr lang="en-US" b="1" dirty="0" smtClean="0">
              <a:latin typeface="Avenir LT Std 45 Book" pitchFamily="34" charset="0"/>
            </a:endParaRP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</a:t>
            </a:r>
            <a:r>
              <a:rPr lang="en-US" b="1" dirty="0" smtClean="0">
                <a:latin typeface="Avenir LT Std 45 Book" pitchFamily="34" charset="0"/>
              </a:rPr>
              <a:t>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20 September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Functions: </a:t>
            </a:r>
            <a:r>
              <a:rPr lang="en-CA" dirty="0" smtClean="0">
                <a:latin typeface="+mn-lt"/>
              </a:rPr>
              <a:t>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28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Plots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Histograms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Functions</a:t>
            </a: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Plots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Scatter plots:</a:t>
            </a:r>
          </a:p>
          <a:p>
            <a:pPr lvl="1"/>
            <a:r>
              <a:rPr lang="en-CA" dirty="0" smtClean="0">
                <a:latin typeface="+mn-lt"/>
              </a:rPr>
              <a:t>Relationship between two numerical variables</a:t>
            </a:r>
          </a:p>
          <a:p>
            <a:r>
              <a:rPr lang="en-CA" dirty="0" smtClean="0">
                <a:latin typeface="+mn-lt"/>
              </a:rPr>
              <a:t>Line plot:</a:t>
            </a:r>
          </a:p>
          <a:p>
            <a:pPr lvl="1"/>
            <a:r>
              <a:rPr lang="en-CA" dirty="0" smtClean="0">
                <a:latin typeface="+mn-lt"/>
              </a:rPr>
              <a:t>Sequence of one numerical variable (i.e., over time)</a:t>
            </a:r>
          </a:p>
          <a:p>
            <a:r>
              <a:rPr lang="en-CA" dirty="0" smtClean="0">
                <a:latin typeface="+mn-lt"/>
              </a:rPr>
              <a:t>Bar chart:</a:t>
            </a:r>
          </a:p>
          <a:p>
            <a:pPr lvl="1"/>
            <a:r>
              <a:rPr lang="en-CA" dirty="0" smtClean="0">
                <a:latin typeface="+mn-lt"/>
              </a:rPr>
              <a:t>Distribution of categorical data</a:t>
            </a:r>
          </a:p>
          <a:p>
            <a:r>
              <a:rPr lang="en-CA" dirty="0" smtClean="0">
                <a:latin typeface="+mn-lt"/>
              </a:rPr>
              <a:t>Histogram:</a:t>
            </a:r>
          </a:p>
          <a:p>
            <a:pPr lvl="1"/>
            <a:r>
              <a:rPr lang="en-CA" dirty="0" smtClean="0">
                <a:latin typeface="+mn-lt"/>
              </a:rPr>
              <a:t>Distribution of numerical data</a:t>
            </a: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Plots: </a:t>
            </a:r>
            <a:r>
              <a:rPr lang="en-CA" dirty="0" smtClean="0">
                <a:latin typeface="+mn-lt"/>
              </a:rPr>
              <a:t>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34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Histograms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Visualize the distribution of a numerical variable </a:t>
            </a:r>
          </a:p>
          <a:p>
            <a:r>
              <a:rPr lang="en-CA" dirty="0" smtClean="0">
                <a:latin typeface="+mn-lt"/>
              </a:rPr>
              <a:t>Bin one of the variables to get bars on the x axis</a:t>
            </a:r>
          </a:p>
          <a:p>
            <a:r>
              <a:rPr lang="en-CA" dirty="0" smtClean="0">
                <a:latin typeface="+mn-lt"/>
              </a:rPr>
              <a:t>Area of each bar corresponds the percentage of individuals in that bin</a:t>
            </a:r>
          </a:p>
          <a:p>
            <a:pPr lvl="1"/>
            <a:r>
              <a:rPr lang="en-CA" dirty="0" smtClean="0">
                <a:latin typeface="+mn-lt"/>
              </a:rPr>
              <a:t>% in bin = Height of bin x Width of bin</a:t>
            </a:r>
          </a:p>
          <a:p>
            <a:r>
              <a:rPr lang="en-CA" dirty="0" smtClean="0">
                <a:latin typeface="+mn-lt"/>
              </a:rPr>
              <a:t>Therefore, the y axis is the </a:t>
            </a:r>
            <a:r>
              <a:rPr lang="en-CA" b="1" dirty="0" smtClean="0">
                <a:latin typeface="+mn-lt"/>
              </a:rPr>
              <a:t>density</a:t>
            </a:r>
            <a:r>
              <a:rPr lang="en-CA" dirty="0" smtClean="0">
                <a:latin typeface="+mn-lt"/>
              </a:rPr>
              <a:t> (“Percent per unit on the x axis”)</a:t>
            </a:r>
          </a:p>
          <a:p>
            <a:r>
              <a:rPr lang="en-CA" dirty="0" smtClean="0">
                <a:latin typeface="+mn-lt"/>
              </a:rPr>
              <a:t>Warning</a:t>
            </a:r>
            <a:r>
              <a:rPr lang="en-CA" dirty="0">
                <a:latin typeface="+mn-lt"/>
              </a:rPr>
              <a:t>: Bins include the left endpoint, but not the right endpoint</a:t>
            </a:r>
            <a:r>
              <a:rPr lang="en-CA" dirty="0" smtClean="0">
                <a:latin typeface="+mn-lt"/>
              </a:rPr>
              <a:t>!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34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Bar Chart vs Histogram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From lecture:</a:t>
            </a:r>
            <a:endParaRPr lang="en-CA" dirty="0" smtClean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2295525"/>
            <a:ext cx="74834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5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Histogram: </a:t>
            </a:r>
            <a:r>
              <a:rPr lang="en-CA" dirty="0" smtClean="0">
                <a:latin typeface="+mn-lt"/>
              </a:rPr>
              <a:t>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4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Functions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endParaRPr lang="en-CA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305050"/>
            <a:ext cx="774223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9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Functions: Apply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Can apply a function to a column in a table</a:t>
            </a:r>
          </a:p>
          <a:p>
            <a:r>
              <a:rPr lang="en-CA" dirty="0" smtClean="0">
                <a:latin typeface="+mn-lt"/>
              </a:rPr>
              <a:t>Need name of function to call and column label</a:t>
            </a:r>
          </a:p>
          <a:p>
            <a:endParaRPr lang="en-CA" dirty="0">
              <a:latin typeface="+mn-lt"/>
            </a:endParaRPr>
          </a:p>
          <a:p>
            <a:pPr marL="0" indent="0" algn="ctr">
              <a:buNone/>
            </a:pPr>
            <a:r>
              <a:rPr lang="en-CA" dirty="0" err="1" smtClean="0">
                <a:latin typeface="+mn-lt"/>
              </a:rPr>
              <a:t>table_name.apply</a:t>
            </a:r>
            <a:r>
              <a:rPr lang="en-CA" dirty="0" smtClean="0">
                <a:latin typeface="+mn-lt"/>
              </a:rPr>
              <a:t>(</a:t>
            </a:r>
            <a:r>
              <a:rPr lang="en-CA" dirty="0" err="1" smtClean="0">
                <a:latin typeface="+mn-lt"/>
              </a:rPr>
              <a:t>function_name</a:t>
            </a:r>
            <a:r>
              <a:rPr lang="en-CA" dirty="0">
                <a:latin typeface="+mn-lt"/>
              </a:rPr>
              <a:t>, '</a:t>
            </a:r>
            <a:r>
              <a:rPr lang="en-CA" dirty="0" err="1">
                <a:latin typeface="+mn-lt"/>
              </a:rPr>
              <a:t>column_label</a:t>
            </a:r>
            <a:r>
              <a:rPr lang="en-CA" dirty="0">
                <a:latin typeface="+mn-lt"/>
              </a:rPr>
              <a:t>')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6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191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Custom Design</vt:lpstr>
      <vt:lpstr>Berkeley_Brights_Tessellations</vt:lpstr>
      <vt:lpstr>1_Custom Design</vt:lpstr>
      <vt:lpstr>2_Custom Design</vt:lpstr>
      <vt:lpstr>3_Custom Design</vt:lpstr>
      <vt:lpstr>Data 8, Lab 4</vt:lpstr>
      <vt:lpstr>Agenda</vt:lpstr>
      <vt:lpstr>Plots</vt:lpstr>
      <vt:lpstr>Plots: Demo</vt:lpstr>
      <vt:lpstr>Histograms</vt:lpstr>
      <vt:lpstr>Bar Chart vs Histogram</vt:lpstr>
      <vt:lpstr>Histogram: Demo</vt:lpstr>
      <vt:lpstr>Functions</vt:lpstr>
      <vt:lpstr>Functions: Apply</vt:lpstr>
      <vt:lpstr>Functions: Demo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219</cp:revision>
  <dcterms:created xsi:type="dcterms:W3CDTF">2013-01-15T19:08:57Z</dcterms:created>
  <dcterms:modified xsi:type="dcterms:W3CDTF">2019-09-02T20:46:20Z</dcterms:modified>
</cp:coreProperties>
</file>