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5"/>
  </p:notesMasterIdLst>
  <p:handoutMasterIdLst>
    <p:handoutMasterId r:id="rId16"/>
  </p:handoutMasterIdLst>
  <p:sldIdLst>
    <p:sldId id="256" r:id="rId6"/>
    <p:sldId id="289" r:id="rId7"/>
    <p:sldId id="287" r:id="rId8"/>
    <p:sldId id="295" r:id="rId9"/>
    <p:sldId id="296" r:id="rId10"/>
    <p:sldId id="297" r:id="rId11"/>
    <p:sldId id="298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</a:t>
            </a:r>
            <a:r>
              <a:rPr lang="en-US" dirty="0">
                <a:latin typeface="Avenir LT Std 45 Book" pitchFamily="34" charset="0"/>
              </a:rPr>
              <a:t>7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smtClean="0">
                <a:latin typeface="Avenir LT Std 45 Book" pitchFamily="34" charset="0"/>
              </a:rPr>
              <a:t>Testing Hypotheses</a:t>
            </a:r>
            <a:endParaRPr lang="en-US" b="1" dirty="0" smtClean="0">
              <a:latin typeface="Avenir LT Std 45 Book" pitchFamily="34" charset="0"/>
            </a:endParaRP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11</a:t>
            </a:r>
            <a:r>
              <a:rPr lang="en-US" dirty="0" smtClean="0">
                <a:latin typeface="Avenir LT Std 45 Book" pitchFamily="34" charset="0"/>
              </a:rPr>
              <a:t> October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Probability </a:t>
            </a: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Sampling</a:t>
            </a: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Probability Review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Probability is a number between 0 and 1 (inclusive)</a:t>
            </a:r>
          </a:p>
          <a:p>
            <a:r>
              <a:rPr lang="en-CA" dirty="0" smtClean="0">
                <a:latin typeface="+mn-lt"/>
              </a:rPr>
              <a:t>P(A) = 0.5 means there is a 50% chance of event A happening</a:t>
            </a:r>
          </a:p>
          <a:p>
            <a:r>
              <a:rPr lang="en-CA" dirty="0" smtClean="0">
                <a:latin typeface="+mn-lt"/>
              </a:rPr>
              <a:t>Calculated by determining what % of all possible outcomes result in A happening</a:t>
            </a:r>
          </a:p>
          <a:p>
            <a:r>
              <a:rPr lang="en-CA" dirty="0" smtClean="0">
                <a:latin typeface="+mn-lt"/>
              </a:rPr>
              <a:t>Complement: P(A doesn’t happen) = 1-P(A)</a:t>
            </a:r>
          </a:p>
          <a:p>
            <a:r>
              <a:rPr lang="en-CA" dirty="0" smtClean="0">
                <a:latin typeface="+mn-lt"/>
              </a:rPr>
              <a:t>Multiplicative Rule: Probability that events A and B happen is P(A happens) x P(B happens given that A has happened)</a:t>
            </a:r>
          </a:p>
          <a:p>
            <a:r>
              <a:rPr lang="en-CA" dirty="0" smtClean="0">
                <a:latin typeface="+mn-lt"/>
              </a:rPr>
              <a:t>Additive Rule: If event A can happen in two ways, then P(A happens) = P(first way) + P(second way)</a:t>
            </a:r>
          </a:p>
          <a:p>
            <a:pPr marL="0" indent="0">
              <a:buNone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Probability Questions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67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latin typeface="+mn-lt"/>
              </a:rPr>
              <a:t>A standard deck of cards is 52 cards, 13 of each suite. None of the questions depend on the previous question. All draws are without replacement. Keep all solutions as fractions!!</a:t>
            </a:r>
          </a:p>
          <a:p>
            <a:pPr marL="0" indent="0">
              <a:buNone/>
            </a:pP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What is the probability of drawing an ace?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What is the probability of drawing two queens in a row? 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What is the probability of getting both a king and a queen after two draws?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What is the probability of getting at least one ace when dealt 5 cards?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560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Probability Questions: Solutions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CA" sz="2000" dirty="0" smtClean="0">
                <a:latin typeface="+mn-lt"/>
              </a:rPr>
              <a:t>What is the probability of drawing an ace?</a:t>
            </a:r>
          </a:p>
          <a:p>
            <a:pPr marL="400050" lvl="1" indent="0">
              <a:buNone/>
            </a:pPr>
            <a:r>
              <a:rPr lang="en-CA" dirty="0" smtClean="0">
                <a:latin typeface="+mn-lt"/>
              </a:rPr>
              <a:t>4/52 = 1/13</a:t>
            </a:r>
          </a:p>
          <a:p>
            <a:pPr marL="457200" indent="-457200">
              <a:buAutoNum type="arabicPeriod"/>
            </a:pPr>
            <a:r>
              <a:rPr lang="en-CA" sz="2000" dirty="0" smtClean="0">
                <a:latin typeface="+mn-lt"/>
              </a:rPr>
              <a:t>What is the probability of drawing two queens in a row? </a:t>
            </a:r>
          </a:p>
          <a:p>
            <a:pPr marL="400050" lvl="1" indent="0">
              <a:buNone/>
            </a:pPr>
            <a:r>
              <a:rPr lang="en-CA" dirty="0" smtClean="0">
                <a:latin typeface="+mn-lt"/>
              </a:rPr>
              <a:t>Multiplicative Rule: 4/52 x 3/51</a:t>
            </a:r>
          </a:p>
          <a:p>
            <a:pPr marL="457200" indent="-457200">
              <a:buAutoNum type="arabicPeriod"/>
            </a:pPr>
            <a:r>
              <a:rPr lang="en-CA" sz="2000" dirty="0" smtClean="0">
                <a:latin typeface="+mn-lt"/>
              </a:rPr>
              <a:t>What is the probability of getting both a king and a queen after two draws?</a:t>
            </a:r>
          </a:p>
          <a:p>
            <a:pPr marL="0" lvl="1" indent="0">
              <a:buNone/>
            </a:pPr>
            <a:r>
              <a:rPr lang="en-CA" dirty="0" smtClean="0">
                <a:latin typeface="+mn-lt"/>
              </a:rPr>
              <a:t>	Additive </a:t>
            </a:r>
            <a:r>
              <a:rPr lang="en-CA" dirty="0">
                <a:latin typeface="+mn-lt"/>
              </a:rPr>
              <a:t>Rule: 4/52 x 4/51 + 4/52 x </a:t>
            </a:r>
            <a:r>
              <a:rPr lang="en-CA" dirty="0" smtClean="0">
                <a:latin typeface="+mn-lt"/>
              </a:rPr>
              <a:t>4/51</a:t>
            </a: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r>
              <a:rPr lang="en-CA" sz="2000" dirty="0" smtClean="0">
                <a:latin typeface="+mn-lt"/>
              </a:rPr>
              <a:t>What </a:t>
            </a:r>
            <a:r>
              <a:rPr lang="en-CA" sz="2000" dirty="0">
                <a:latin typeface="+mn-lt"/>
              </a:rPr>
              <a:t>is the probability of getting at least one ace when dealt 5 cards?</a:t>
            </a:r>
          </a:p>
          <a:p>
            <a:pPr marL="400050" lvl="1" indent="0">
              <a:buNone/>
            </a:pPr>
            <a:r>
              <a:rPr lang="en-CA" dirty="0" smtClean="0">
                <a:latin typeface="+mn-lt"/>
              </a:rPr>
              <a:t>1- P(No Aces) = 1-(48/52 x 47/51 x 46/50 x 45/49 x 44/48)</a:t>
            </a:r>
          </a:p>
        </p:txBody>
      </p:sp>
    </p:spTree>
    <p:extLst>
      <p:ext uri="{BB962C8B-B14F-4D97-AF65-F5344CB8AC3E}">
        <p14:creationId xmlns:p14="http://schemas.microsoft.com/office/powerpoint/2010/main" val="159671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Sampling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6757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Random sample: Know the probability every individual in the population is in the sample (doesn’t have to be equal)</a:t>
            </a:r>
          </a:p>
          <a:p>
            <a:r>
              <a:rPr lang="en-CA" dirty="0" smtClean="0">
                <a:latin typeface="+mn-lt"/>
              </a:rPr>
              <a:t>Empirical Distribution: Based on observed values, i.e., from a simulated experiment</a:t>
            </a:r>
          </a:p>
          <a:p>
            <a:r>
              <a:rPr lang="en-CA" dirty="0" smtClean="0">
                <a:latin typeface="+mn-lt"/>
              </a:rPr>
              <a:t>Probability Distribution: Based on theoretical calculations</a:t>
            </a:r>
            <a:endParaRPr lang="en-CA" dirty="0" smtClean="0">
              <a:latin typeface="+mn-lt"/>
            </a:endParaRPr>
          </a:p>
          <a:p>
            <a:r>
              <a:rPr lang="en-CA" dirty="0" smtClean="0">
                <a:latin typeface="+mn-lt"/>
              </a:rPr>
              <a:t>Law of Large Numbers: Repeating an experiment a large number of times will cause the empirical probability of an event to approach its theoretical probability </a:t>
            </a:r>
          </a:p>
          <a:p>
            <a:pPr lvl="1"/>
            <a:r>
              <a:rPr lang="en-CA" dirty="0" smtClean="0">
                <a:latin typeface="+mn-lt"/>
              </a:rPr>
              <a:t>Example: The more times you flip a coin, the closer the proportion of heads gets to 0.5 (usually)</a:t>
            </a: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94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Inference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6757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Extrapolate information about a sample to make conclusions for the population</a:t>
            </a:r>
          </a:p>
          <a:p>
            <a:r>
              <a:rPr lang="en-CA" dirty="0" smtClean="0">
                <a:latin typeface="+mn-lt"/>
              </a:rPr>
              <a:t>Population parameter: A metric associated with a population</a:t>
            </a:r>
          </a:p>
          <a:p>
            <a:r>
              <a:rPr lang="en-CA" dirty="0">
                <a:latin typeface="+mn-lt"/>
              </a:rPr>
              <a:t>Sample statistic: A metric associated with a sample</a:t>
            </a:r>
          </a:p>
          <a:p>
            <a:pPr lvl="1"/>
            <a:r>
              <a:rPr lang="en-CA" dirty="0" smtClean="0">
                <a:latin typeface="+mn-lt"/>
              </a:rPr>
              <a:t>The theoretical distribution of a statistic can be difficult to determine, so we often approximate it using its empirical distribution</a:t>
            </a:r>
          </a:p>
          <a:p>
            <a:pPr lvl="1"/>
            <a:r>
              <a:rPr lang="en-CA" dirty="0" smtClean="0">
                <a:latin typeface="+mn-lt"/>
              </a:rPr>
              <a:t>Good approximation if the number of samples is large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40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410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Custom Design</vt:lpstr>
      <vt:lpstr>Berkeley_Brights_Tessellations</vt:lpstr>
      <vt:lpstr>1_Custom Design</vt:lpstr>
      <vt:lpstr>2_Custom Design</vt:lpstr>
      <vt:lpstr>3_Custom Design</vt:lpstr>
      <vt:lpstr>Data 8, Lab 7</vt:lpstr>
      <vt:lpstr>Agenda</vt:lpstr>
      <vt:lpstr>Probability Review</vt:lpstr>
      <vt:lpstr>Probability Questions</vt:lpstr>
      <vt:lpstr>Probability Questions: Solutions</vt:lpstr>
      <vt:lpstr>Sampling</vt:lpstr>
      <vt:lpstr>Inference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284</cp:revision>
  <dcterms:created xsi:type="dcterms:W3CDTF">2013-01-15T19:08:57Z</dcterms:created>
  <dcterms:modified xsi:type="dcterms:W3CDTF">2019-09-02T22:10:24Z</dcterms:modified>
</cp:coreProperties>
</file>