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2"/>
  </p:notesMasterIdLst>
  <p:handoutMasterIdLst>
    <p:handoutMasterId r:id="rId13"/>
  </p:handoutMasterIdLst>
  <p:sldIdLst>
    <p:sldId id="256" r:id="rId6"/>
    <p:sldId id="297" r:id="rId7"/>
    <p:sldId id="301" r:id="rId8"/>
    <p:sldId id="299" r:id="rId9"/>
    <p:sldId id="300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206" autoAdjust="0"/>
  </p:normalViewPr>
  <p:slideViewPr>
    <p:cSldViewPr snapToGrid="0" snapToObjects="1">
      <p:cViewPr>
        <p:scale>
          <a:sx n="80" d="100"/>
          <a:sy n="80" d="100"/>
        </p:scale>
        <p:origin x="-1517" y="-62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VFkrVASu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, </a:t>
            </a:r>
            <a:r>
              <a:rPr lang="en-US" smtClean="0">
                <a:solidFill>
                  <a:srgbClr val="C28220"/>
                </a:solidFill>
                <a:latin typeface="Avenir LT Std 45 Book" pitchFamily="34" charset="0"/>
              </a:rPr>
              <a:t>Project 3 Lab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640080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Residuals and Regression Inference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24 April 2020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+mn-lt"/>
              </a:rPr>
              <a:t>Review: Linear Regression Overview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Predict the value of a </a:t>
            </a:r>
            <a:r>
              <a:rPr lang="en-CA" b="1" dirty="0" smtClean="0">
                <a:latin typeface="+mn-lt"/>
              </a:rPr>
              <a:t>continuous</a:t>
            </a:r>
            <a:r>
              <a:rPr lang="en-CA" dirty="0" smtClean="0">
                <a:latin typeface="+mn-lt"/>
              </a:rPr>
              <a:t> random variable</a:t>
            </a:r>
          </a:p>
          <a:p>
            <a:pPr lvl="1"/>
            <a:r>
              <a:rPr lang="en-CA" dirty="0" smtClean="0">
                <a:latin typeface="+mn-lt"/>
              </a:rPr>
              <a:t>Example: predict the number of students attending lab (dependent variable) using the air quality (independent variable)</a:t>
            </a:r>
          </a:p>
          <a:p>
            <a:r>
              <a:rPr lang="en-CA" dirty="0" smtClean="0">
                <a:latin typeface="+mn-lt"/>
              </a:rPr>
              <a:t>Dependent variable on the </a:t>
            </a:r>
            <a:r>
              <a:rPr lang="en-CA" i="1" dirty="0" smtClean="0">
                <a:latin typeface="+mn-lt"/>
              </a:rPr>
              <a:t>x</a:t>
            </a:r>
            <a:r>
              <a:rPr lang="en-CA" dirty="0" smtClean="0">
                <a:latin typeface="+mn-lt"/>
              </a:rPr>
              <a:t> axis, independent variable on the </a:t>
            </a:r>
            <a:r>
              <a:rPr lang="en-CA" i="1" dirty="0" smtClean="0">
                <a:latin typeface="+mn-lt"/>
              </a:rPr>
              <a:t>y</a:t>
            </a:r>
            <a:r>
              <a:rPr lang="en-CA" dirty="0" smtClean="0">
                <a:latin typeface="+mn-lt"/>
              </a:rPr>
              <a:t> axis</a:t>
            </a:r>
          </a:p>
          <a:p>
            <a:r>
              <a:rPr lang="en-CA" dirty="0" smtClean="0">
                <a:latin typeface="+mn-lt"/>
              </a:rPr>
              <a:t>Fit a regression line to represent the points on the graph </a:t>
            </a:r>
          </a:p>
          <a:p>
            <a:r>
              <a:rPr lang="en-CA" dirty="0" smtClean="0">
                <a:latin typeface="+mn-lt"/>
              </a:rPr>
              <a:t>Can use regression line to </a:t>
            </a:r>
            <a:r>
              <a:rPr lang="en-CA" b="1" dirty="0" smtClean="0">
                <a:latin typeface="+mn-lt"/>
              </a:rPr>
              <a:t>predict</a:t>
            </a:r>
            <a:r>
              <a:rPr lang="en-CA" dirty="0" smtClean="0">
                <a:latin typeface="+mn-lt"/>
              </a:rPr>
              <a:t> the </a:t>
            </a:r>
            <a:r>
              <a:rPr lang="en-CA" i="1" dirty="0" smtClean="0">
                <a:latin typeface="+mn-lt"/>
              </a:rPr>
              <a:t>y</a:t>
            </a:r>
            <a:r>
              <a:rPr lang="en-CA" dirty="0" smtClean="0">
                <a:latin typeface="+mn-lt"/>
              </a:rPr>
              <a:t> value for points on the </a:t>
            </a:r>
            <a:r>
              <a:rPr lang="en-CA" i="1" dirty="0" smtClean="0">
                <a:latin typeface="+mn-lt"/>
              </a:rPr>
              <a:t>x</a:t>
            </a:r>
            <a:r>
              <a:rPr lang="en-CA" dirty="0" smtClean="0">
                <a:latin typeface="+mn-lt"/>
              </a:rPr>
              <a:t> axis</a:t>
            </a:r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+mn-lt"/>
              </a:rPr>
              <a:t>Review: Linear Regression Equation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latin typeface="+mn-lt"/>
                  </a:rPr>
                  <a:t>estimate of </a:t>
                </a:r>
                <a:r>
                  <a:rPr lang="en-CA" i="1" dirty="0">
                    <a:latin typeface="+mn-lt"/>
                  </a:rPr>
                  <a:t>y</a:t>
                </a:r>
                <a:r>
                  <a:rPr lang="en-CA" dirty="0">
                    <a:latin typeface="+mn-lt"/>
                  </a:rPr>
                  <a:t>  = slope * </a:t>
                </a:r>
                <a:r>
                  <a:rPr lang="en-CA" i="1" dirty="0">
                    <a:latin typeface="+mn-lt"/>
                  </a:rPr>
                  <a:t>x</a:t>
                </a:r>
                <a:r>
                  <a:rPr lang="en-CA" dirty="0">
                    <a:latin typeface="+mn-lt"/>
                  </a:rPr>
                  <a:t>  + </a:t>
                </a:r>
                <a:r>
                  <a:rPr lang="en-CA" dirty="0" smtClean="0">
                    <a:latin typeface="+mn-lt"/>
                  </a:rPr>
                  <a:t>intercept</a:t>
                </a:r>
              </a:p>
              <a:p>
                <a:pPr marL="0" indent="0" algn="ctr">
                  <a:buNone/>
                </a:pPr>
                <a:endParaRPr lang="en-CA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en-CA" dirty="0" smtClean="0">
                    <a:latin typeface="+mn-lt"/>
                  </a:rPr>
                  <a:t>Slope 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𝑟</m:t>
                    </m:r>
                    <m:r>
                      <a:rPr lang="en-CA" b="0" i="1" smtClean="0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n-CA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𝑆𝑡𝑎𝑛𝑑𝑎𝑟𝑑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𝐷𝑒𝑣𝑖𝑎𝑡𝑖𝑜𝑛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𝑜𝑓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𝑆𝑡𝑎𝑛𝑑𝑎𝑟𝑑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𝐷𝑒𝑣𝑖𝑎𝑡𝑖𝑜𝑛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𝑜𝑓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CA" dirty="0" smtClean="0">
                  <a:latin typeface="+mn-lt"/>
                </a:endParaRPr>
              </a:p>
              <a:p>
                <a:pPr marL="0" indent="0" algn="ctr">
                  <a:buNone/>
                </a:pPr>
                <a:endParaRPr lang="en-CA" dirty="0">
                  <a:latin typeface="+mn-lt"/>
                </a:endParaRPr>
              </a:p>
              <a:p>
                <a:pPr marL="0" indent="0" algn="ctr">
                  <a:buNone/>
                </a:pPr>
                <a:r>
                  <a:rPr lang="en-CA" dirty="0" smtClean="0">
                    <a:latin typeface="+mn-lt"/>
                  </a:rPr>
                  <a:t>Intercept = Average of </a:t>
                </a:r>
                <a:r>
                  <a:rPr lang="en-CA" i="1" dirty="0" smtClean="0">
                    <a:latin typeface="+mn-lt"/>
                  </a:rPr>
                  <a:t>y</a:t>
                </a:r>
                <a:r>
                  <a:rPr lang="en-CA" dirty="0" smtClean="0">
                    <a:latin typeface="+mn-lt"/>
                  </a:rPr>
                  <a:t> – Slope * Average of </a:t>
                </a:r>
                <a:r>
                  <a:rPr lang="en-CA" i="1" dirty="0" smtClean="0">
                    <a:latin typeface="+mn-lt"/>
                  </a:rPr>
                  <a:t>x</a:t>
                </a:r>
                <a:endParaRPr lang="en-CA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3681828"/>
              </a:xfrm>
              <a:blipFill rotWithShape="1">
                <a:blip r:embed="rId2"/>
                <a:stretch>
                  <a:fillRect t="-9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Residuals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Residual = Actual Value of </a:t>
            </a:r>
            <a:r>
              <a:rPr lang="en-CA" i="1" dirty="0" smtClean="0">
                <a:latin typeface="+mn-lt"/>
              </a:rPr>
              <a:t>y</a:t>
            </a:r>
            <a:r>
              <a:rPr lang="en-CA" dirty="0" smtClean="0">
                <a:latin typeface="+mn-lt"/>
              </a:rPr>
              <a:t> – Predicted Value of </a:t>
            </a:r>
            <a:r>
              <a:rPr lang="en-CA" i="1" dirty="0" smtClean="0">
                <a:latin typeface="+mn-lt"/>
              </a:rPr>
              <a:t>y</a:t>
            </a:r>
            <a:endParaRPr lang="en-CA" dirty="0" smtClean="0">
              <a:latin typeface="+mn-lt"/>
            </a:endParaRPr>
          </a:p>
          <a:p>
            <a:r>
              <a:rPr lang="en-CA" dirty="0" smtClean="0">
                <a:latin typeface="+mn-lt"/>
              </a:rPr>
              <a:t>The </a:t>
            </a:r>
            <a:r>
              <a:rPr lang="en-CA" dirty="0">
                <a:latin typeface="+mn-lt"/>
              </a:rPr>
              <a:t>residual plot of a good regression (a linear model) shows no patterns in the graph of the </a:t>
            </a:r>
            <a:r>
              <a:rPr lang="en-CA" dirty="0" smtClean="0">
                <a:latin typeface="+mn-lt"/>
              </a:rPr>
              <a:t>residuals</a:t>
            </a:r>
          </a:p>
          <a:p>
            <a:pPr lvl="1"/>
            <a:r>
              <a:rPr lang="en-CA" dirty="0" smtClean="0">
                <a:latin typeface="+mn-lt"/>
              </a:rPr>
              <a:t>Will look like formless cloud if linear regression is a good model</a:t>
            </a:r>
          </a:p>
          <a:p>
            <a:r>
              <a:rPr lang="en-CA" dirty="0" smtClean="0">
                <a:latin typeface="+mn-lt"/>
              </a:rPr>
              <a:t>Average of residuals is always 0</a:t>
            </a:r>
          </a:p>
          <a:p>
            <a:r>
              <a:rPr lang="en-CA" dirty="0" smtClean="0">
                <a:latin typeface="+mn-lt"/>
              </a:rPr>
              <a:t>Heteroscedastic: Uneven variation of residuals around the horizontal line at 0</a:t>
            </a:r>
          </a:p>
          <a:p>
            <a:pPr lvl="1"/>
            <a:r>
              <a:rPr lang="en-CA" dirty="0" smtClean="0">
                <a:latin typeface="+mn-lt"/>
              </a:rPr>
              <a:t>This means that the regression estimates are not equally accurate! For example, this model is better at predicting when x values are small than when </a:t>
            </a:r>
            <a:r>
              <a:rPr lang="en-CA" i="1" dirty="0" smtClean="0">
                <a:latin typeface="+mn-lt"/>
              </a:rPr>
              <a:t>x</a:t>
            </a:r>
            <a:r>
              <a:rPr lang="en-CA" dirty="0" smtClean="0">
                <a:latin typeface="+mn-lt"/>
              </a:rPr>
              <a:t> values are large:</a:t>
            </a:r>
          </a:p>
          <a:p>
            <a:endParaRPr lang="en-CA" dirty="0"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7" y="4686299"/>
            <a:ext cx="19510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9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 Deviation of Residuals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681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SD of the Residuals </a:t>
            </a:r>
            <a:r>
              <a:rPr lang="en-CA" dirty="0">
                <a:latin typeface="+mn-lt"/>
              </a:rPr>
              <a:t>= </a:t>
            </a:r>
            <a:r>
              <a:rPr lang="en-CA" dirty="0" err="1" smtClean="0">
                <a:latin typeface="+mn-lt"/>
              </a:rPr>
              <a:t>np.sqrt</a:t>
            </a:r>
            <a:r>
              <a:rPr lang="en-CA" dirty="0" smtClean="0">
                <a:latin typeface="+mn-lt"/>
              </a:rPr>
              <a:t>(1-r</a:t>
            </a:r>
            <a:r>
              <a:rPr lang="en-CA" dirty="0">
                <a:latin typeface="+mn-lt"/>
              </a:rPr>
              <a:t>**2) * </a:t>
            </a:r>
            <a:r>
              <a:rPr lang="en-CA" dirty="0" err="1">
                <a:latin typeface="+mn-lt"/>
              </a:rPr>
              <a:t>SD_of_y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The SD tells us how good the linear predictor is</a:t>
            </a:r>
          </a:p>
          <a:p>
            <a:pPr lvl="1"/>
            <a:r>
              <a:rPr lang="en-CA" dirty="0" smtClean="0">
                <a:latin typeface="+mn-lt"/>
              </a:rPr>
              <a:t>The smaller the SD of Residuals, the closer the residuals are to their mean</a:t>
            </a:r>
          </a:p>
          <a:p>
            <a:pPr lvl="1"/>
            <a:r>
              <a:rPr lang="en-CA" dirty="0" smtClean="0">
                <a:latin typeface="+mn-lt"/>
              </a:rPr>
              <a:t>Mean of Residuals is always 0</a:t>
            </a:r>
          </a:p>
          <a:p>
            <a:pPr lvl="1"/>
            <a:r>
              <a:rPr lang="en-CA" dirty="0" smtClean="0">
                <a:latin typeface="+mn-lt"/>
              </a:rPr>
              <a:t>Example: If r=1 (perfect correlation), there SD of residuals is 0 since we have a perfect linear relationship between X and y</a:t>
            </a:r>
          </a:p>
          <a:p>
            <a:r>
              <a:rPr lang="en-CA" dirty="0" smtClean="0">
                <a:latin typeface="+mn-lt"/>
              </a:rPr>
              <a:t>SD of </a:t>
            </a:r>
            <a:r>
              <a:rPr lang="en-CA" dirty="0">
                <a:latin typeface="+mn-lt"/>
              </a:rPr>
              <a:t>Predicted Values =  |r| * SD of y</a:t>
            </a:r>
          </a:p>
        </p:txBody>
      </p:sp>
    </p:spTree>
    <p:extLst>
      <p:ext uri="{BB962C8B-B14F-4D97-AF65-F5344CB8AC3E}">
        <p14:creationId xmlns:p14="http://schemas.microsoft.com/office/powerpoint/2010/main" val="15351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Project </a:t>
            </a:r>
            <a:r>
              <a:rPr lang="en-CA" dirty="0" smtClean="0">
                <a:latin typeface="+mn-lt"/>
              </a:rPr>
              <a:t>3:</a:t>
            </a:r>
            <a:endParaRPr lang="en-CA" dirty="0">
              <a:latin typeface="+mn-lt"/>
            </a:endParaRPr>
          </a:p>
          <a:p>
            <a:pPr lvl="1"/>
            <a:r>
              <a:rPr lang="en-CA" dirty="0">
                <a:latin typeface="+mn-lt"/>
              </a:rPr>
              <a:t>Checkpoint is due this Friday 4/24</a:t>
            </a:r>
          </a:p>
          <a:p>
            <a:pPr lvl="1"/>
            <a:r>
              <a:rPr lang="en-CA" dirty="0">
                <a:latin typeface="+mn-lt"/>
              </a:rPr>
              <a:t>Project is due </a:t>
            </a:r>
            <a:r>
              <a:rPr lang="en-CA" dirty="0" smtClean="0">
                <a:latin typeface="+mn-lt"/>
              </a:rPr>
              <a:t>5/1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Watch year's lecture on privacy </a:t>
            </a:r>
            <a:r>
              <a:rPr lang="en-CA" dirty="0" smtClean="0">
                <a:latin typeface="+mn-lt"/>
                <a:hlinkClick r:id="rId2"/>
              </a:rPr>
              <a:t>here</a:t>
            </a:r>
            <a:endParaRPr lang="en-CA" dirty="0" smtClean="0">
              <a:latin typeface="+mn-lt"/>
            </a:endParaRPr>
          </a:p>
          <a:p>
            <a:pPr lvl="1"/>
            <a:r>
              <a:rPr lang="en-CA" dirty="0" smtClean="0">
                <a:latin typeface="+mn-lt"/>
              </a:rPr>
              <a:t>Material will be on the final!</a:t>
            </a: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303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Custom Design</vt:lpstr>
      <vt:lpstr>Berkeley_Brights_Tessellations</vt:lpstr>
      <vt:lpstr>1_Custom Design</vt:lpstr>
      <vt:lpstr>2_Custom Design</vt:lpstr>
      <vt:lpstr>3_Custom Design</vt:lpstr>
      <vt:lpstr>Data 8, Project 3 Lab</vt:lpstr>
      <vt:lpstr>Review: Linear Regression Overview</vt:lpstr>
      <vt:lpstr>Review: Linear Regression Equation</vt:lpstr>
      <vt:lpstr>Residuals</vt:lpstr>
      <vt:lpstr>Standard Deviation of Residuals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631</cp:revision>
  <dcterms:created xsi:type="dcterms:W3CDTF">2013-01-15T19:08:57Z</dcterms:created>
  <dcterms:modified xsi:type="dcterms:W3CDTF">2020-04-24T01:33:02Z</dcterms:modified>
</cp:coreProperties>
</file>