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97" r:id="rId7"/>
    <p:sldId id="298" r:id="rId8"/>
    <p:sldId id="300" r:id="rId9"/>
    <p:sldId id="299" r:id="rId10"/>
    <p:sldId id="30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latin typeface="Avenir LT Std 45 Book" pitchFamily="34" charset="0"/>
              </a:rPr>
              <a:t>11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Classification and k-Nearest Neighbours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22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Classification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Goal: Predict categorical data</a:t>
            </a:r>
          </a:p>
          <a:p>
            <a:r>
              <a:rPr lang="en-CA" dirty="0" smtClean="0">
                <a:latin typeface="+mn-lt"/>
              </a:rPr>
              <a:t>In this course, we will use known, labelled data points to predict the label of unknown data points</a:t>
            </a:r>
          </a:p>
          <a:p>
            <a:r>
              <a:rPr lang="en-CA" dirty="0" smtClean="0">
                <a:latin typeface="+mn-lt"/>
              </a:rPr>
              <a:t>Given a set of attributes for a data point, what label do we predict the data point to have?</a:t>
            </a:r>
          </a:p>
          <a:p>
            <a:r>
              <a:rPr lang="en-CA" dirty="0" smtClean="0">
                <a:latin typeface="+mn-lt"/>
              </a:rPr>
              <a:t>Examples: </a:t>
            </a:r>
          </a:p>
          <a:p>
            <a:pPr lvl="1"/>
            <a:r>
              <a:rPr lang="en-CA" dirty="0" smtClean="0">
                <a:latin typeface="+mn-lt"/>
              </a:rPr>
              <a:t>Predict whether or not a patient has cancer</a:t>
            </a:r>
          </a:p>
          <a:p>
            <a:pPr lvl="1"/>
            <a:r>
              <a:rPr lang="en-CA" dirty="0" smtClean="0">
                <a:latin typeface="+mn-lt"/>
              </a:rPr>
              <a:t>Predict the year of a student at Cal</a:t>
            </a:r>
          </a:p>
          <a:p>
            <a:pPr lvl="1"/>
            <a:r>
              <a:rPr lang="en-CA" dirty="0" smtClean="0">
                <a:latin typeface="+mn-lt"/>
              </a:rPr>
              <a:t>Predict if an email is spam</a:t>
            </a:r>
          </a:p>
        </p:txBody>
      </p:sp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Training vs Testing Data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Training Data: All known, labelled data points</a:t>
            </a:r>
          </a:p>
          <a:p>
            <a:pPr lvl="1"/>
            <a:r>
              <a:rPr lang="en-CA" dirty="0" smtClean="0">
                <a:latin typeface="+mn-lt"/>
              </a:rPr>
              <a:t>We use our training data to </a:t>
            </a:r>
            <a:r>
              <a:rPr lang="en-CA" b="1" dirty="0" smtClean="0">
                <a:latin typeface="+mn-lt"/>
              </a:rPr>
              <a:t>create</a:t>
            </a:r>
            <a:r>
              <a:rPr lang="en-CA" dirty="0" smtClean="0">
                <a:latin typeface="+mn-lt"/>
              </a:rPr>
              <a:t> our model</a:t>
            </a:r>
          </a:p>
          <a:p>
            <a:r>
              <a:rPr lang="en-CA" dirty="0" smtClean="0">
                <a:latin typeface="+mn-lt"/>
              </a:rPr>
              <a:t>Test Data: All unknown data points whose labels we are trying to predict</a:t>
            </a:r>
          </a:p>
          <a:p>
            <a:pPr lvl="1"/>
            <a:r>
              <a:rPr lang="en-CA" dirty="0" smtClean="0">
                <a:latin typeface="+mn-lt"/>
              </a:rPr>
              <a:t>We use our test data to evaluate how well our model does</a:t>
            </a:r>
            <a:endParaRPr lang="en-CA" dirty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Allows us to ask how well our model </a:t>
            </a:r>
            <a:r>
              <a:rPr lang="en-CA" b="1" dirty="0" smtClean="0">
                <a:latin typeface="+mn-lt"/>
              </a:rPr>
              <a:t>generalizes</a:t>
            </a:r>
            <a:r>
              <a:rPr lang="en-CA" dirty="0" smtClean="0">
                <a:latin typeface="+mn-lt"/>
              </a:rPr>
              <a:t> to unknown data our model hasn’t seen yet</a:t>
            </a:r>
          </a:p>
        </p:txBody>
      </p:sp>
    </p:spTree>
    <p:extLst>
      <p:ext uri="{BB962C8B-B14F-4D97-AF65-F5344CB8AC3E}">
        <p14:creationId xmlns:p14="http://schemas.microsoft.com/office/powerpoint/2010/main" val="21516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Decision Boundary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Decision Boundary: The curve that divides all the data based on the </a:t>
            </a:r>
            <a:r>
              <a:rPr lang="en-CA" b="1" dirty="0" smtClean="0">
                <a:latin typeface="+mn-lt"/>
              </a:rPr>
              <a:t>predicted</a:t>
            </a:r>
            <a:r>
              <a:rPr lang="en-CA" dirty="0" smtClean="0">
                <a:latin typeface="+mn-lt"/>
              </a:rPr>
              <a:t> label</a:t>
            </a:r>
          </a:p>
          <a:p>
            <a:pPr lvl="1"/>
            <a:r>
              <a:rPr lang="en-CA" dirty="0" smtClean="0">
                <a:latin typeface="+mn-lt"/>
              </a:rPr>
              <a:t>May have points on the wrong side if the predictions are wrong!</a:t>
            </a:r>
          </a:p>
        </p:txBody>
      </p:sp>
      <p:pic>
        <p:nvPicPr>
          <p:cNvPr id="1026" name="Picture 2" descr="https://miro.medium.com/max/1012/1*i_oYgWjPbXbg3Z2uQLAm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56" y="2876549"/>
            <a:ext cx="4776489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K-Nearest Neighbours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 smtClean="0">
                <a:latin typeface="+mn-lt"/>
              </a:rPr>
              <a:t>Idea: Use the labels of the known data points (training set) closest to an unknown data point (test set) to predict its label</a:t>
            </a:r>
            <a:endParaRPr lang="en-CA" i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+mn-lt"/>
              </a:rPr>
              <a:t>Find the distance between the </a:t>
            </a:r>
            <a:r>
              <a:rPr lang="en-CA" dirty="0" smtClean="0">
                <a:latin typeface="+mn-lt"/>
              </a:rPr>
              <a:t>unknown data point and </a:t>
            </a:r>
            <a:r>
              <a:rPr lang="en-CA" dirty="0">
                <a:latin typeface="+mn-lt"/>
              </a:rPr>
              <a:t>each </a:t>
            </a:r>
            <a:r>
              <a:rPr lang="en-CA" dirty="0" smtClean="0">
                <a:latin typeface="+mn-lt"/>
              </a:rPr>
              <a:t>known data point in </a:t>
            </a:r>
            <a:r>
              <a:rPr lang="en-CA" dirty="0">
                <a:latin typeface="+mn-lt"/>
              </a:rPr>
              <a:t>the training set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Sort all the data points based on the calculated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Take the k closest data points (“neighbours”) and find their labels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The predicted label for the unknown data point is the majority of the labels of the k closest neighbours</a:t>
            </a:r>
          </a:p>
        </p:txBody>
      </p:sp>
    </p:spTree>
    <p:extLst>
      <p:ext uri="{BB962C8B-B14F-4D97-AF65-F5344CB8AC3E}">
        <p14:creationId xmlns:p14="http://schemas.microsoft.com/office/powerpoint/2010/main" val="17662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Standardizing Data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Before starting to classify data, we often have to </a:t>
                </a:r>
                <a:r>
                  <a:rPr lang="en-CA" b="1" dirty="0" smtClean="0">
                    <a:latin typeface="+mn-lt"/>
                  </a:rPr>
                  <a:t>standardize data first</a:t>
                </a:r>
                <a:endParaRPr lang="en-CA" dirty="0" smtClean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This is especially true if data is on completely different scales!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How do we calculate a distance that involves both the number of people in a town and the area of a town in kilometers squared?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These two variables clearly have completely different scales!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𝑆𝑡𝑎𝑛𝑑𝑎𝑟𝑑𝑖𝑧𝑒𝑑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𝐷𝑎𝑡𝑎</m:t>
                    </m:r>
                    <m:r>
                      <a:rPr lang="en-CA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𝑂𝑟𝑖𝑔𝑖𝑎𝑙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𝐷𝑎𝑡𝑎</m:t>
                        </m:r>
                        <m:r>
                          <a:rPr lang="en-CA" b="0" i="1" smtClean="0">
                            <a:latin typeface="Cambria Math"/>
                          </a:rPr>
                          <m:t> −</m:t>
                        </m:r>
                        <m:r>
                          <a:rPr lang="en-CA" b="0" i="1" smtClean="0">
                            <a:latin typeface="Cambria Math"/>
                          </a:rPr>
                          <m:t>𝐴𝑣𝑒𝑟𝑎𝑔𝑒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𝑂𝑟𝑖𝑔𝑖𝑛𝑎𝑙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𝐷𝑎𝑡𝑎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𝑆𝑡𝑎𝑛𝑑𝑎𝑟𝑑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𝐷𝑒𝑣𝑖𝑎𝑡𝑖𝑜𝑛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𝑂𝑟𝑖𝑔𝑖𝑛𝑎𝑙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𝐷𝑎𝑡𝑎</m:t>
                        </m:r>
                      </m:den>
                    </m:f>
                  </m:oMath>
                </a14:m>
                <a:endParaRPr lang="en-CA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  <a:blipFill rotWithShape="1">
                <a:blip r:embed="rId2"/>
                <a:stretch>
                  <a:fillRect l="-809" t="-993" r="-13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>
                <a:latin typeface="+mn-lt"/>
              </a:rPr>
              <a:t>Project 3 checkpoint 1 is due </a:t>
            </a:r>
            <a:r>
              <a:rPr lang="en-CA" dirty="0" smtClean="0">
                <a:latin typeface="+mn-lt"/>
              </a:rPr>
              <a:t>today (11/22)</a:t>
            </a:r>
          </a:p>
          <a:p>
            <a:pPr lvl="1"/>
            <a:r>
              <a:rPr lang="en-CA" dirty="0" smtClean="0">
                <a:latin typeface="+mn-lt"/>
              </a:rPr>
              <a:t>Final </a:t>
            </a:r>
            <a:r>
              <a:rPr lang="en-CA" dirty="0">
                <a:latin typeface="+mn-lt"/>
              </a:rPr>
              <a:t>project deadline is 12/6.</a:t>
            </a:r>
          </a:p>
          <a:p>
            <a:r>
              <a:rPr lang="en-CA" dirty="0" smtClean="0">
                <a:latin typeface="+mn-lt"/>
              </a:rPr>
              <a:t>HW12 </a:t>
            </a:r>
            <a:r>
              <a:rPr lang="en-CA" dirty="0">
                <a:latin typeface="+mn-lt"/>
              </a:rPr>
              <a:t>will be released </a:t>
            </a:r>
            <a:r>
              <a:rPr lang="en-CA" dirty="0" smtClean="0">
                <a:latin typeface="+mn-lt"/>
              </a:rPr>
              <a:t>today and </a:t>
            </a:r>
            <a:r>
              <a:rPr lang="en-CA" dirty="0">
                <a:latin typeface="+mn-lt"/>
              </a:rPr>
              <a:t>due on 12/6.</a:t>
            </a:r>
          </a:p>
          <a:p>
            <a:r>
              <a:rPr lang="en-CA" dirty="0">
                <a:latin typeface="+mn-lt"/>
              </a:rPr>
              <a:t>Next week is </a:t>
            </a:r>
            <a:r>
              <a:rPr lang="en-CA" dirty="0" smtClean="0">
                <a:latin typeface="+mn-lt"/>
              </a:rPr>
              <a:t>American Thanksgiving:</a:t>
            </a:r>
          </a:p>
          <a:p>
            <a:pPr lvl="1"/>
            <a:r>
              <a:rPr lang="en-CA" dirty="0" smtClean="0">
                <a:latin typeface="+mn-lt"/>
              </a:rPr>
              <a:t>Monday </a:t>
            </a:r>
            <a:r>
              <a:rPr lang="en-CA" dirty="0">
                <a:latin typeface="+mn-lt"/>
              </a:rPr>
              <a:t>lecture will be held as </a:t>
            </a:r>
            <a:r>
              <a:rPr lang="en-CA" dirty="0" smtClean="0">
                <a:latin typeface="+mn-lt"/>
              </a:rPr>
              <a:t>normal</a:t>
            </a:r>
          </a:p>
          <a:p>
            <a:pPr lvl="1"/>
            <a:r>
              <a:rPr lang="en-CA" dirty="0" smtClean="0">
                <a:latin typeface="+mn-lt"/>
              </a:rPr>
              <a:t>No </a:t>
            </a:r>
            <a:r>
              <a:rPr lang="en-CA" dirty="0">
                <a:latin typeface="+mn-lt"/>
              </a:rPr>
              <a:t>lecture on </a:t>
            </a:r>
            <a:r>
              <a:rPr lang="en-CA" dirty="0" smtClean="0">
                <a:latin typeface="+mn-lt"/>
              </a:rPr>
              <a:t>Wednesday-Friday, </a:t>
            </a:r>
            <a:r>
              <a:rPr lang="en-CA" dirty="0">
                <a:latin typeface="+mn-lt"/>
              </a:rPr>
              <a:t>and no lab, office hours, tutoring sections, or assignment </a:t>
            </a:r>
            <a:r>
              <a:rPr lang="en-CA" dirty="0" smtClean="0">
                <a:latin typeface="+mn-lt"/>
              </a:rPr>
              <a:t>deadlines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409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Custom Design</vt:lpstr>
      <vt:lpstr>Berkeley_Brights_Tessellations</vt:lpstr>
      <vt:lpstr>1_Custom Design</vt:lpstr>
      <vt:lpstr>2_Custom Design</vt:lpstr>
      <vt:lpstr>3_Custom Design</vt:lpstr>
      <vt:lpstr>Data 8, Lab 11</vt:lpstr>
      <vt:lpstr>Classification</vt:lpstr>
      <vt:lpstr>Training vs Testing Data</vt:lpstr>
      <vt:lpstr>Decision Boundary</vt:lpstr>
      <vt:lpstr>K-Nearest Neighbours</vt:lpstr>
      <vt:lpstr>Standardizing Data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534</cp:revision>
  <dcterms:created xsi:type="dcterms:W3CDTF">2013-01-15T19:08:57Z</dcterms:created>
  <dcterms:modified xsi:type="dcterms:W3CDTF">2019-11-22T22:30:59Z</dcterms:modified>
</cp:coreProperties>
</file>