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682" r:id="rId2"/>
    <p:sldMasterId id="2147483687" r:id="rId3"/>
    <p:sldMasterId id="2147483694" r:id="rId4"/>
    <p:sldMasterId id="2147483699" r:id="rId5"/>
  </p:sldMasterIdLst>
  <p:notesMasterIdLst>
    <p:notesMasterId r:id="rId17"/>
  </p:notesMasterIdLst>
  <p:handoutMasterIdLst>
    <p:handoutMasterId r:id="rId18"/>
  </p:handoutMasterIdLst>
  <p:sldIdLst>
    <p:sldId id="256" r:id="rId6"/>
    <p:sldId id="297" r:id="rId7"/>
    <p:sldId id="301" r:id="rId8"/>
    <p:sldId id="299" r:id="rId9"/>
    <p:sldId id="300" r:id="rId10"/>
    <p:sldId id="267" r:id="rId11"/>
    <p:sldId id="302" r:id="rId12"/>
    <p:sldId id="304" r:id="rId13"/>
    <p:sldId id="305" r:id="rId14"/>
    <p:sldId id="306" r:id="rId15"/>
    <p:sldId id="30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220"/>
    <a:srgbClr val="2D637F"/>
    <a:srgbClr val="E09E19"/>
    <a:srgbClr val="9DAD33"/>
    <a:srgbClr val="6C3302"/>
    <a:srgbClr val="584F29"/>
    <a:srgbClr val="ED4E33"/>
    <a:srgbClr val="003262"/>
    <a:srgbClr val="53626F"/>
    <a:srgbClr val="00B2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0206" autoAdjust="0"/>
  </p:normalViewPr>
  <p:slideViewPr>
    <p:cSldViewPr snapToGrid="0" snapToObjects="1">
      <p:cViewPr>
        <p:scale>
          <a:sx n="80" d="100"/>
          <a:sy n="80" d="100"/>
        </p:scale>
        <p:origin x="-1517" y="-34"/>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4/16/2020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4/16/2020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9053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82399" y="302330"/>
            <a:ext cx="5472289" cy="40297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2" name="Title 1"/>
          <p:cNvSpPr>
            <a:spLocks noGrp="1"/>
          </p:cNvSpPr>
          <p:nvPr>
            <p:ph type="title"/>
          </p:nvPr>
        </p:nvSpPr>
        <p:spPr>
          <a:xfrm>
            <a:off x="268288" y="4391378"/>
            <a:ext cx="5486400" cy="566738"/>
          </a:xfrm>
        </p:spPr>
        <p:txBody>
          <a:bodyPr anchor="b"/>
          <a:lstStyle>
            <a:lvl1pPr algn="l">
              <a:defRPr sz="2000" b="1"/>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254174" y="4972227"/>
            <a:ext cx="550051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1816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9479"/>
            <a:ext cx="6813884" cy="1505784"/>
          </a:xfrm>
          <a:prstGeom prst="rect">
            <a:avLst/>
          </a:prstGeom>
        </p:spPr>
        <p:txBody>
          <a:bodyPr>
            <a:noAutofit/>
          </a:bodyPr>
          <a:lstStyle>
            <a:lvl1pPr algn="l">
              <a:defRPr sz="500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11883"/>
            <a:ext cx="6400800" cy="1113590"/>
          </a:xfrm>
          <a:prstGeom prst="rect">
            <a:avLst/>
          </a:prstGeom>
        </p:spPr>
        <p:txBody>
          <a:bodyPr/>
          <a:lstStyle>
            <a:lvl1pPr marL="0" indent="0" algn="l">
              <a:buNone/>
              <a:defRPr>
                <a:solidFill>
                  <a:srgbClr val="0D0D0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48000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31821"/>
            <a:ext cx="8446168" cy="1150353"/>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82600" y="3202490"/>
            <a:ext cx="8446168" cy="206466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567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511216"/>
            <a:ext cx="7772400" cy="1362075"/>
          </a:xfrm>
          <a:prstGeom prst="rect">
            <a:avLst/>
          </a:prstGeo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513262"/>
            <a:ext cx="7772400" cy="895685"/>
          </a:xfrm>
          <a:prstGeom prst="rect">
            <a:avLst/>
          </a:prstGeom>
        </p:spPr>
        <p:txBody>
          <a:bodyPr anchor="b">
            <a:normAutofit/>
          </a:bodyPr>
          <a:lstStyle>
            <a:lvl1pPr marL="0" indent="0">
              <a:buNone/>
              <a:defRPr sz="2200">
                <a:solidFill>
                  <a:srgbClr val="0D0D0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035946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74546"/>
            <a:ext cx="7951537" cy="1143000"/>
          </a:xfrm>
          <a:prstGeom prst="rect">
            <a:avLst/>
          </a:prstGeom>
        </p:spPr>
        <p:txBody>
          <a:bodyPr/>
          <a:lstStyle/>
          <a:p>
            <a:r>
              <a:rPr lang="en-US" dirty="0" smtClean="0"/>
              <a:t>Click to edit Master</a:t>
            </a:r>
            <a:endParaRPr lang="en-US" dirty="0"/>
          </a:p>
        </p:txBody>
      </p:sp>
      <p:sp>
        <p:nvSpPr>
          <p:cNvPr id="3" name="Content Placeholder 2"/>
          <p:cNvSpPr>
            <a:spLocks noGrp="1"/>
          </p:cNvSpPr>
          <p:nvPr>
            <p:ph sz="half" idx="1"/>
          </p:nvPr>
        </p:nvSpPr>
        <p:spPr>
          <a:xfrm>
            <a:off x="457200" y="2097754"/>
            <a:ext cx="4038600" cy="3516983"/>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half" idx="10"/>
          </p:nvPr>
        </p:nvSpPr>
        <p:spPr>
          <a:xfrm>
            <a:off x="4495800" y="2097754"/>
            <a:ext cx="3912937" cy="3516983"/>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45388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4517231"/>
            <a:ext cx="5486400" cy="566738"/>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381000" y="358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5083969"/>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9941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smtClean="0"/>
              <a:t>Lorem</a:t>
            </a:r>
            <a:r>
              <a:rPr lang="en-US" dirty="0" smtClean="0"/>
              <a:t> </a:t>
            </a:r>
            <a:r>
              <a:rPr lang="en-US" dirty="0" err="1" smtClean="0"/>
              <a:t>ipsum</a:t>
            </a:r>
            <a:endParaRPr lang="en-US" dirty="0"/>
          </a:p>
        </p:txBody>
      </p:sp>
      <p:sp>
        <p:nvSpPr>
          <p:cNvPr id="8" name="Content Placeholder 2"/>
          <p:cNvSpPr>
            <a:spLocks noGrp="1"/>
          </p:cNvSpPr>
          <p:nvPr>
            <p:ph idx="1"/>
          </p:nvPr>
        </p:nvSpPr>
        <p:spPr>
          <a:xfrm>
            <a:off x="3575050" y="1041995"/>
            <a:ext cx="5111750" cy="4305373"/>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half" idx="2" hasCustomPrompt="1"/>
          </p:nvPr>
        </p:nvSpPr>
        <p:spPr>
          <a:xfrm>
            <a:off x="457200" y="1531651"/>
            <a:ext cx="3008313" cy="38157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smtClean="0"/>
              <a:t>Lorem</a:t>
            </a:r>
            <a:r>
              <a:rPr lang="en-US" dirty="0" smtClean="0"/>
              <a:t> </a:t>
            </a:r>
            <a:r>
              <a:rPr lang="en-US" dirty="0" err="1" smtClean="0"/>
              <a:t>ipsum</a:t>
            </a:r>
            <a:endParaRPr lang="en-US" dirty="0" smtClean="0"/>
          </a:p>
        </p:txBody>
      </p:sp>
    </p:spTree>
    <p:extLst>
      <p:ext uri="{BB962C8B-B14F-4D97-AF65-F5344CB8AC3E}">
        <p14:creationId xmlns:p14="http://schemas.microsoft.com/office/powerpoint/2010/main" val="3944531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685800" y="3703387"/>
            <a:ext cx="6400800" cy="1752600"/>
          </a:xfrm>
          <a:prstGeom prst="rect">
            <a:avLst/>
          </a:prstGeom>
        </p:spPr>
        <p:txBody>
          <a:bodyPr/>
          <a:lstStyle>
            <a:lvl1pPr marL="0" indent="0" algn="l">
              <a:buNone/>
              <a:defRPr>
                <a:solidFill>
                  <a:srgbClr val="00326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6932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54553"/>
            <a:ext cx="7483642" cy="1551236"/>
          </a:xfrm>
          <a:prstGeom prst="rect">
            <a:avLst/>
          </a:prstGeom>
        </p:spPr>
        <p:txBody>
          <a:bodyPr/>
          <a:lstStyle/>
          <a:p>
            <a:r>
              <a:rPr lang="en-US" dirty="0" smtClean="0"/>
              <a:t>Click to edit Master </a:t>
            </a:r>
            <a:br>
              <a:rPr lang="en-US" dirty="0" smtClean="0"/>
            </a:br>
            <a:r>
              <a:rPr lang="en-US" dirty="0" smtClean="0"/>
              <a:t>title style</a:t>
            </a:r>
            <a:endParaRPr lang="en-US" dirty="0"/>
          </a:p>
        </p:txBody>
      </p:sp>
      <p:sp>
        <p:nvSpPr>
          <p:cNvPr id="3" name="Content Placeholder 2"/>
          <p:cNvSpPr>
            <a:spLocks noGrp="1"/>
          </p:cNvSpPr>
          <p:nvPr>
            <p:ph idx="1"/>
          </p:nvPr>
        </p:nvSpPr>
        <p:spPr>
          <a:xfrm>
            <a:off x="457200" y="2318919"/>
            <a:ext cx="7483642" cy="3148765"/>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3447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17110"/>
            <a:ext cx="7772400" cy="2061077"/>
          </a:xfrm>
          <a:prstGeom prst="rect">
            <a:avLst/>
          </a:prstGeom>
        </p:spPr>
        <p:txBody>
          <a:bodyPr anchor="t">
            <a:noAutofit/>
          </a:bodyPr>
          <a:lstStyle>
            <a:lvl1pPr algn="l">
              <a:defRPr sz="5000" b="0" cap="none"/>
            </a:lvl1pPr>
          </a:lstStyle>
          <a:p>
            <a:r>
              <a:rPr lang="en-US" dirty="0" smtClean="0"/>
              <a:t>Click to edit master </a:t>
            </a:r>
            <a:br>
              <a:rPr lang="en-US" dirty="0" smtClean="0"/>
            </a:br>
            <a:r>
              <a:rPr lang="en-US" dirty="0" smtClean="0"/>
              <a:t>title style</a:t>
            </a:r>
            <a:endParaRPr lang="en-US" dirty="0"/>
          </a:p>
        </p:txBody>
      </p:sp>
      <p:sp>
        <p:nvSpPr>
          <p:cNvPr id="3" name="Text Placeholder 2"/>
          <p:cNvSpPr>
            <a:spLocks noGrp="1"/>
          </p:cNvSpPr>
          <p:nvPr>
            <p:ph type="body" idx="1"/>
          </p:nvPr>
        </p:nvSpPr>
        <p:spPr>
          <a:xfrm>
            <a:off x="722313" y="2368550"/>
            <a:ext cx="7772400" cy="690479"/>
          </a:xfrm>
          <a:prstGeom prst="rect">
            <a:avLst/>
          </a:prstGeom>
        </p:spPr>
        <p:txBody>
          <a:bodyPr anchor="b">
            <a:normAutofit/>
          </a:bodyPr>
          <a:lstStyle>
            <a:lvl1pPr marL="0" indent="0">
              <a:buNone/>
              <a:defRPr sz="2200">
                <a:solidFill>
                  <a:srgbClr val="00326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89691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smtClean="0"/>
              <a:t>Click to edit Master title style</a:t>
            </a:r>
            <a:endParaRPr lang="en-US" dirty="0"/>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81303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2637"/>
            <a:ext cx="8229600" cy="1396415"/>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2335463"/>
            <a:ext cx="4038600" cy="3332747"/>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335463"/>
            <a:ext cx="4038600" cy="3332747"/>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0836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6217" y="2607429"/>
            <a:ext cx="8433468" cy="854992"/>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336217" y="3542633"/>
            <a:ext cx="8433469" cy="623472"/>
          </a:xfrm>
          <a:prstGeom prst="rect">
            <a:avLst/>
          </a:prstGeo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5027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524" y="3832058"/>
            <a:ext cx="8421687" cy="1154363"/>
          </a:xfrm>
          <a:prstGeom prst="rect">
            <a:avLst/>
          </a:prstGeom>
        </p:spPr>
        <p:txBody>
          <a:bodyPr anchor="t"/>
          <a:lstStyle>
            <a:lvl1pPr algn="l">
              <a:defRPr sz="50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294523" y="3275263"/>
            <a:ext cx="8421687" cy="556795"/>
          </a:xfrm>
          <a:prstGeom prst="rect">
            <a:avLst/>
          </a:prstGeo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079509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336217" y="3581594"/>
            <a:ext cx="8229600" cy="1912827"/>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   </a:t>
            </a:r>
            <a:endParaRPr lang="en-US" dirty="0"/>
          </a:p>
        </p:txBody>
      </p:sp>
      <p:sp>
        <p:nvSpPr>
          <p:cNvPr id="7" name="Title 1"/>
          <p:cNvSpPr>
            <a:spLocks noGrp="1"/>
          </p:cNvSpPr>
          <p:nvPr>
            <p:ph type="ctrTitle"/>
          </p:nvPr>
        </p:nvSpPr>
        <p:spPr>
          <a:xfrm>
            <a:off x="336217" y="2607429"/>
            <a:ext cx="8433468" cy="854992"/>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5438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smtClean="0"/>
              <a:t>Click to edit Master</a:t>
            </a:r>
            <a:endParaRPr lang="en-US" dirty="0"/>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smtClean="0"/>
              <a:t>Lorem</a:t>
            </a:r>
            <a:r>
              <a:rPr lang="en-US" dirty="0" smtClean="0"/>
              <a:t> </a:t>
            </a:r>
            <a:r>
              <a:rPr lang="en-US" dirty="0" err="1" smtClean="0"/>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smtClean="0"/>
              <a:t>Lorem</a:t>
            </a:r>
            <a:r>
              <a:rPr lang="en-US" dirty="0" smtClean="0"/>
              <a:t> </a:t>
            </a:r>
            <a:r>
              <a:rPr lang="en-US" dirty="0" err="1" smtClean="0"/>
              <a:t>ipsum</a:t>
            </a:r>
            <a:endParaRPr lang="en-US" dirty="0" smtClean="0"/>
          </a:p>
        </p:txBody>
      </p:sp>
    </p:spTree>
    <p:extLst>
      <p:ext uri="{BB962C8B-B14F-4D97-AF65-F5344CB8AC3E}">
        <p14:creationId xmlns:p14="http://schemas.microsoft.com/office/powerpoint/2010/main" val="233369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12769"/>
            <a:ext cx="7371644" cy="1196529"/>
          </a:xfrm>
        </p:spPr>
        <p:txBody>
          <a:bodyPr/>
          <a:lstStyle>
            <a:lvl1pPr>
              <a:defRPr baseline="0"/>
            </a:lvl1pPr>
          </a:lstStyle>
          <a:p>
            <a:r>
              <a:rPr lang="en-US" dirty="0" err="1" smtClean="0"/>
              <a:t>Lorem</a:t>
            </a:r>
            <a:r>
              <a:rPr lang="en-US" dirty="0" smtClean="0"/>
              <a:t> </a:t>
            </a:r>
            <a:r>
              <a:rPr lang="en-US" dirty="0" err="1" smtClean="0"/>
              <a:t>Ipsum</a:t>
            </a:r>
            <a:r>
              <a:rPr lang="en-US" dirty="0" smtClean="0"/>
              <a:t> Dolor</a:t>
            </a:r>
            <a:endParaRPr lang="en-US" dirty="0"/>
          </a:p>
        </p:txBody>
      </p:sp>
      <p:sp>
        <p:nvSpPr>
          <p:cNvPr id="3" name="Subtitle 2"/>
          <p:cNvSpPr>
            <a:spLocks noGrp="1"/>
          </p:cNvSpPr>
          <p:nvPr>
            <p:ph type="subTitle" idx="1" hasCustomPrompt="1"/>
          </p:nvPr>
        </p:nvSpPr>
        <p:spPr>
          <a:xfrm>
            <a:off x="680156" y="2809298"/>
            <a:ext cx="7377288" cy="1306690"/>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Sed</a:t>
            </a:r>
            <a:r>
              <a:rPr lang="en-US" dirty="0" smtClean="0"/>
              <a:t> un </a:t>
            </a:r>
            <a:r>
              <a:rPr lang="en-US" dirty="0" err="1" smtClean="0"/>
              <a:t>molestias</a:t>
            </a:r>
            <a:r>
              <a:rPr lang="en-US" dirty="0" smtClean="0"/>
              <a:t> </a:t>
            </a:r>
            <a:r>
              <a:rPr lang="en-US" dirty="0" err="1" smtClean="0"/>
              <a:t>excepture</a:t>
            </a:r>
            <a:r>
              <a:rPr lang="en-US" dirty="0" smtClean="0"/>
              <a:t> </a:t>
            </a:r>
            <a:r>
              <a:rPr lang="en-US" dirty="0" err="1" smtClean="0"/>
              <a:t>sint</a:t>
            </a:r>
            <a:endParaRPr lang="en-US" dirty="0" smtClean="0"/>
          </a:p>
        </p:txBody>
      </p:sp>
    </p:spTree>
    <p:extLst>
      <p:ext uri="{BB962C8B-B14F-4D97-AF65-F5344CB8AC3E}">
        <p14:creationId xmlns:p14="http://schemas.microsoft.com/office/powerpoint/2010/main" val="92037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97456"/>
            <a:ext cx="7871326" cy="114300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a:lvl1pPr>
          </a:lstStyle>
          <a:p>
            <a:r>
              <a:rPr lang="en-US" dirty="0" err="1" smtClean="0"/>
              <a:t>Lorem</a:t>
            </a:r>
            <a:r>
              <a:rPr lang="en-US" dirty="0" smtClean="0"/>
              <a:t> </a:t>
            </a:r>
            <a:r>
              <a:rPr lang="en-US" dirty="0" err="1" smtClean="0"/>
              <a:t>ipsum</a:t>
            </a:r>
            <a:r>
              <a:rPr lang="en-US" dirty="0" smtClean="0"/>
              <a:t> dolor</a:t>
            </a:r>
            <a:endParaRPr lang="en-US" dirty="0"/>
          </a:p>
        </p:txBody>
      </p:sp>
      <p:sp>
        <p:nvSpPr>
          <p:cNvPr id="3" name="Content Placeholder 2"/>
          <p:cNvSpPr>
            <a:spLocks noGrp="1"/>
          </p:cNvSpPr>
          <p:nvPr>
            <p:ph idx="1"/>
          </p:nvPr>
        </p:nvSpPr>
        <p:spPr>
          <a:xfrm>
            <a:off x="457200" y="2429332"/>
            <a:ext cx="7871326" cy="252641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690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noAutofit/>
          </a:bodyPr>
          <a:lstStyle>
            <a:lvl1pPr algn="l">
              <a:defRPr sz="2200" b="1"/>
            </a:lvl1pPr>
          </a:lstStyle>
          <a:p>
            <a:r>
              <a:rPr lang="en-US" dirty="0" err="1" smtClean="0"/>
              <a:t>Lorem</a:t>
            </a:r>
            <a:r>
              <a:rPr lang="en-US" dirty="0" smtClean="0"/>
              <a:t> </a:t>
            </a:r>
            <a:r>
              <a:rPr lang="en-US" dirty="0" err="1" smtClean="0"/>
              <a:t>ipsum</a:t>
            </a:r>
            <a:endParaRPr lang="en-US" dirty="0"/>
          </a:p>
        </p:txBody>
      </p:sp>
      <p:sp>
        <p:nvSpPr>
          <p:cNvPr id="8" name="Content Placeholder 2"/>
          <p:cNvSpPr>
            <a:spLocks noGrp="1"/>
          </p:cNvSpPr>
          <p:nvPr>
            <p:ph idx="1"/>
          </p:nvPr>
        </p:nvSpPr>
        <p:spPr>
          <a:xfrm>
            <a:off x="3575050" y="1041995"/>
            <a:ext cx="4833687" cy="4425689"/>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half" idx="2" hasCustomPrompt="1"/>
          </p:nvPr>
        </p:nvSpPr>
        <p:spPr>
          <a:xfrm>
            <a:off x="457200" y="1531651"/>
            <a:ext cx="3008313" cy="393603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smtClean="0"/>
              <a:t>Lorem</a:t>
            </a:r>
            <a:r>
              <a:rPr lang="en-US" dirty="0" smtClean="0"/>
              <a:t> </a:t>
            </a:r>
            <a:r>
              <a:rPr lang="en-US" dirty="0" err="1" smtClean="0"/>
              <a:t>ipsum</a:t>
            </a:r>
            <a:endParaRPr lang="en-US" dirty="0" smtClean="0"/>
          </a:p>
        </p:txBody>
      </p:sp>
    </p:spTree>
    <p:extLst>
      <p:ext uri="{BB962C8B-B14F-4D97-AF65-F5344CB8AC3E}">
        <p14:creationId xmlns:p14="http://schemas.microsoft.com/office/powerpoint/2010/main" val="288456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image" Target="../media/image3.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emf"/><Relationship Id="rId4" Type="http://schemas.openxmlformats.org/officeDocument/2006/relationships/slideLayout" Target="../slideLayouts/slideLayout14.xml"/><Relationship Id="rId9" Type="http://schemas.openxmlformats.org/officeDocument/2006/relationships/image" Target="../media/image3.emf"/></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image" Target="../media/image3.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2.emf"/><Relationship Id="rId5" Type="http://schemas.openxmlformats.org/officeDocument/2006/relationships/theme" Target="../theme/theme4.xml"/><Relationship Id="rId4"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3.xml"/><Relationship Id="rId7" Type="http://schemas.openxmlformats.org/officeDocument/2006/relationships/image" Target="../media/image3.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2.emf"/><Relationship Id="rId5" Type="http://schemas.openxmlformats.org/officeDocument/2006/relationships/image" Target="../media/image4.jpg"/><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smtClean="0"/>
              <a:t>Project Title</a:t>
            </a:r>
            <a:endParaRPr lang="en-US" dirty="0"/>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smtClean="0"/>
              <a:t>Lorem</a:t>
            </a:r>
            <a:r>
              <a:rPr lang="en-US" dirty="0" smtClean="0"/>
              <a:t> </a:t>
            </a:r>
            <a:r>
              <a:rPr lang="en-US" dirty="0" err="1" smtClean="0"/>
              <a:t>Ipsum</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A59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7456"/>
            <a:ext cx="8018379" cy="1143000"/>
          </a:xfrm>
          <a:prstGeom prst="rect">
            <a:avLst/>
          </a:prstGeom>
        </p:spPr>
        <p:txBody>
          <a:bodyPr vert="horz" lIns="91440" tIns="45720" rIns="91440" bIns="45720" rtlCol="0" anchor="ctr">
            <a:normAutofit/>
          </a:bodyPr>
          <a:lstStyle/>
          <a:p>
            <a:r>
              <a:rPr lang="en-US" dirty="0" smtClean="0"/>
              <a:t>Project Title</a:t>
            </a:r>
            <a:endParaRPr lang="en-US" dirty="0"/>
          </a:p>
        </p:txBody>
      </p:sp>
      <p:sp>
        <p:nvSpPr>
          <p:cNvPr id="3" name="Text Placeholder 2"/>
          <p:cNvSpPr>
            <a:spLocks noGrp="1"/>
          </p:cNvSpPr>
          <p:nvPr>
            <p:ph type="body" idx="1"/>
          </p:nvPr>
        </p:nvSpPr>
        <p:spPr>
          <a:xfrm>
            <a:off x="457200" y="2429332"/>
            <a:ext cx="8018379" cy="2526418"/>
          </a:xfrm>
          <a:prstGeom prst="rect">
            <a:avLst/>
          </a:prstGeom>
        </p:spPr>
        <p:txBody>
          <a:bodyPr vert="horz" lIns="91440" tIns="45720" rIns="91440" bIns="45720" rtlCol="0">
            <a:normAutofit/>
          </a:bodyPr>
          <a:lstStyle/>
          <a:p>
            <a:pPr lvl="0"/>
            <a:r>
              <a:rPr lang="en-US" dirty="0" err="1" smtClean="0"/>
              <a:t>Lorem</a:t>
            </a:r>
            <a:r>
              <a:rPr lang="en-US" dirty="0" smtClean="0"/>
              <a:t> </a:t>
            </a:r>
            <a:r>
              <a:rPr lang="en-US" dirty="0" err="1" smtClean="0"/>
              <a:t>Ipsum</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p:nvPicPr>
        <p:blipFill>
          <a:blip r:embed="rId6"/>
          <a:stretch>
            <a:fillRect/>
          </a:stretch>
        </p:blipFill>
        <p:spPr>
          <a:xfrm>
            <a:off x="0" y="5561263"/>
            <a:ext cx="9170736" cy="1330073"/>
          </a:xfrm>
          <a:prstGeom prst="rect">
            <a:avLst/>
          </a:prstGeom>
        </p:spPr>
      </p:pic>
      <p:sp>
        <p:nvSpPr>
          <p:cNvPr id="5" name="Footer Placeholder 4"/>
          <p:cNvSpPr>
            <a:spLocks noGrp="1"/>
          </p:cNvSpPr>
          <p:nvPr>
            <p:ph type="ftr" sz="quarter" idx="3"/>
          </p:nvPr>
        </p:nvSpPr>
        <p:spPr>
          <a:xfrm>
            <a:off x="2114721" y="6294515"/>
            <a:ext cx="2485048" cy="365125"/>
          </a:xfrm>
          <a:prstGeom prst="rect">
            <a:avLst/>
          </a:prstGeom>
        </p:spPr>
        <p:txBody>
          <a:bodyPr vert="horz" lIns="91440" tIns="45720" rIns="91440" bIns="45720" rtlCol="0" anchor="ctr"/>
          <a:lstStyle>
            <a:lvl1pPr algn="ctr">
              <a:defRPr sz="1000">
                <a:solidFill>
                  <a:schemeClr val="bg1"/>
                </a:solidFill>
                <a:latin typeface="Lucida Grande"/>
                <a:cs typeface="Lucida Grande"/>
              </a:defRPr>
            </a:lvl1pPr>
          </a:lstStyle>
          <a:p>
            <a:r>
              <a:rPr lang="en-US" smtClean="0">
                <a:solidFill>
                  <a:prstClr val="white"/>
                </a:solidFill>
              </a:rPr>
              <a:t>Lorem ipsum</a:t>
            </a:r>
            <a:endParaRPr lang="en-US" dirty="0">
              <a:solidFill>
                <a:prstClr val="white"/>
              </a:solidFill>
            </a:endParaRPr>
          </a:p>
        </p:txBody>
      </p:sp>
      <p:pic>
        <p:nvPicPr>
          <p:cNvPr id="10" name="Picture 9"/>
          <p:cNvPicPr>
            <a:picLocks noChangeAspect="1"/>
          </p:cNvPicPr>
          <p:nvPr/>
        </p:nvPicPr>
        <p:blipFill>
          <a:blip r:embed="rId7"/>
          <a:stretch>
            <a:fillRect/>
          </a:stretch>
        </p:blipFill>
        <p:spPr>
          <a:xfrm>
            <a:off x="369048" y="6019295"/>
            <a:ext cx="1745673" cy="533400"/>
          </a:xfrm>
          <a:prstGeom prst="rect">
            <a:avLst/>
          </a:prstGeom>
        </p:spPr>
      </p:pic>
      <p:sp>
        <p:nvSpPr>
          <p:cNvPr id="9" name="TextBox 8"/>
          <p:cNvSpPr txBox="1"/>
          <p:nvPr userDrawn="1"/>
        </p:nvSpPr>
        <p:spPr>
          <a:xfrm>
            <a:off x="267368" y="5307263"/>
            <a:ext cx="184666" cy="369332"/>
          </a:xfrm>
          <a:prstGeom prst="rect">
            <a:avLst/>
          </a:prstGeom>
          <a:noFill/>
        </p:spPr>
        <p:txBody>
          <a:bodyPr wrap="none" rtlCol="0">
            <a:spAutoFit/>
          </a:bodyPr>
          <a:lstStyle/>
          <a:p>
            <a:endParaRPr lang="en-US" dirty="0">
              <a:solidFill>
                <a:srgbClr val="FDB515"/>
              </a:solidFill>
            </a:endParaRPr>
          </a:p>
        </p:txBody>
      </p:sp>
      <p:pic>
        <p:nvPicPr>
          <p:cNvPr id="13" name="Picture 12"/>
          <p:cNvPicPr>
            <a:picLocks noChangeAspect="1"/>
          </p:cNvPicPr>
          <p:nvPr userDrawn="1"/>
        </p:nvPicPr>
        <p:blipFill>
          <a:blip r:embed="rId6"/>
          <a:stretch>
            <a:fillRect/>
          </a:stretch>
        </p:blipFill>
        <p:spPr>
          <a:xfrm>
            <a:off x="0" y="5598553"/>
            <a:ext cx="9170736" cy="1330073"/>
          </a:xfrm>
          <a:prstGeom prst="rect">
            <a:avLst/>
          </a:prstGeom>
        </p:spPr>
      </p:pic>
      <p:pic>
        <p:nvPicPr>
          <p:cNvPr id="14" name="Picture 13"/>
          <p:cNvPicPr>
            <a:picLocks noChangeAspect="1"/>
          </p:cNvPicPr>
          <p:nvPr userDrawn="1"/>
        </p:nvPicPr>
        <p:blipFill>
          <a:blip r:embed="rId7"/>
          <a:stretch>
            <a:fillRect/>
          </a:stretch>
        </p:blipFill>
        <p:spPr>
          <a:xfrm>
            <a:off x="369048" y="6019295"/>
            <a:ext cx="1745673" cy="533400"/>
          </a:xfrm>
          <a:prstGeom prst="rect">
            <a:avLst/>
          </a:prstGeom>
        </p:spPr>
      </p:pic>
      <p:pic>
        <p:nvPicPr>
          <p:cNvPr id="12" name="Picture 11"/>
          <p:cNvPicPr>
            <a:picLocks noChangeAspect="1"/>
          </p:cNvPicPr>
          <p:nvPr userDrawn="1"/>
        </p:nvPicPr>
        <p:blipFill>
          <a:blip r:embed="rId8"/>
          <a:stretch>
            <a:fillRect/>
          </a:stretch>
        </p:blipFill>
        <p:spPr>
          <a:xfrm>
            <a:off x="6274508" y="0"/>
            <a:ext cx="2869492" cy="2379579"/>
          </a:xfrm>
          <a:prstGeom prst="rect">
            <a:avLst/>
          </a:prstGeom>
        </p:spPr>
      </p:pic>
    </p:spTree>
    <p:extLst>
      <p:ext uri="{BB962C8B-B14F-4D97-AF65-F5344CB8AC3E}">
        <p14:creationId xmlns:p14="http://schemas.microsoft.com/office/powerpoint/2010/main" val="41473414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xStyles>
    <p:titleStyle>
      <a:lvl1pPr algn="l" defTabSz="457200" rtl="0" eaLnBrk="1" latinLnBrk="0" hangingPunct="1">
        <a:spcBef>
          <a:spcPct val="0"/>
        </a:spcBef>
        <a:buNone/>
        <a:defRPr sz="5000" kern="1200">
          <a:solidFill>
            <a:srgbClr val="00000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chemeClr val="bg1"/>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1"/>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1"/>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chemeClr val="bg1"/>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chemeClr val="bg1"/>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D4E33"/>
        </a:solidFill>
        <a:effectLst/>
      </p:bgPr>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solidFill>
                <a:prstClr val="black"/>
              </a:solidFill>
            </a:endParaRPr>
          </a:p>
        </p:txBody>
      </p:sp>
      <p:sp>
        <p:nvSpPr>
          <p:cNvPr id="8" name="Title Placeholder 1"/>
          <p:cNvSpPr>
            <a:spLocks noGrp="1"/>
          </p:cNvSpPr>
          <p:nvPr>
            <p:ph type="title"/>
          </p:nvPr>
        </p:nvSpPr>
        <p:spPr>
          <a:xfrm>
            <a:off x="457200" y="1097456"/>
            <a:ext cx="8229600" cy="1143000"/>
          </a:xfrm>
          <a:prstGeom prst="rect">
            <a:avLst/>
          </a:prstGeom>
        </p:spPr>
        <p:txBody>
          <a:bodyPr vert="horz" lIns="91440" tIns="45720" rIns="91440" bIns="45720" rtlCol="0" anchor="ctr">
            <a:normAutofit/>
          </a:bodyPr>
          <a:lstStyle/>
          <a:p>
            <a:r>
              <a:rPr lang="en-US" dirty="0" smtClean="0"/>
              <a:t>Project Title</a:t>
            </a:r>
            <a:endParaRPr lang="en-US" dirty="0"/>
          </a:p>
        </p:txBody>
      </p:sp>
      <p:sp>
        <p:nvSpPr>
          <p:cNvPr id="9" name="Text Placeholder 2"/>
          <p:cNvSpPr>
            <a:spLocks noGrp="1"/>
          </p:cNvSpPr>
          <p:nvPr>
            <p:ph type="body" idx="1"/>
          </p:nvPr>
        </p:nvSpPr>
        <p:spPr>
          <a:xfrm>
            <a:off x="457200" y="2379579"/>
            <a:ext cx="8229600" cy="2526418"/>
          </a:xfrm>
          <a:prstGeom prst="rect">
            <a:avLst/>
          </a:prstGeom>
        </p:spPr>
        <p:txBody>
          <a:bodyPr vert="horz" lIns="91440" tIns="45720" rIns="91440" bIns="45720" rtlCol="0">
            <a:normAutofit/>
          </a:bodyPr>
          <a:lstStyle/>
          <a:p>
            <a:pPr lvl="0"/>
            <a:r>
              <a:rPr lang="en-US" dirty="0" err="1" smtClean="0"/>
              <a:t>Lorem</a:t>
            </a:r>
            <a:r>
              <a:rPr lang="en-US" dirty="0" smtClean="0"/>
              <a:t> </a:t>
            </a:r>
            <a:r>
              <a:rPr lang="en-US" dirty="0" err="1" smtClean="0"/>
              <a:t>Ipsum</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a:blip r:embed="rId8"/>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9"/>
          <a:stretch>
            <a:fillRect/>
          </a:stretch>
        </p:blipFill>
        <p:spPr>
          <a:xfrm>
            <a:off x="369048" y="6019295"/>
            <a:ext cx="1745673" cy="533400"/>
          </a:xfrm>
          <a:prstGeom prst="rect">
            <a:avLst/>
          </a:prstGeom>
        </p:spPr>
      </p:pic>
      <p:pic>
        <p:nvPicPr>
          <p:cNvPr id="13" name="Picture 12"/>
          <p:cNvPicPr>
            <a:picLocks noChangeAspect="1"/>
          </p:cNvPicPr>
          <p:nvPr userDrawn="1"/>
        </p:nvPicPr>
        <p:blipFill>
          <a:blip r:embed="rId10"/>
          <a:stretch>
            <a:fillRect/>
          </a:stretch>
        </p:blipFill>
        <p:spPr>
          <a:xfrm>
            <a:off x="6274508" y="0"/>
            <a:ext cx="2869492" cy="2379579"/>
          </a:xfrm>
          <a:prstGeom prst="rect">
            <a:avLst/>
          </a:prstGeom>
        </p:spPr>
      </p:pic>
    </p:spTree>
    <p:extLst>
      <p:ext uri="{BB962C8B-B14F-4D97-AF65-F5344CB8AC3E}">
        <p14:creationId xmlns:p14="http://schemas.microsoft.com/office/powerpoint/2010/main" val="8137991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txStyles>
    <p:titleStyle>
      <a:lvl1pPr algn="l" defTabSz="457200" rtl="0" eaLnBrk="1" latinLnBrk="0" hangingPunct="1">
        <a:spcBef>
          <a:spcPct val="0"/>
        </a:spcBef>
        <a:buNone/>
        <a:defRPr sz="5000" kern="1200">
          <a:solidFill>
            <a:srgbClr val="FFFFFF"/>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chemeClr val="tx1">
              <a:lumMod val="95000"/>
              <a:lumOff val="5000"/>
            </a:schemeClr>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tx1">
              <a:lumMod val="95000"/>
              <a:lumOff val="5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tx1">
              <a:lumMod val="95000"/>
              <a:lumOff val="5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chemeClr val="tx1">
              <a:lumMod val="95000"/>
              <a:lumOff val="5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chemeClr val="tx1">
              <a:lumMod val="95000"/>
              <a:lumOff val="5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859438"/>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1097456"/>
            <a:ext cx="7617326" cy="1143000"/>
          </a:xfrm>
          <a:prstGeom prst="rect">
            <a:avLst/>
          </a:prstGeom>
        </p:spPr>
        <p:txBody>
          <a:bodyPr vert="horz" lIns="91440" tIns="45720" rIns="91440" bIns="45720" rtlCol="0" anchor="ctr">
            <a:normAutofit/>
          </a:bodyPr>
          <a:lstStyle/>
          <a:p>
            <a:r>
              <a:rPr lang="en-US" dirty="0" smtClean="0"/>
              <a:t>Project Title</a:t>
            </a:r>
            <a:endParaRPr lang="en-US" dirty="0"/>
          </a:p>
        </p:txBody>
      </p:sp>
      <p:sp>
        <p:nvSpPr>
          <p:cNvPr id="8" name="Text Placeholder 2"/>
          <p:cNvSpPr>
            <a:spLocks noGrp="1"/>
          </p:cNvSpPr>
          <p:nvPr>
            <p:ph type="body" idx="1"/>
          </p:nvPr>
        </p:nvSpPr>
        <p:spPr>
          <a:xfrm>
            <a:off x="457200" y="2379579"/>
            <a:ext cx="7617326" cy="2526418"/>
          </a:xfrm>
          <a:prstGeom prst="rect">
            <a:avLst/>
          </a:prstGeom>
        </p:spPr>
        <p:txBody>
          <a:bodyPr vert="horz" lIns="91440" tIns="45720" rIns="91440" bIns="45720" rtlCol="0">
            <a:normAutofit/>
          </a:bodyPr>
          <a:lstStyle/>
          <a:p>
            <a:pPr lvl="0"/>
            <a:r>
              <a:rPr lang="en-US" dirty="0" err="1" smtClean="0"/>
              <a:t>Lorem</a:t>
            </a:r>
            <a:r>
              <a:rPr lang="en-US" dirty="0" smtClean="0"/>
              <a:t> </a:t>
            </a:r>
            <a:r>
              <a:rPr lang="en-US" dirty="0" err="1" smtClean="0"/>
              <a:t>Ipsum</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6"/>
          <a:stretch>
            <a:fillRect/>
          </a:stretch>
        </p:blipFill>
        <p:spPr>
          <a:xfrm>
            <a:off x="0" y="5561263"/>
            <a:ext cx="9170736" cy="1330073"/>
          </a:xfrm>
          <a:prstGeom prst="rect">
            <a:avLst/>
          </a:prstGeom>
        </p:spPr>
      </p:pic>
      <p:sp>
        <p:nvSpPr>
          <p:cNvPr id="10" name="Footer Placeholder 4"/>
          <p:cNvSpPr>
            <a:spLocks noGrp="1"/>
          </p:cNvSpPr>
          <p:nvPr>
            <p:ph type="ftr" sz="quarter" idx="3"/>
          </p:nvPr>
        </p:nvSpPr>
        <p:spPr>
          <a:xfrm>
            <a:off x="2114721" y="6294515"/>
            <a:ext cx="2485048" cy="365125"/>
          </a:xfrm>
          <a:prstGeom prst="rect">
            <a:avLst/>
          </a:prstGeom>
        </p:spPr>
        <p:txBody>
          <a:bodyPr vert="horz" lIns="91440" tIns="45720" rIns="91440" bIns="45720" rtlCol="0" anchor="ctr"/>
          <a:lstStyle>
            <a:lvl1pPr algn="ctr">
              <a:defRPr sz="1000">
                <a:solidFill>
                  <a:schemeClr val="bg1"/>
                </a:solidFill>
                <a:latin typeface="Lucida Grande"/>
                <a:cs typeface="Lucida Grande"/>
              </a:defRPr>
            </a:lvl1pPr>
          </a:lstStyle>
          <a:p>
            <a:r>
              <a:rPr lang="en-US" smtClean="0">
                <a:solidFill>
                  <a:prstClr val="white"/>
                </a:solidFill>
              </a:rPr>
              <a:t>Lorem ipsum</a:t>
            </a:r>
            <a:endParaRPr lang="en-US" dirty="0">
              <a:solidFill>
                <a:prstClr val="white"/>
              </a:solidFill>
            </a:endParaRPr>
          </a:p>
        </p:txBody>
      </p:sp>
      <p:pic>
        <p:nvPicPr>
          <p:cNvPr id="11" name="Picture 10"/>
          <p:cNvPicPr>
            <a:picLocks noChangeAspect="1"/>
          </p:cNvPicPr>
          <p:nvPr userDrawn="1"/>
        </p:nvPicPr>
        <p:blipFill>
          <a:blip r:embed="rId7"/>
          <a:stretch>
            <a:fillRect/>
          </a:stretch>
        </p:blipFill>
        <p:spPr>
          <a:xfrm>
            <a:off x="369048" y="6019295"/>
            <a:ext cx="1745673" cy="533400"/>
          </a:xfrm>
          <a:prstGeom prst="rect">
            <a:avLst/>
          </a:prstGeom>
        </p:spPr>
      </p:pic>
      <p:sp>
        <p:nvSpPr>
          <p:cNvPr id="12" name="TextBox 11"/>
          <p:cNvSpPr txBox="1"/>
          <p:nvPr userDrawn="1"/>
        </p:nvSpPr>
        <p:spPr>
          <a:xfrm>
            <a:off x="267368" y="5307263"/>
            <a:ext cx="184666" cy="369332"/>
          </a:xfrm>
          <a:prstGeom prst="rect">
            <a:avLst/>
          </a:prstGeom>
          <a:noFill/>
        </p:spPr>
        <p:txBody>
          <a:bodyPr wrap="none" rtlCol="0">
            <a:spAutoFit/>
          </a:bodyPr>
          <a:lstStyle/>
          <a:p>
            <a:endParaRPr lang="en-US" dirty="0">
              <a:solidFill>
                <a:prstClr val="black"/>
              </a:solidFill>
            </a:endParaRPr>
          </a:p>
        </p:txBody>
      </p:sp>
      <p:pic>
        <p:nvPicPr>
          <p:cNvPr id="13" name="Picture 12"/>
          <p:cNvPicPr>
            <a:picLocks noChangeAspect="1"/>
          </p:cNvPicPr>
          <p:nvPr userDrawn="1"/>
        </p:nvPicPr>
        <p:blipFill>
          <a:blip r:embed="rId6"/>
          <a:stretch>
            <a:fillRect/>
          </a:stretch>
        </p:blipFill>
        <p:spPr>
          <a:xfrm>
            <a:off x="0" y="5598553"/>
            <a:ext cx="9170736" cy="1330073"/>
          </a:xfrm>
          <a:prstGeom prst="rect">
            <a:avLst/>
          </a:prstGeom>
        </p:spPr>
      </p:pic>
      <p:pic>
        <p:nvPicPr>
          <p:cNvPr id="14" name="Picture 13"/>
          <p:cNvPicPr>
            <a:picLocks noChangeAspect="1"/>
          </p:cNvPicPr>
          <p:nvPr userDrawn="1"/>
        </p:nvPicPr>
        <p:blipFill>
          <a:blip r:embed="rId7"/>
          <a:stretch>
            <a:fillRect/>
          </a:stretch>
        </p:blipFill>
        <p:spPr>
          <a:xfrm>
            <a:off x="369048" y="6019295"/>
            <a:ext cx="1745673" cy="533400"/>
          </a:xfrm>
          <a:prstGeom prst="rect">
            <a:avLst/>
          </a:prstGeom>
        </p:spPr>
      </p:pic>
      <p:pic>
        <p:nvPicPr>
          <p:cNvPr id="15" name="Picture 14"/>
          <p:cNvPicPr>
            <a:picLocks noChangeAspect="1"/>
          </p:cNvPicPr>
          <p:nvPr userDrawn="1"/>
        </p:nvPicPr>
        <p:blipFill>
          <a:blip r:embed="rId8"/>
          <a:stretch>
            <a:fillRect/>
          </a:stretch>
        </p:blipFill>
        <p:spPr>
          <a:xfrm>
            <a:off x="6274508" y="0"/>
            <a:ext cx="2869492" cy="2379579"/>
          </a:xfrm>
          <a:prstGeom prst="rect">
            <a:avLst/>
          </a:prstGeom>
        </p:spPr>
      </p:pic>
    </p:spTree>
    <p:extLst>
      <p:ext uri="{BB962C8B-B14F-4D97-AF65-F5344CB8AC3E}">
        <p14:creationId xmlns:p14="http://schemas.microsoft.com/office/powerpoint/2010/main" val="16222019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Lst>
  <p:txStyles>
    <p:titleStyle>
      <a:lvl1pPr algn="l" defTabSz="457200" rtl="0" eaLnBrk="1" latinLnBrk="0" hangingPunct="1">
        <a:spcBef>
          <a:spcPct val="0"/>
        </a:spcBef>
        <a:buNone/>
        <a:defRPr sz="5000" kern="1200">
          <a:solidFill>
            <a:schemeClr val="bg1"/>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chemeClr val="tx1"/>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tx1"/>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tx1"/>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chemeClr val="tx1"/>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chemeClr val="tx1"/>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5962648901_0a58d30a05_ov2.jpg"/>
          <p:cNvPicPr>
            <a:picLocks noChangeAspect="1"/>
          </p:cNvPicPr>
          <p:nvPr userDrawn="1"/>
        </p:nvPicPr>
        <p:blipFill rotWithShape="1">
          <a:blip r:embed="rId5">
            <a:extLst>
              <a:ext uri="{28A0092B-C50C-407E-A947-70E740481C1C}">
                <a14:useLocalDpi xmlns:a14="http://schemas.microsoft.com/office/drawing/2010/main" val="0"/>
              </a:ext>
            </a:extLst>
          </a:blip>
          <a:srcRect t="10572"/>
          <a:stretch/>
        </p:blipFill>
        <p:spPr>
          <a:xfrm>
            <a:off x="0" y="0"/>
            <a:ext cx="9157368" cy="6928626"/>
          </a:xfrm>
          <a:prstGeom prst="rect">
            <a:avLst/>
          </a:prstGeom>
        </p:spPr>
      </p:pic>
      <p:pic>
        <p:nvPicPr>
          <p:cNvPr id="8" name="Picture 7"/>
          <p:cNvPicPr>
            <a:picLocks noChangeAspect="1"/>
          </p:cNvPicPr>
          <p:nvPr userDrawn="1"/>
        </p:nvPicPr>
        <p:blipFill>
          <a:blip r:embed="rId6"/>
          <a:stretch>
            <a:fillRect/>
          </a:stretch>
        </p:blipFill>
        <p:spPr>
          <a:xfrm>
            <a:off x="0" y="5598553"/>
            <a:ext cx="9170736" cy="1330073"/>
          </a:xfrm>
          <a:prstGeom prst="rect">
            <a:avLst/>
          </a:prstGeom>
        </p:spPr>
      </p:pic>
      <p:pic>
        <p:nvPicPr>
          <p:cNvPr id="9" name="Picture 8"/>
          <p:cNvPicPr>
            <a:picLocks noChangeAspect="1"/>
          </p:cNvPicPr>
          <p:nvPr userDrawn="1"/>
        </p:nvPicPr>
        <p:blipFill>
          <a:blip r:embed="rId7"/>
          <a:stretch>
            <a:fillRect/>
          </a:stretch>
        </p:blipFill>
        <p:spPr>
          <a:xfrm>
            <a:off x="369048" y="6019295"/>
            <a:ext cx="1745673" cy="533400"/>
          </a:xfrm>
          <a:prstGeom prst="rect">
            <a:avLst/>
          </a:prstGeom>
        </p:spPr>
      </p:pic>
      <p:pic>
        <p:nvPicPr>
          <p:cNvPr id="10" name="Picture 9"/>
          <p:cNvPicPr>
            <a:picLocks noChangeAspect="1"/>
          </p:cNvPicPr>
          <p:nvPr userDrawn="1"/>
        </p:nvPicPr>
        <p:blipFill>
          <a:blip r:embed="rId8"/>
          <a:stretch>
            <a:fillRect/>
          </a:stretch>
        </p:blipFill>
        <p:spPr>
          <a:xfrm>
            <a:off x="6274508" y="0"/>
            <a:ext cx="2869492" cy="2379579"/>
          </a:xfrm>
          <a:prstGeom prst="rect">
            <a:avLst/>
          </a:prstGeom>
        </p:spPr>
      </p:pic>
    </p:spTree>
    <p:extLst>
      <p:ext uri="{BB962C8B-B14F-4D97-AF65-F5344CB8AC3E}">
        <p14:creationId xmlns:p14="http://schemas.microsoft.com/office/powerpoint/2010/main" val="48304951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xStyles>
    <p:titleStyle>
      <a:lvl1pPr algn="l" defTabSz="457200" rtl="0" eaLnBrk="1" latinLnBrk="0" hangingPunct="1">
        <a:spcBef>
          <a:spcPct val="0"/>
        </a:spcBef>
        <a:buNone/>
        <a:defRPr sz="5000" kern="1200">
          <a:solidFill>
            <a:srgbClr val="FFFFFF"/>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FFFFF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FFFFF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FFFFF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FFFFF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FFFFF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azza.com/class/k5fwiw4wql642x?cid=1951" TargetMode="External"/><Relationship Id="rId2" Type="http://schemas.openxmlformats.org/officeDocument/2006/relationships/hyperlink" Target="https://www.youtube.com/watch?v=qiVFkrVASu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9319"/>
            <a:ext cx="6813884" cy="1448130"/>
          </a:xfrm>
        </p:spPr>
        <p:txBody>
          <a:bodyPr/>
          <a:lstStyle/>
          <a:p>
            <a:r>
              <a:rPr lang="en-US" dirty="0" smtClean="0">
                <a:solidFill>
                  <a:srgbClr val="C28220"/>
                </a:solidFill>
                <a:latin typeface="Avenir LT Std 45 Book" pitchFamily="34" charset="0"/>
              </a:rPr>
              <a:t>Data 8, Lab </a:t>
            </a:r>
            <a:r>
              <a:rPr lang="en-US" dirty="0">
                <a:latin typeface="Avenir LT Std 45 Book" pitchFamily="34" charset="0"/>
              </a:rPr>
              <a:t>9</a:t>
            </a:r>
            <a:endParaRPr lang="en-US" dirty="0">
              <a:solidFill>
                <a:srgbClr val="C28220"/>
              </a:solidFill>
              <a:latin typeface="Avenir LT Std 45 Book" pitchFamily="34" charset="0"/>
            </a:endParaRPr>
          </a:p>
        </p:txBody>
      </p:sp>
      <p:sp>
        <p:nvSpPr>
          <p:cNvPr id="3" name="Subtitle 2"/>
          <p:cNvSpPr>
            <a:spLocks noGrp="1"/>
          </p:cNvSpPr>
          <p:nvPr>
            <p:ph type="subTitle" idx="1"/>
          </p:nvPr>
        </p:nvSpPr>
        <p:spPr>
          <a:xfrm>
            <a:off x="685800" y="2262430"/>
            <a:ext cx="6400800" cy="2604845"/>
          </a:xfrm>
        </p:spPr>
        <p:txBody>
          <a:bodyPr>
            <a:normAutofit/>
          </a:bodyPr>
          <a:lstStyle/>
          <a:p>
            <a:r>
              <a:rPr lang="en-US" b="1" dirty="0" smtClean="0">
                <a:latin typeface="Avenir LT Std 45 Book" pitchFamily="34" charset="0"/>
              </a:rPr>
              <a:t>Linear Regression </a:t>
            </a:r>
            <a:r>
              <a:rPr lang="en-US" b="1" smtClean="0">
                <a:latin typeface="Avenir LT Std 45 Book" pitchFamily="34" charset="0"/>
              </a:rPr>
              <a:t>and Residuals</a:t>
            </a:r>
            <a:endParaRPr lang="en-US" b="1" dirty="0" smtClean="0">
              <a:latin typeface="Avenir LT Std 45 Book" pitchFamily="34" charset="0"/>
            </a:endParaRPr>
          </a:p>
          <a:p>
            <a:endParaRPr lang="en-US" b="1" dirty="0">
              <a:latin typeface="Avenir LT Std 45 Book" pitchFamily="34" charset="0"/>
            </a:endParaRPr>
          </a:p>
          <a:p>
            <a:r>
              <a:rPr lang="en-US" b="1" dirty="0" smtClean="0">
                <a:latin typeface="Avenir LT Std 45 Book" pitchFamily="34" charset="0"/>
              </a:rPr>
              <a:t>Hubert Luo</a:t>
            </a:r>
          </a:p>
          <a:p>
            <a:r>
              <a:rPr lang="en-US" dirty="0" smtClean="0">
                <a:latin typeface="Avenir LT Std 45 Book" pitchFamily="34" charset="0"/>
              </a:rPr>
              <a:t>Spring 2020</a:t>
            </a:r>
            <a:endParaRPr lang="en-US" dirty="0" smtClean="0">
              <a:latin typeface="Avenir LT Std 45 Book" pitchFamily="34" charset="0"/>
            </a:endParaRPr>
          </a:p>
          <a:p>
            <a:endParaRPr lang="en-US" dirty="0">
              <a:latin typeface="Avenir LT Std 45 Book" pitchFamily="34" charset="0"/>
            </a:endParaRPr>
          </a:p>
          <a:p>
            <a:r>
              <a:rPr lang="en-US" dirty="0" smtClean="0">
                <a:latin typeface="Avenir LT Std 45 Book" pitchFamily="34" charset="0"/>
              </a:rPr>
              <a:t>17 April 2020</a:t>
            </a:r>
            <a:endParaRPr lang="en-US" dirty="0">
              <a:latin typeface="Avenir LT Std 45 Book" pitchFamily="34" charset="0"/>
            </a:endParaRPr>
          </a:p>
        </p:txBody>
      </p:sp>
    </p:spTree>
    <p:extLst>
      <p:ext uri="{BB962C8B-B14F-4D97-AF65-F5344CB8AC3E}">
        <p14:creationId xmlns:p14="http://schemas.microsoft.com/office/powerpoint/2010/main" val="1276399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Worksheet Q2b</a:t>
            </a:r>
            <a:endParaRPr lang="en-CA" dirty="0">
              <a:latin typeface="+mn-lt"/>
            </a:endParaRPr>
          </a:p>
        </p:txBody>
      </p:sp>
      <p:sp>
        <p:nvSpPr>
          <p:cNvPr id="3" name="Content Placeholder 2"/>
          <p:cNvSpPr>
            <a:spLocks noGrp="1"/>
          </p:cNvSpPr>
          <p:nvPr>
            <p:ph idx="1"/>
          </p:nvPr>
        </p:nvSpPr>
        <p:spPr>
          <a:xfrm>
            <a:off x="457200" y="3664035"/>
            <a:ext cx="8286750" cy="1689015"/>
          </a:xfrm>
        </p:spPr>
        <p:txBody>
          <a:bodyPr>
            <a:normAutofit/>
          </a:bodyPr>
          <a:lstStyle/>
          <a:p>
            <a:pPr marL="0" indent="0">
              <a:buNone/>
            </a:pPr>
            <a:r>
              <a:rPr lang="en-CA" dirty="0">
                <a:latin typeface="+mn-lt"/>
              </a:rPr>
              <a:t>What is the intercept of the line of best fit</a:t>
            </a:r>
            <a:r>
              <a:rPr lang="en-CA" dirty="0" smtClean="0">
                <a:latin typeface="+mn-lt"/>
              </a:rPr>
              <a:t>?</a:t>
            </a:r>
          </a:p>
          <a:p>
            <a:pPr marL="0" indent="0">
              <a:buNone/>
            </a:pPr>
            <a:endParaRPr lang="en-CA" dirty="0" smtClean="0">
              <a:latin typeface="+mn-lt"/>
            </a:endParaRPr>
          </a:p>
          <a:p>
            <a:pPr marL="0" indent="0">
              <a:buNone/>
            </a:pPr>
            <a:r>
              <a:rPr lang="en-CA" dirty="0">
                <a:latin typeface="+mn-lt"/>
              </a:rPr>
              <a:t>Intercept </a:t>
            </a:r>
            <a:r>
              <a:rPr lang="en-CA" dirty="0" smtClean="0">
                <a:latin typeface="+mn-lt"/>
              </a:rPr>
              <a:t>	= </a:t>
            </a:r>
            <a:r>
              <a:rPr lang="en-CA" dirty="0">
                <a:latin typeface="+mn-lt"/>
              </a:rPr>
              <a:t>Average of </a:t>
            </a:r>
            <a:r>
              <a:rPr lang="en-CA" i="1" dirty="0">
                <a:latin typeface="+mn-lt"/>
              </a:rPr>
              <a:t>y</a:t>
            </a:r>
            <a:r>
              <a:rPr lang="en-CA" dirty="0">
                <a:latin typeface="+mn-lt"/>
              </a:rPr>
              <a:t> – Slope * Average of </a:t>
            </a:r>
            <a:r>
              <a:rPr lang="en-CA" i="1" dirty="0" smtClean="0">
                <a:latin typeface="+mn-lt"/>
              </a:rPr>
              <a:t>x</a:t>
            </a:r>
          </a:p>
          <a:p>
            <a:pPr marL="0" indent="0">
              <a:buNone/>
            </a:pPr>
            <a:r>
              <a:rPr lang="en-CA" i="1" dirty="0">
                <a:latin typeface="+mn-lt"/>
              </a:rPr>
              <a:t>	</a:t>
            </a:r>
            <a:r>
              <a:rPr lang="en-CA" i="1" dirty="0" smtClean="0">
                <a:latin typeface="+mn-lt"/>
              </a:rPr>
              <a:t>		</a:t>
            </a:r>
            <a:r>
              <a:rPr lang="en-CA" dirty="0" smtClean="0">
                <a:latin typeface="+mn-lt"/>
              </a:rPr>
              <a:t>= 16 – 0.25*12 = 13</a:t>
            </a:r>
            <a:endParaRPr lang="en-CA" dirty="0">
              <a:latin typeface="+mn-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480" y="1600285"/>
            <a:ext cx="604232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980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Worksheet Q2c</a:t>
            </a:r>
            <a:endParaRPr lang="en-CA" dirty="0">
              <a:latin typeface="+mn-lt"/>
            </a:endParaRPr>
          </a:p>
        </p:txBody>
      </p:sp>
      <p:sp>
        <p:nvSpPr>
          <p:cNvPr id="3" name="Content Placeholder 2"/>
          <p:cNvSpPr>
            <a:spLocks noGrp="1"/>
          </p:cNvSpPr>
          <p:nvPr>
            <p:ph idx="1"/>
          </p:nvPr>
        </p:nvSpPr>
        <p:spPr>
          <a:xfrm>
            <a:off x="457200" y="3664035"/>
            <a:ext cx="8286750" cy="2298615"/>
          </a:xfrm>
        </p:spPr>
        <p:txBody>
          <a:bodyPr>
            <a:normAutofit lnSpcReduction="10000"/>
          </a:bodyPr>
          <a:lstStyle/>
          <a:p>
            <a:pPr marL="0" indent="0">
              <a:buNone/>
            </a:pPr>
            <a:r>
              <a:rPr lang="en-CA" dirty="0">
                <a:latin typeface="+mn-lt"/>
              </a:rPr>
              <a:t>Suppose your friend is in this population. She told you that she consumed 24 ounces of coffee that morning. Use  your line of best fit to predict how many hours she will stay awake today</a:t>
            </a:r>
            <a:r>
              <a:rPr lang="en-CA" dirty="0" smtClean="0">
                <a:latin typeface="+mn-lt"/>
              </a:rPr>
              <a:t>.</a:t>
            </a:r>
          </a:p>
          <a:p>
            <a:pPr marL="0" indent="0">
              <a:buNone/>
            </a:pPr>
            <a:endParaRPr lang="en-CA" dirty="0" smtClean="0">
              <a:latin typeface="+mn-lt"/>
            </a:endParaRPr>
          </a:p>
          <a:p>
            <a:pPr marL="0" indent="0">
              <a:buNone/>
            </a:pPr>
            <a:r>
              <a:rPr lang="en-CA" dirty="0" smtClean="0">
                <a:latin typeface="+mn-lt"/>
              </a:rPr>
              <a:t>Predicted y value 	= Slope * x  + Intercept</a:t>
            </a:r>
            <a:endParaRPr lang="en-CA" i="1" dirty="0" smtClean="0">
              <a:latin typeface="+mn-lt"/>
            </a:endParaRPr>
          </a:p>
          <a:p>
            <a:pPr marL="0" indent="0">
              <a:buNone/>
            </a:pPr>
            <a:r>
              <a:rPr lang="en-CA" i="1" dirty="0">
                <a:latin typeface="+mn-lt"/>
              </a:rPr>
              <a:t>	</a:t>
            </a:r>
            <a:r>
              <a:rPr lang="en-CA" i="1" dirty="0" smtClean="0">
                <a:latin typeface="+mn-lt"/>
              </a:rPr>
              <a:t>				</a:t>
            </a:r>
            <a:r>
              <a:rPr lang="en-CA" dirty="0" smtClean="0">
                <a:latin typeface="+mn-lt"/>
              </a:rPr>
              <a:t>= 0.25*24 + 13 = 19</a:t>
            </a:r>
            <a:endParaRPr lang="en-CA" dirty="0">
              <a:latin typeface="+mn-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480" y="1600285"/>
            <a:ext cx="604232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28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Overview</a:t>
            </a:r>
            <a:endParaRPr lang="en-CA" dirty="0">
              <a:latin typeface="+mn-lt"/>
            </a:endParaRPr>
          </a:p>
        </p:txBody>
      </p:sp>
      <p:sp>
        <p:nvSpPr>
          <p:cNvPr id="3" name="Content Placeholder 2"/>
          <p:cNvSpPr>
            <a:spLocks noGrp="1"/>
          </p:cNvSpPr>
          <p:nvPr>
            <p:ph idx="1"/>
          </p:nvPr>
        </p:nvSpPr>
        <p:spPr>
          <a:xfrm>
            <a:off x="457200" y="1756947"/>
            <a:ext cx="8286750" cy="3681828"/>
          </a:xfrm>
        </p:spPr>
        <p:txBody>
          <a:bodyPr>
            <a:normAutofit/>
          </a:bodyPr>
          <a:lstStyle/>
          <a:p>
            <a:r>
              <a:rPr lang="en-CA" dirty="0" smtClean="0">
                <a:latin typeface="+mn-lt"/>
              </a:rPr>
              <a:t>Predict the value of a </a:t>
            </a:r>
            <a:r>
              <a:rPr lang="en-CA" b="1" dirty="0" smtClean="0">
                <a:latin typeface="+mn-lt"/>
              </a:rPr>
              <a:t>continuous</a:t>
            </a:r>
            <a:r>
              <a:rPr lang="en-CA" dirty="0" smtClean="0">
                <a:latin typeface="+mn-lt"/>
              </a:rPr>
              <a:t> random variable</a:t>
            </a:r>
          </a:p>
          <a:p>
            <a:pPr lvl="1"/>
            <a:r>
              <a:rPr lang="en-CA" dirty="0" smtClean="0">
                <a:latin typeface="+mn-lt"/>
              </a:rPr>
              <a:t>Example: predict the </a:t>
            </a:r>
            <a:r>
              <a:rPr lang="en-CA" dirty="0" smtClean="0">
                <a:latin typeface="+mn-lt"/>
              </a:rPr>
              <a:t>number of students attending lab (dependent variable) using the air quality (independent variable)</a:t>
            </a:r>
            <a:endParaRPr lang="en-CA" dirty="0" smtClean="0">
              <a:latin typeface="+mn-lt"/>
            </a:endParaRPr>
          </a:p>
          <a:p>
            <a:r>
              <a:rPr lang="en-CA" dirty="0" smtClean="0">
                <a:latin typeface="+mn-lt"/>
              </a:rPr>
              <a:t>Dependent variable on the </a:t>
            </a:r>
            <a:r>
              <a:rPr lang="en-CA" i="1" dirty="0" smtClean="0">
                <a:latin typeface="+mn-lt"/>
              </a:rPr>
              <a:t>x</a:t>
            </a:r>
            <a:r>
              <a:rPr lang="en-CA" dirty="0" smtClean="0">
                <a:latin typeface="+mn-lt"/>
              </a:rPr>
              <a:t> axis, independent variable on the </a:t>
            </a:r>
            <a:r>
              <a:rPr lang="en-CA" i="1" dirty="0" smtClean="0">
                <a:latin typeface="+mn-lt"/>
              </a:rPr>
              <a:t>y</a:t>
            </a:r>
            <a:r>
              <a:rPr lang="en-CA" dirty="0" smtClean="0">
                <a:latin typeface="+mn-lt"/>
              </a:rPr>
              <a:t> axis</a:t>
            </a:r>
          </a:p>
          <a:p>
            <a:r>
              <a:rPr lang="en-CA" dirty="0" smtClean="0">
                <a:latin typeface="+mn-lt"/>
              </a:rPr>
              <a:t>Fit a </a:t>
            </a:r>
            <a:r>
              <a:rPr lang="en-CA" dirty="0" smtClean="0">
                <a:latin typeface="+mn-lt"/>
              </a:rPr>
              <a:t>regression line to represent the points on the graph </a:t>
            </a:r>
          </a:p>
          <a:p>
            <a:r>
              <a:rPr lang="en-CA" dirty="0" smtClean="0">
                <a:latin typeface="+mn-lt"/>
              </a:rPr>
              <a:t>Can use regression line to </a:t>
            </a:r>
            <a:r>
              <a:rPr lang="en-CA" b="1" dirty="0" smtClean="0">
                <a:latin typeface="+mn-lt"/>
              </a:rPr>
              <a:t>predict</a:t>
            </a:r>
            <a:r>
              <a:rPr lang="en-CA" dirty="0" smtClean="0">
                <a:latin typeface="+mn-lt"/>
              </a:rPr>
              <a:t> the </a:t>
            </a:r>
            <a:r>
              <a:rPr lang="en-CA" i="1" dirty="0" smtClean="0">
                <a:latin typeface="+mn-lt"/>
              </a:rPr>
              <a:t>y</a:t>
            </a:r>
            <a:r>
              <a:rPr lang="en-CA" dirty="0" smtClean="0">
                <a:latin typeface="+mn-lt"/>
              </a:rPr>
              <a:t> value for points on the </a:t>
            </a:r>
            <a:r>
              <a:rPr lang="en-CA" i="1" dirty="0" smtClean="0">
                <a:latin typeface="+mn-lt"/>
              </a:rPr>
              <a:t>x</a:t>
            </a:r>
            <a:r>
              <a:rPr lang="en-CA" dirty="0" smtClean="0">
                <a:latin typeface="+mn-lt"/>
              </a:rPr>
              <a:t> axis</a:t>
            </a:r>
            <a:endParaRPr lang="en-CA" dirty="0">
              <a:latin typeface="+mn-lt"/>
            </a:endParaRPr>
          </a:p>
        </p:txBody>
      </p:sp>
    </p:spTree>
    <p:extLst>
      <p:ext uri="{BB962C8B-B14F-4D97-AF65-F5344CB8AC3E}">
        <p14:creationId xmlns:p14="http://schemas.microsoft.com/office/powerpoint/2010/main" val="333366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Linear Regression Equation</a:t>
            </a:r>
            <a:endParaRPr lang="en-CA" dirty="0">
              <a:latin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756947"/>
                <a:ext cx="8286750" cy="3681828"/>
              </a:xfrm>
            </p:spPr>
            <p:txBody>
              <a:bodyPr>
                <a:normAutofit/>
              </a:bodyPr>
              <a:lstStyle/>
              <a:p>
                <a:pPr marL="0" indent="0" algn="ctr">
                  <a:buNone/>
                </a:pPr>
                <a:r>
                  <a:rPr lang="en-CA" dirty="0" smtClean="0">
                    <a:latin typeface="+mn-lt"/>
                  </a:rPr>
                  <a:t>estimate of </a:t>
                </a:r>
                <a:r>
                  <a:rPr lang="en-CA" i="1" dirty="0">
                    <a:latin typeface="+mn-lt"/>
                  </a:rPr>
                  <a:t>y</a:t>
                </a:r>
                <a:r>
                  <a:rPr lang="en-CA" dirty="0">
                    <a:latin typeface="+mn-lt"/>
                  </a:rPr>
                  <a:t>  = slope * </a:t>
                </a:r>
                <a:r>
                  <a:rPr lang="en-CA" i="1" dirty="0">
                    <a:latin typeface="+mn-lt"/>
                  </a:rPr>
                  <a:t>x</a:t>
                </a:r>
                <a:r>
                  <a:rPr lang="en-CA" dirty="0">
                    <a:latin typeface="+mn-lt"/>
                  </a:rPr>
                  <a:t>  + </a:t>
                </a:r>
                <a:r>
                  <a:rPr lang="en-CA" dirty="0" smtClean="0">
                    <a:latin typeface="+mn-lt"/>
                  </a:rPr>
                  <a:t>intercept</a:t>
                </a:r>
              </a:p>
              <a:p>
                <a:pPr marL="0" indent="0" algn="ctr">
                  <a:buNone/>
                </a:pPr>
                <a:endParaRPr lang="en-CA" dirty="0">
                  <a:latin typeface="+mn-lt"/>
                </a:endParaRPr>
              </a:p>
              <a:p>
                <a:pPr marL="0" indent="0" algn="ctr">
                  <a:buNone/>
                </a:pPr>
                <a:r>
                  <a:rPr lang="en-CA" dirty="0" smtClean="0">
                    <a:latin typeface="+mn-lt"/>
                  </a:rPr>
                  <a:t>Slope =</a:t>
                </a:r>
                <a14:m>
                  <m:oMath xmlns:m="http://schemas.openxmlformats.org/officeDocument/2006/math">
                    <m:r>
                      <a:rPr lang="en-CA" b="0" i="1" smtClean="0">
                        <a:latin typeface="+mn-lt"/>
                      </a:rPr>
                      <m:t>𝑟</m:t>
                    </m:r>
                    <m:r>
                      <a:rPr lang="en-CA" b="0" i="1" smtClean="0">
                        <a:latin typeface="+mn-lt"/>
                      </a:rPr>
                      <m:t> ∗ </m:t>
                    </m:r>
                    <m:f>
                      <m:fPr>
                        <m:ctrlPr>
                          <a:rPr lang="en-CA" b="0" i="1" smtClean="0">
                            <a:latin typeface="+mn-lt"/>
                          </a:rPr>
                        </m:ctrlPr>
                      </m:fPr>
                      <m:num>
                        <m:r>
                          <a:rPr lang="en-CA" b="0" i="1" smtClean="0">
                            <a:latin typeface="+mn-lt"/>
                          </a:rPr>
                          <m:t>𝑆𝑡𝑎𝑛𝑑𝑎𝑟𝑑</m:t>
                        </m:r>
                        <m:r>
                          <a:rPr lang="en-CA" b="0" i="1" smtClean="0">
                            <a:latin typeface="+mn-lt"/>
                          </a:rPr>
                          <m:t> </m:t>
                        </m:r>
                        <m:r>
                          <a:rPr lang="en-CA" b="0" i="1" smtClean="0">
                            <a:latin typeface="+mn-lt"/>
                          </a:rPr>
                          <m:t>𝐷𝑒𝑣𝑖𝑎𝑡𝑖𝑜𝑛</m:t>
                        </m:r>
                        <m:r>
                          <a:rPr lang="en-CA" b="0" i="1" smtClean="0">
                            <a:latin typeface="+mn-lt"/>
                          </a:rPr>
                          <m:t> </m:t>
                        </m:r>
                        <m:r>
                          <a:rPr lang="en-CA" b="0" i="1" smtClean="0">
                            <a:latin typeface="+mn-lt"/>
                          </a:rPr>
                          <m:t>𝑜𝑓</m:t>
                        </m:r>
                        <m:r>
                          <a:rPr lang="en-CA" b="0" i="1" smtClean="0">
                            <a:latin typeface="+mn-lt"/>
                          </a:rPr>
                          <m:t> </m:t>
                        </m:r>
                        <m:r>
                          <a:rPr lang="en-CA" b="0" i="1" smtClean="0">
                            <a:latin typeface="+mn-lt"/>
                          </a:rPr>
                          <m:t>𝑦</m:t>
                        </m:r>
                      </m:num>
                      <m:den>
                        <m:r>
                          <a:rPr lang="en-CA" b="0" i="1" smtClean="0">
                            <a:latin typeface="+mn-lt"/>
                          </a:rPr>
                          <m:t>𝑆𝑡𝑎𝑛𝑑𝑎𝑟𝑑</m:t>
                        </m:r>
                        <m:r>
                          <a:rPr lang="en-CA" b="0" i="1" smtClean="0">
                            <a:latin typeface="+mn-lt"/>
                          </a:rPr>
                          <m:t> </m:t>
                        </m:r>
                        <m:r>
                          <a:rPr lang="en-CA" b="0" i="1" smtClean="0">
                            <a:latin typeface="+mn-lt"/>
                          </a:rPr>
                          <m:t>𝐷𝑒𝑣𝑖𝑎𝑡𝑖𝑜𝑛</m:t>
                        </m:r>
                        <m:r>
                          <a:rPr lang="en-CA" b="0" i="1" smtClean="0">
                            <a:latin typeface="+mn-lt"/>
                          </a:rPr>
                          <m:t> </m:t>
                        </m:r>
                        <m:r>
                          <a:rPr lang="en-CA" b="0" i="1" smtClean="0">
                            <a:latin typeface="+mn-lt"/>
                          </a:rPr>
                          <m:t>𝑜𝑓</m:t>
                        </m:r>
                        <m:r>
                          <a:rPr lang="en-CA" b="0" i="1" smtClean="0">
                            <a:latin typeface="+mn-lt"/>
                          </a:rPr>
                          <m:t> </m:t>
                        </m:r>
                        <m:r>
                          <a:rPr lang="en-CA" b="0" i="1" smtClean="0">
                            <a:latin typeface="+mn-lt"/>
                          </a:rPr>
                          <m:t>𝑥</m:t>
                        </m:r>
                      </m:den>
                    </m:f>
                  </m:oMath>
                </a14:m>
                <a:endParaRPr lang="en-CA" dirty="0" smtClean="0">
                  <a:latin typeface="+mn-lt"/>
                </a:endParaRPr>
              </a:p>
              <a:p>
                <a:pPr marL="0" indent="0" algn="ctr">
                  <a:buNone/>
                </a:pPr>
                <a:endParaRPr lang="en-CA" dirty="0">
                  <a:latin typeface="+mn-lt"/>
                </a:endParaRPr>
              </a:p>
              <a:p>
                <a:pPr marL="0" indent="0" algn="ctr">
                  <a:buNone/>
                </a:pPr>
                <a:r>
                  <a:rPr lang="en-CA" dirty="0" smtClean="0">
                    <a:latin typeface="+mn-lt"/>
                  </a:rPr>
                  <a:t>Intercept = Average of </a:t>
                </a:r>
                <a:r>
                  <a:rPr lang="en-CA" i="1" dirty="0" smtClean="0">
                    <a:latin typeface="+mn-lt"/>
                  </a:rPr>
                  <a:t>y</a:t>
                </a:r>
                <a:r>
                  <a:rPr lang="en-CA" dirty="0" smtClean="0">
                    <a:latin typeface="+mn-lt"/>
                  </a:rPr>
                  <a:t> – Slope * Average of </a:t>
                </a:r>
                <a:r>
                  <a:rPr lang="en-CA" i="1" dirty="0" smtClean="0">
                    <a:latin typeface="+mn-lt"/>
                  </a:rPr>
                  <a:t>x</a:t>
                </a:r>
                <a:endParaRPr lang="en-CA"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756947"/>
                <a:ext cx="8286750" cy="3681828"/>
              </a:xfrm>
              <a:blipFill rotWithShape="1">
                <a:blip r:embed="rId2"/>
                <a:stretch>
                  <a:fillRect t="-993"/>
                </a:stretch>
              </a:blipFill>
            </p:spPr>
            <p:txBody>
              <a:bodyPr/>
              <a:lstStyle/>
              <a:p>
                <a:r>
                  <a:rPr lang="en-CA">
                    <a:noFill/>
                  </a:rPr>
                  <a:t> </a:t>
                </a:r>
              </a:p>
            </p:txBody>
          </p:sp>
        </mc:Fallback>
      </mc:AlternateContent>
    </p:spTree>
    <p:extLst>
      <p:ext uri="{BB962C8B-B14F-4D97-AF65-F5344CB8AC3E}">
        <p14:creationId xmlns:p14="http://schemas.microsoft.com/office/powerpoint/2010/main" val="2227724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Residuals</a:t>
            </a:r>
            <a:endParaRPr lang="en-CA" dirty="0">
              <a:latin typeface="+mn-lt"/>
            </a:endParaRPr>
          </a:p>
        </p:txBody>
      </p:sp>
      <p:sp>
        <p:nvSpPr>
          <p:cNvPr id="3" name="Content Placeholder 2"/>
          <p:cNvSpPr>
            <a:spLocks noGrp="1"/>
          </p:cNvSpPr>
          <p:nvPr>
            <p:ph idx="1"/>
          </p:nvPr>
        </p:nvSpPr>
        <p:spPr>
          <a:xfrm>
            <a:off x="457200" y="1756947"/>
            <a:ext cx="8286750" cy="3681828"/>
          </a:xfrm>
        </p:spPr>
        <p:txBody>
          <a:bodyPr>
            <a:normAutofit/>
          </a:bodyPr>
          <a:lstStyle/>
          <a:p>
            <a:r>
              <a:rPr lang="en-CA" dirty="0" smtClean="0">
                <a:latin typeface="+mn-lt"/>
              </a:rPr>
              <a:t>Residual = Actual </a:t>
            </a:r>
            <a:r>
              <a:rPr lang="en-CA" dirty="0" smtClean="0">
                <a:latin typeface="+mn-lt"/>
              </a:rPr>
              <a:t>Value of </a:t>
            </a:r>
            <a:r>
              <a:rPr lang="en-CA" i="1" dirty="0" smtClean="0">
                <a:latin typeface="+mn-lt"/>
              </a:rPr>
              <a:t>y</a:t>
            </a:r>
            <a:r>
              <a:rPr lang="en-CA" dirty="0" smtClean="0">
                <a:latin typeface="+mn-lt"/>
              </a:rPr>
              <a:t> </a:t>
            </a:r>
            <a:r>
              <a:rPr lang="en-CA" dirty="0" smtClean="0">
                <a:latin typeface="+mn-lt"/>
              </a:rPr>
              <a:t>– Predicted </a:t>
            </a:r>
            <a:r>
              <a:rPr lang="en-CA" dirty="0" smtClean="0">
                <a:latin typeface="+mn-lt"/>
              </a:rPr>
              <a:t>Value of </a:t>
            </a:r>
            <a:r>
              <a:rPr lang="en-CA" i="1" dirty="0" smtClean="0">
                <a:latin typeface="+mn-lt"/>
              </a:rPr>
              <a:t>y</a:t>
            </a:r>
            <a:endParaRPr lang="en-CA" dirty="0" smtClean="0">
              <a:latin typeface="+mn-lt"/>
            </a:endParaRPr>
          </a:p>
          <a:p>
            <a:r>
              <a:rPr lang="en-CA" dirty="0" smtClean="0">
                <a:latin typeface="+mn-lt"/>
              </a:rPr>
              <a:t>The </a:t>
            </a:r>
            <a:r>
              <a:rPr lang="en-CA" dirty="0">
                <a:latin typeface="+mn-lt"/>
              </a:rPr>
              <a:t>residual plot of a good regression (a linear model) shows no patterns in the graph of the </a:t>
            </a:r>
            <a:r>
              <a:rPr lang="en-CA" dirty="0" smtClean="0">
                <a:latin typeface="+mn-lt"/>
              </a:rPr>
              <a:t>residuals</a:t>
            </a:r>
          </a:p>
          <a:p>
            <a:r>
              <a:rPr lang="en-CA" dirty="0" smtClean="0">
                <a:latin typeface="+mn-lt"/>
              </a:rPr>
              <a:t>Average of residuals is always 0</a:t>
            </a:r>
          </a:p>
          <a:p>
            <a:r>
              <a:rPr lang="en-CA" dirty="0" smtClean="0">
                <a:latin typeface="+mn-lt"/>
              </a:rPr>
              <a:t>Heteroscedastic: Uneven variation of residuals around the horizontal line at 0</a:t>
            </a:r>
          </a:p>
          <a:p>
            <a:pPr lvl="1"/>
            <a:r>
              <a:rPr lang="en-CA" dirty="0" smtClean="0">
                <a:latin typeface="+mn-lt"/>
              </a:rPr>
              <a:t>This means that the </a:t>
            </a:r>
            <a:r>
              <a:rPr lang="en-CA" dirty="0" smtClean="0">
                <a:latin typeface="+mn-lt"/>
              </a:rPr>
              <a:t>regression estimates are not equally </a:t>
            </a:r>
            <a:r>
              <a:rPr lang="en-CA" dirty="0" smtClean="0">
                <a:latin typeface="+mn-lt"/>
              </a:rPr>
              <a:t>accurate! For example, this model is better at predicting when x values are small than when </a:t>
            </a:r>
            <a:r>
              <a:rPr lang="en-CA" i="1" dirty="0" smtClean="0">
                <a:latin typeface="+mn-lt"/>
              </a:rPr>
              <a:t>x</a:t>
            </a:r>
            <a:r>
              <a:rPr lang="en-CA" dirty="0" smtClean="0">
                <a:latin typeface="+mn-lt"/>
              </a:rPr>
              <a:t> values are large:</a:t>
            </a:r>
            <a:endParaRPr lang="en-CA" dirty="0" smtClean="0">
              <a:latin typeface="+mn-lt"/>
            </a:endParaRPr>
          </a:p>
          <a:p>
            <a:endParaRPr lang="en-CA" dirty="0">
              <a:latin typeface="+mn-l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287" y="4686299"/>
            <a:ext cx="1951037"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912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Standard Deviation of Residuals</a:t>
            </a:r>
            <a:endParaRPr lang="en-CA" dirty="0">
              <a:latin typeface="+mn-lt"/>
            </a:endParaRPr>
          </a:p>
        </p:txBody>
      </p:sp>
      <p:sp>
        <p:nvSpPr>
          <p:cNvPr id="3" name="Content Placeholder 2"/>
          <p:cNvSpPr>
            <a:spLocks noGrp="1"/>
          </p:cNvSpPr>
          <p:nvPr>
            <p:ph idx="1"/>
          </p:nvPr>
        </p:nvSpPr>
        <p:spPr>
          <a:xfrm>
            <a:off x="457200" y="1756947"/>
            <a:ext cx="8286750" cy="3681828"/>
          </a:xfrm>
        </p:spPr>
        <p:txBody>
          <a:bodyPr>
            <a:normAutofit/>
          </a:bodyPr>
          <a:lstStyle/>
          <a:p>
            <a:r>
              <a:rPr lang="en-CA" dirty="0" smtClean="0">
                <a:latin typeface="+mn-lt"/>
              </a:rPr>
              <a:t>SD of </a:t>
            </a:r>
            <a:r>
              <a:rPr lang="en-CA" dirty="0" smtClean="0">
                <a:latin typeface="+mn-lt"/>
              </a:rPr>
              <a:t>the Residuals </a:t>
            </a:r>
            <a:r>
              <a:rPr lang="en-CA" dirty="0">
                <a:latin typeface="+mn-lt"/>
              </a:rPr>
              <a:t>= </a:t>
            </a:r>
            <a:r>
              <a:rPr lang="en-CA" dirty="0" err="1" smtClean="0">
                <a:latin typeface="+mn-lt"/>
              </a:rPr>
              <a:t>np.sqrt</a:t>
            </a:r>
            <a:r>
              <a:rPr lang="en-CA" dirty="0" smtClean="0">
                <a:latin typeface="+mn-lt"/>
              </a:rPr>
              <a:t>(1-r</a:t>
            </a:r>
            <a:r>
              <a:rPr lang="en-CA" dirty="0">
                <a:latin typeface="+mn-lt"/>
              </a:rPr>
              <a:t>**2) * </a:t>
            </a:r>
            <a:r>
              <a:rPr lang="en-CA" dirty="0" err="1">
                <a:latin typeface="+mn-lt"/>
              </a:rPr>
              <a:t>SD_of_y</a:t>
            </a:r>
            <a:endParaRPr lang="en-CA" dirty="0">
              <a:latin typeface="+mn-lt"/>
            </a:endParaRPr>
          </a:p>
          <a:p>
            <a:r>
              <a:rPr lang="en-CA" dirty="0" smtClean="0">
                <a:latin typeface="+mn-lt"/>
              </a:rPr>
              <a:t>The </a:t>
            </a:r>
            <a:r>
              <a:rPr lang="en-CA" dirty="0" smtClean="0">
                <a:latin typeface="+mn-lt"/>
              </a:rPr>
              <a:t>SD tells us how good the linear </a:t>
            </a:r>
            <a:r>
              <a:rPr lang="en-CA" dirty="0" smtClean="0">
                <a:latin typeface="+mn-lt"/>
              </a:rPr>
              <a:t>predictor is</a:t>
            </a:r>
            <a:endParaRPr lang="en-CA" dirty="0" smtClean="0">
              <a:latin typeface="+mn-lt"/>
            </a:endParaRPr>
          </a:p>
          <a:p>
            <a:pPr lvl="1"/>
            <a:r>
              <a:rPr lang="en-CA" dirty="0" smtClean="0">
                <a:latin typeface="+mn-lt"/>
              </a:rPr>
              <a:t>The smaller the SD of Residuals, the closer the residuals are to their mean</a:t>
            </a:r>
          </a:p>
          <a:p>
            <a:pPr lvl="1"/>
            <a:r>
              <a:rPr lang="en-CA" dirty="0" smtClean="0">
                <a:latin typeface="+mn-lt"/>
              </a:rPr>
              <a:t>Mean of Residuals is always 0</a:t>
            </a:r>
          </a:p>
          <a:p>
            <a:pPr lvl="1"/>
            <a:r>
              <a:rPr lang="en-CA" dirty="0" smtClean="0">
                <a:latin typeface="+mn-lt"/>
              </a:rPr>
              <a:t>Example: If r=1 (perfect correlation), there SD of residuals is 0 since we have a perfect linear relationship between X and y</a:t>
            </a:r>
          </a:p>
          <a:p>
            <a:r>
              <a:rPr lang="en-CA" dirty="0" smtClean="0">
                <a:latin typeface="+mn-lt"/>
              </a:rPr>
              <a:t>SD of </a:t>
            </a:r>
            <a:r>
              <a:rPr lang="en-CA" dirty="0">
                <a:latin typeface="+mn-lt"/>
              </a:rPr>
              <a:t>Predicted Values =  |r| * SD of y</a:t>
            </a:r>
          </a:p>
        </p:txBody>
      </p:sp>
    </p:spTree>
    <p:extLst>
      <p:ext uri="{BB962C8B-B14F-4D97-AF65-F5344CB8AC3E}">
        <p14:creationId xmlns:p14="http://schemas.microsoft.com/office/powerpoint/2010/main" val="1535198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Announcements</a:t>
            </a:r>
            <a:endParaRPr lang="en-CA" dirty="0">
              <a:latin typeface="+mn-lt"/>
            </a:endParaRPr>
          </a:p>
        </p:txBody>
      </p:sp>
      <p:sp>
        <p:nvSpPr>
          <p:cNvPr id="3" name="Content Placeholder 2"/>
          <p:cNvSpPr>
            <a:spLocks noGrp="1"/>
          </p:cNvSpPr>
          <p:nvPr>
            <p:ph idx="1"/>
          </p:nvPr>
        </p:nvSpPr>
        <p:spPr>
          <a:xfrm>
            <a:off x="457200" y="1756947"/>
            <a:ext cx="8286750" cy="3596103"/>
          </a:xfrm>
        </p:spPr>
        <p:txBody>
          <a:bodyPr>
            <a:normAutofit/>
          </a:bodyPr>
          <a:lstStyle/>
          <a:p>
            <a:r>
              <a:rPr lang="en-CA" dirty="0">
                <a:latin typeface="+mn-lt"/>
              </a:rPr>
              <a:t>Project 2 is due </a:t>
            </a:r>
            <a:r>
              <a:rPr lang="en-CA" dirty="0" smtClean="0">
                <a:latin typeface="+mn-lt"/>
              </a:rPr>
              <a:t>today (4/17)</a:t>
            </a:r>
          </a:p>
          <a:p>
            <a:r>
              <a:rPr lang="en-CA" dirty="0" smtClean="0">
                <a:latin typeface="+mn-lt"/>
              </a:rPr>
              <a:t>Watch year's lecture on privacy </a:t>
            </a:r>
            <a:r>
              <a:rPr lang="en-CA" dirty="0" smtClean="0">
                <a:latin typeface="+mn-lt"/>
                <a:hlinkClick r:id="rId2"/>
              </a:rPr>
              <a:t>here</a:t>
            </a:r>
            <a:endParaRPr lang="en-CA" dirty="0">
              <a:latin typeface="+mn-lt"/>
            </a:endParaRPr>
          </a:p>
          <a:p>
            <a:pPr lvl="1"/>
            <a:r>
              <a:rPr lang="en-CA" dirty="0" smtClean="0">
                <a:latin typeface="+mn-lt"/>
              </a:rPr>
              <a:t>Material will </a:t>
            </a:r>
            <a:r>
              <a:rPr lang="en-CA" dirty="0">
                <a:latin typeface="+mn-lt"/>
              </a:rPr>
              <a:t>be on the </a:t>
            </a:r>
            <a:r>
              <a:rPr lang="en-CA" dirty="0" smtClean="0">
                <a:latin typeface="+mn-lt"/>
              </a:rPr>
              <a:t>final!</a:t>
            </a:r>
          </a:p>
          <a:p>
            <a:r>
              <a:rPr lang="en-CA" dirty="0">
                <a:latin typeface="+mn-lt"/>
              </a:rPr>
              <a:t>For labs 7 through 12, we'll be adding one extra lab drop, and changing the policy for how to get credit: you only need to pass at least 80% of public tests to get full credit, and anything extra will be bonus points. See </a:t>
            </a:r>
            <a:r>
              <a:rPr lang="en-CA" dirty="0">
                <a:latin typeface="+mn-lt"/>
                <a:hlinkClick r:id="rId3"/>
              </a:rPr>
              <a:t>this Piazza post</a:t>
            </a:r>
            <a:r>
              <a:rPr lang="en-CA" dirty="0">
                <a:latin typeface="+mn-lt"/>
              </a:rPr>
              <a:t> for more details.</a:t>
            </a:r>
            <a:endParaRPr lang="en-CA" dirty="0">
              <a:latin typeface="+mn-lt"/>
            </a:endParaRPr>
          </a:p>
        </p:txBody>
      </p:sp>
    </p:spTree>
    <p:extLst>
      <p:ext uri="{BB962C8B-B14F-4D97-AF65-F5344CB8AC3E}">
        <p14:creationId xmlns:p14="http://schemas.microsoft.com/office/powerpoint/2010/main" val="203414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Worksheet </a:t>
            </a:r>
            <a:r>
              <a:rPr lang="en-CA" dirty="0" smtClean="0">
                <a:latin typeface="+mn-lt"/>
              </a:rPr>
              <a:t>Question 1</a:t>
            </a:r>
            <a:endParaRPr lang="en-CA" dirty="0">
              <a:latin typeface="+mn-lt"/>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7385" y="1757363"/>
            <a:ext cx="5746379"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930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Worksheet Question 1 (</a:t>
            </a:r>
            <a:r>
              <a:rPr lang="en-CA" dirty="0" err="1" smtClean="0">
                <a:latin typeface="+mn-lt"/>
              </a:rPr>
              <a:t>Soln</a:t>
            </a:r>
            <a:r>
              <a:rPr lang="en-CA" dirty="0" smtClean="0">
                <a:latin typeface="+mn-lt"/>
              </a:rPr>
              <a:t>)</a:t>
            </a:r>
            <a:endParaRPr lang="en-CA" dirty="0">
              <a:latin typeface="+mn-lt"/>
            </a:endParaRPr>
          </a:p>
        </p:txBody>
      </p:sp>
      <p:sp>
        <p:nvSpPr>
          <p:cNvPr id="3" name="Content Placeholder 2"/>
          <p:cNvSpPr>
            <a:spLocks noGrp="1"/>
          </p:cNvSpPr>
          <p:nvPr>
            <p:ph idx="1"/>
          </p:nvPr>
        </p:nvSpPr>
        <p:spPr>
          <a:xfrm>
            <a:off x="457200" y="1756947"/>
            <a:ext cx="4143375" cy="3596103"/>
          </a:xfrm>
        </p:spPr>
        <p:txBody>
          <a:bodyPr>
            <a:normAutofit/>
          </a:bodyPr>
          <a:lstStyle/>
          <a:p>
            <a:r>
              <a:rPr lang="en-CA" dirty="0" smtClean="0">
                <a:latin typeface="+mn-lt"/>
              </a:rPr>
              <a:t>Use the yellow regression line on the graph to the right</a:t>
            </a:r>
          </a:p>
          <a:p>
            <a:r>
              <a:rPr lang="en-CA" dirty="0" smtClean="0">
                <a:latin typeface="+mn-lt"/>
              </a:rPr>
              <a:t>Father’s height is 70 inches so we are given that x=70</a:t>
            </a:r>
          </a:p>
          <a:p>
            <a:r>
              <a:rPr lang="en-CA" dirty="0" smtClean="0">
                <a:latin typeface="+mn-lt"/>
              </a:rPr>
              <a:t>At x=70, the corresponding y value on the regression line is about 67</a:t>
            </a:r>
          </a:p>
          <a:p>
            <a:r>
              <a:rPr lang="en-CA" dirty="0" smtClean="0">
                <a:latin typeface="+mn-lt"/>
              </a:rPr>
              <a:t>Therefore, predicted child height is around 67 inches</a:t>
            </a:r>
            <a:endParaRPr lang="en-CA" dirty="0">
              <a:latin typeface="+mn-lt"/>
            </a:endParaRPr>
          </a:p>
        </p:txBody>
      </p:sp>
      <p:pic>
        <p:nvPicPr>
          <p:cNvPr id="2050" name="Picture 2" descr="https://lh3.googleusercontent.com/D0RDqeB9-3mhmOLuwygrjEoEF4_feIEvDwFnimj06HHZZWJ-zzyaDZuqpvhvPw4nH0_qYXKa0wk32V2wpMtzOtj2f5WF7tKs9B_h4lPXlxOJaoWifFMaEPwOC95v-v5L6AcVytk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138" y="1981199"/>
            <a:ext cx="3762375"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77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32"/>
            <a:ext cx="8286750" cy="1150353"/>
          </a:xfrm>
        </p:spPr>
        <p:txBody>
          <a:bodyPr/>
          <a:lstStyle/>
          <a:p>
            <a:r>
              <a:rPr lang="en-CA" dirty="0" smtClean="0">
                <a:latin typeface="+mn-lt"/>
              </a:rPr>
              <a:t>Worksheet Q2a</a:t>
            </a:r>
            <a:endParaRPr lang="en-CA" dirty="0">
              <a:latin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3664035"/>
                <a:ext cx="8286750" cy="2336715"/>
              </a:xfrm>
            </p:spPr>
            <p:txBody>
              <a:bodyPr>
                <a:normAutofit/>
              </a:bodyPr>
              <a:lstStyle/>
              <a:p>
                <a:pPr marL="0" indent="0">
                  <a:buNone/>
                </a:pPr>
                <a:r>
                  <a:rPr lang="en-CA" dirty="0">
                    <a:latin typeface="+mn-lt"/>
                  </a:rPr>
                  <a:t>What is the slope of the line of best fit</a:t>
                </a:r>
                <a:r>
                  <a:rPr lang="en-CA" dirty="0" smtClean="0">
                    <a:latin typeface="+mn-lt"/>
                  </a:rPr>
                  <a:t>?</a:t>
                </a:r>
              </a:p>
              <a:p>
                <a:pPr marL="0" indent="0">
                  <a:buNone/>
                </a:pPr>
                <a:endParaRPr lang="en-CA" dirty="0">
                  <a:latin typeface="+mn-lt"/>
                </a:endParaRPr>
              </a:p>
              <a:p>
                <a:pPr marL="0" indent="0">
                  <a:buNone/>
                </a:pPr>
                <a:r>
                  <a:rPr lang="en-CA" dirty="0">
                    <a:latin typeface="+mn-lt"/>
                  </a:rPr>
                  <a:t>Slope </a:t>
                </a:r>
                <a:r>
                  <a:rPr lang="en-CA" dirty="0" smtClean="0">
                    <a:latin typeface="+mn-lt"/>
                  </a:rPr>
                  <a:t>	=</a:t>
                </a:r>
                <a14:m>
                  <m:oMath xmlns:m="http://schemas.openxmlformats.org/officeDocument/2006/math">
                    <m:r>
                      <a:rPr lang="en-CA" i="1">
                        <a:latin typeface="+mn-lt"/>
                      </a:rPr>
                      <m:t>𝑟</m:t>
                    </m:r>
                    <m:r>
                      <a:rPr lang="en-CA" i="1">
                        <a:latin typeface="+mn-lt"/>
                      </a:rPr>
                      <m:t> ∗ </m:t>
                    </m:r>
                    <m:f>
                      <m:fPr>
                        <m:ctrlPr>
                          <a:rPr lang="en-CA" i="1">
                            <a:latin typeface="+mn-lt"/>
                          </a:rPr>
                        </m:ctrlPr>
                      </m:fPr>
                      <m:num>
                        <m:r>
                          <a:rPr lang="en-CA" i="1">
                            <a:latin typeface="+mn-lt"/>
                          </a:rPr>
                          <m:t>𝑆𝑡𝑎𝑛𝑑𝑎𝑟𝑑</m:t>
                        </m:r>
                        <m:r>
                          <a:rPr lang="en-CA" i="1">
                            <a:latin typeface="+mn-lt"/>
                          </a:rPr>
                          <m:t> </m:t>
                        </m:r>
                        <m:r>
                          <a:rPr lang="en-CA" i="1">
                            <a:latin typeface="+mn-lt"/>
                          </a:rPr>
                          <m:t>𝐷𝑒𝑣𝑖𝑎𝑡𝑖𝑜𝑛</m:t>
                        </m:r>
                        <m:r>
                          <a:rPr lang="en-CA" i="1">
                            <a:latin typeface="+mn-lt"/>
                          </a:rPr>
                          <m:t> </m:t>
                        </m:r>
                        <m:r>
                          <a:rPr lang="en-CA" i="1">
                            <a:latin typeface="+mn-lt"/>
                          </a:rPr>
                          <m:t>𝑜𝑓</m:t>
                        </m:r>
                        <m:r>
                          <a:rPr lang="en-CA" i="1">
                            <a:latin typeface="+mn-lt"/>
                          </a:rPr>
                          <m:t> </m:t>
                        </m:r>
                        <m:r>
                          <a:rPr lang="en-CA" i="1">
                            <a:latin typeface="+mn-lt"/>
                          </a:rPr>
                          <m:t>𝑦</m:t>
                        </m:r>
                      </m:num>
                      <m:den>
                        <m:r>
                          <a:rPr lang="en-CA" i="1">
                            <a:latin typeface="+mn-lt"/>
                          </a:rPr>
                          <m:t>𝑆𝑡𝑎𝑛𝑑𝑎𝑟𝑑</m:t>
                        </m:r>
                        <m:r>
                          <a:rPr lang="en-CA" i="1">
                            <a:latin typeface="+mn-lt"/>
                          </a:rPr>
                          <m:t> </m:t>
                        </m:r>
                        <m:r>
                          <a:rPr lang="en-CA" i="1">
                            <a:latin typeface="+mn-lt"/>
                          </a:rPr>
                          <m:t>𝐷𝑒𝑣𝑖𝑎𝑡𝑖𝑜𝑛</m:t>
                        </m:r>
                        <m:r>
                          <a:rPr lang="en-CA" i="1">
                            <a:latin typeface="+mn-lt"/>
                          </a:rPr>
                          <m:t> </m:t>
                        </m:r>
                        <m:r>
                          <a:rPr lang="en-CA" i="1">
                            <a:latin typeface="+mn-lt"/>
                          </a:rPr>
                          <m:t>𝑜𝑓</m:t>
                        </m:r>
                        <m:r>
                          <a:rPr lang="en-CA" i="1">
                            <a:latin typeface="+mn-lt"/>
                          </a:rPr>
                          <m:t> </m:t>
                        </m:r>
                        <m:r>
                          <a:rPr lang="en-CA" i="1">
                            <a:latin typeface="+mn-lt"/>
                          </a:rPr>
                          <m:t>𝑥</m:t>
                        </m:r>
                      </m:den>
                    </m:f>
                  </m:oMath>
                </a14:m>
                <a:r>
                  <a:rPr lang="en-CA" dirty="0" smtClean="0">
                    <a:latin typeface="+mn-lt"/>
                  </a:rPr>
                  <a:t> </a:t>
                </a:r>
              </a:p>
              <a:p>
                <a:pPr marL="0" indent="0">
                  <a:buNone/>
                </a:pPr>
                <a:r>
                  <a:rPr lang="en-CA" dirty="0">
                    <a:latin typeface="+mn-lt"/>
                  </a:rPr>
                  <a:t>	</a:t>
                </a:r>
                <a:r>
                  <a:rPr lang="en-CA" dirty="0" smtClean="0">
                    <a:latin typeface="+mn-lt"/>
                  </a:rPr>
                  <a:t>	= 0.5*2/4 = 0.25</a:t>
                </a:r>
                <a:endParaRPr lang="en-CA"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3664035"/>
                <a:ext cx="8286750" cy="2336715"/>
              </a:xfrm>
              <a:blipFill rotWithShape="1">
                <a:blip r:embed="rId2"/>
                <a:stretch>
                  <a:fillRect l="-883" t="-1567"/>
                </a:stretch>
              </a:blipFill>
            </p:spPr>
            <p:txBody>
              <a:bodyPr/>
              <a:lstStyle/>
              <a:p>
                <a:r>
                  <a:rPr lang="en-CA">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480" y="1600285"/>
            <a:ext cx="604232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42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MUN">
      <a:majorFont>
        <a:latin typeface="Bebas Neue"/>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erkeley_Brights_Tessellations">
  <a:themeElements>
    <a:clrScheme name="Berkeley heritage">
      <a:dk1>
        <a:srgbClr val="FDB515"/>
      </a:dk1>
      <a:lt1>
        <a:sysClr val="window" lastClr="FFFFFF"/>
      </a:lt1>
      <a:dk2>
        <a:srgbClr val="003262"/>
      </a:dk2>
      <a:lt2>
        <a:srgbClr val="C2B9A7"/>
      </a:lt2>
      <a:accent1>
        <a:srgbClr val="FDB500"/>
      </a:accent1>
      <a:accent2>
        <a:srgbClr val="D8661F"/>
      </a:accent2>
      <a:accent3>
        <a:srgbClr val="B9D3B6"/>
      </a:accent3>
      <a:accent4>
        <a:srgbClr val="584F29"/>
      </a:accent4>
      <a:accent5>
        <a:srgbClr val="00B2A5"/>
      </a:accent5>
      <a:accent6>
        <a:srgbClr val="F79646"/>
      </a:accent6>
      <a:hlink>
        <a:srgbClr val="00B0DA"/>
      </a:hlink>
      <a:folHlink>
        <a:srgbClr val="EE1F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1891</TotalTime>
  <Words>454</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5</vt:i4>
      </vt:variant>
      <vt:variant>
        <vt:lpstr>Slide Titles</vt:lpstr>
      </vt:variant>
      <vt:variant>
        <vt:i4>11</vt:i4>
      </vt:variant>
    </vt:vector>
  </HeadingPairs>
  <TitlesOfParts>
    <vt:vector size="16" baseType="lpstr">
      <vt:lpstr>Custom Design</vt:lpstr>
      <vt:lpstr>Berkeley_Brights_Tessellations</vt:lpstr>
      <vt:lpstr>1_Custom Design</vt:lpstr>
      <vt:lpstr>2_Custom Design</vt:lpstr>
      <vt:lpstr>3_Custom Design</vt:lpstr>
      <vt:lpstr>Data 8, Lab 9</vt:lpstr>
      <vt:lpstr>Overview</vt:lpstr>
      <vt:lpstr>Linear Regression Equation</vt:lpstr>
      <vt:lpstr>Residuals</vt:lpstr>
      <vt:lpstr>Standard Deviation of Residuals</vt:lpstr>
      <vt:lpstr>Announcements</vt:lpstr>
      <vt:lpstr>Worksheet Question 1</vt:lpstr>
      <vt:lpstr>Worksheet Question 1 (Soln)</vt:lpstr>
      <vt:lpstr>Worksheet Q2a</vt:lpstr>
      <vt:lpstr>Worksheet Q2b</vt:lpstr>
      <vt:lpstr>Worksheet Q2c</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Hubert Luo</cp:lastModifiedBy>
  <cp:revision>619</cp:revision>
  <dcterms:created xsi:type="dcterms:W3CDTF">2013-01-15T19:08:57Z</dcterms:created>
  <dcterms:modified xsi:type="dcterms:W3CDTF">2020-04-17T03:19:41Z</dcterms:modified>
</cp:coreProperties>
</file>