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87" r:id="rId7"/>
    <p:sldId id="292" r:id="rId8"/>
    <p:sldId id="293" r:id="rId9"/>
    <p:sldId id="295" r:id="rId10"/>
    <p:sldId id="296" r:id="rId11"/>
    <p:sldId id="298" r:id="rId12"/>
    <p:sldId id="297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UcX6VVCfyrbD7G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7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A/B Testing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25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A/B Testing?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Used to test if two observed distributions (sets of values) are from the same underlying distribution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Distribution 1: Weights of babies of moms who smoke</a:t>
            </a:r>
          </a:p>
          <a:p>
            <a:pPr lvl="1"/>
            <a:r>
              <a:rPr lang="en-CA" dirty="0" smtClean="0">
                <a:latin typeface="+mn-lt"/>
              </a:rPr>
              <a:t>Distribution 2: Weights of babies of moms who do not smoke</a:t>
            </a:r>
          </a:p>
          <a:p>
            <a:pPr lvl="1"/>
            <a:r>
              <a:rPr lang="en-CA" dirty="0" smtClean="0">
                <a:latin typeface="+mn-lt"/>
              </a:rPr>
              <a:t>Question: Are these distributions from the same underlying distribution?</a:t>
            </a:r>
          </a:p>
          <a:p>
            <a:r>
              <a:rPr lang="en-CA" dirty="0" smtClean="0">
                <a:latin typeface="+mn-lt"/>
              </a:rPr>
              <a:t>An A/B test is an example of a permutation test!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b="1" dirty="0" smtClean="0">
                <a:latin typeface="+mn-lt"/>
              </a:rPr>
              <a:t>Null Hypothesis: </a:t>
            </a:r>
            <a:r>
              <a:rPr lang="en-CA" dirty="0" smtClean="0">
                <a:latin typeface="+mn-lt"/>
              </a:rPr>
              <a:t>The two distributions are from the same underlying distribution, and any differences are due to chance</a:t>
            </a:r>
          </a:p>
          <a:p>
            <a:pPr lvl="1"/>
            <a:r>
              <a:rPr lang="en-CA" dirty="0" smtClean="0">
                <a:latin typeface="+mn-lt"/>
              </a:rPr>
              <a:t>Example: The </a:t>
            </a:r>
            <a:r>
              <a:rPr lang="en-CA" dirty="0">
                <a:latin typeface="+mn-lt"/>
              </a:rPr>
              <a:t>distribution of birth weights of babies is the same for mothers who don't smoke as for mothers who do. The difference in the sample is due to chance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b="1" dirty="0" smtClean="0">
                <a:latin typeface="+mn-lt"/>
              </a:rPr>
              <a:t>Alternative Hypothesis: </a:t>
            </a:r>
            <a:r>
              <a:rPr lang="en-CA" dirty="0" smtClean="0">
                <a:latin typeface="+mn-lt"/>
              </a:rPr>
              <a:t>The two distributions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from the same underlying distribution, and any differences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due to chance</a:t>
            </a:r>
          </a:p>
          <a:p>
            <a:pPr lvl="1"/>
            <a:r>
              <a:rPr lang="en-CA" dirty="0" smtClean="0">
                <a:latin typeface="+mn-lt"/>
              </a:rPr>
              <a:t>Example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The babies </a:t>
            </a:r>
            <a:r>
              <a:rPr lang="en-CA" dirty="0">
                <a:latin typeface="+mn-lt"/>
              </a:rPr>
              <a:t>of the mothers who smoke have a lower birth weight, on average, than the babies of the </a:t>
            </a:r>
            <a:r>
              <a:rPr lang="en-CA" dirty="0" smtClean="0">
                <a:latin typeface="+mn-lt"/>
              </a:rPr>
              <a:t>non-smokers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Main Idea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Get two </a:t>
            </a:r>
            <a:r>
              <a:rPr lang="en-CA" dirty="0">
                <a:latin typeface="+mn-lt"/>
              </a:rPr>
              <a:t>representations of two </a:t>
            </a:r>
            <a:r>
              <a:rPr lang="en-CA" dirty="0" smtClean="0">
                <a:latin typeface="+mn-lt"/>
              </a:rPr>
              <a:t>distributions </a:t>
            </a:r>
            <a:r>
              <a:rPr lang="en-CA" dirty="0">
                <a:latin typeface="+mn-lt"/>
              </a:rPr>
              <a:t>and </a:t>
            </a:r>
            <a:r>
              <a:rPr lang="en-CA" dirty="0" smtClean="0">
                <a:latin typeface="+mn-lt"/>
              </a:rPr>
              <a:t>find </a:t>
            </a:r>
            <a:r>
              <a:rPr lang="en-CA" dirty="0">
                <a:latin typeface="+mn-lt"/>
              </a:rPr>
              <a:t>the difference between them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Difference between the average weights of smoking and non-smoking babies</a:t>
            </a:r>
          </a:p>
          <a:p>
            <a:r>
              <a:rPr lang="en-CA" dirty="0">
                <a:latin typeface="+mn-lt"/>
              </a:rPr>
              <a:t>Under the null hypothesis, there should be no difference between the two distributions</a:t>
            </a: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Testing: Shuffle Labels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Shuffle the </a:t>
            </a:r>
            <a:r>
              <a:rPr lang="en-CA" b="1" dirty="0" smtClean="0">
                <a:latin typeface="+mn-lt"/>
              </a:rPr>
              <a:t>labels</a:t>
            </a:r>
            <a:r>
              <a:rPr lang="en-CA" dirty="0" smtClean="0">
                <a:latin typeface="+mn-lt"/>
              </a:rPr>
              <a:t> of the table: if the data are from the same distributions, rearranging the labels won’t matter!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66" y="2628899"/>
            <a:ext cx="2133642" cy="302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9" y="2628899"/>
            <a:ext cx="1027669" cy="302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24325" y="3969542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A/B Testing: Shuffle Labels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How do we shuffle?</a:t>
            </a:r>
          </a:p>
          <a:p>
            <a:pPr lvl="1"/>
            <a:r>
              <a:rPr lang="en-CA" dirty="0" smtClean="0">
                <a:latin typeface="+mn-lt"/>
              </a:rPr>
              <a:t>Sample the original labels of the table </a:t>
            </a:r>
            <a:r>
              <a:rPr lang="en-CA" b="1" dirty="0" smtClean="0">
                <a:latin typeface="+mn-lt"/>
              </a:rPr>
              <a:t>without replacement</a:t>
            </a:r>
            <a:r>
              <a:rPr lang="en-CA" dirty="0" smtClean="0">
                <a:latin typeface="+mn-lt"/>
              </a:rPr>
              <a:t> </a:t>
            </a:r>
          </a:p>
          <a:p>
            <a:pPr lvl="1"/>
            <a:r>
              <a:rPr lang="en-CA" dirty="0" smtClean="0">
                <a:latin typeface="+mn-lt"/>
              </a:rPr>
              <a:t>Example: If the table has 500 rows, sample 500 labels without replacement</a:t>
            </a:r>
          </a:p>
          <a:p>
            <a:r>
              <a:rPr lang="en-CA" dirty="0" smtClean="0">
                <a:latin typeface="+mn-lt"/>
              </a:rPr>
              <a:t>Why without replacement?</a:t>
            </a:r>
          </a:p>
          <a:p>
            <a:pPr lvl="1"/>
            <a:r>
              <a:rPr lang="en-CA" dirty="0" smtClean="0">
                <a:latin typeface="+mn-lt"/>
              </a:rPr>
              <a:t>This is so we keep the same proportions of labels each time! </a:t>
            </a:r>
          </a:p>
          <a:p>
            <a:r>
              <a:rPr lang="en-CA" dirty="0" smtClean="0">
                <a:latin typeface="+mn-lt"/>
              </a:rPr>
              <a:t>Command: </a:t>
            </a:r>
            <a:r>
              <a:rPr lang="en-CA" dirty="0" err="1" smtClean="0">
                <a:latin typeface="+mn-lt"/>
              </a:rPr>
              <a:t>tbl.sample</a:t>
            </a:r>
            <a:r>
              <a:rPr lang="en-CA" dirty="0" smtClean="0">
                <a:latin typeface="+mn-lt"/>
              </a:rPr>
              <a:t>(n, </a:t>
            </a:r>
            <a:r>
              <a:rPr lang="en-CA" dirty="0" err="1" smtClean="0">
                <a:latin typeface="+mn-lt"/>
              </a:rPr>
              <a:t>with_replacement</a:t>
            </a:r>
            <a:r>
              <a:rPr lang="en-CA" dirty="0" smtClean="0">
                <a:latin typeface="+mn-lt"/>
              </a:rPr>
              <a:t> = False)</a:t>
            </a:r>
          </a:p>
          <a:p>
            <a:pPr lvl="1"/>
            <a:r>
              <a:rPr lang="en-CA" dirty="0" smtClean="0">
                <a:latin typeface="+mn-lt"/>
              </a:rPr>
              <a:t>Need to specify without replacement!! With replacement is True by default</a:t>
            </a:r>
          </a:p>
        </p:txBody>
      </p:sp>
    </p:spTree>
    <p:extLst>
      <p:ext uri="{BB962C8B-B14F-4D97-AF65-F5344CB8AC3E}">
        <p14:creationId xmlns:p14="http://schemas.microsoft.com/office/powerpoint/2010/main" val="9403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A/B Testing: Conclusions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The rest of the procedure is similar to other hypothesis tests</a:t>
            </a:r>
          </a:p>
          <a:p>
            <a:r>
              <a:rPr lang="en-CA" dirty="0" smtClean="0">
                <a:latin typeface="+mn-lt"/>
              </a:rPr>
              <a:t>For a large number of iterations:</a:t>
            </a:r>
          </a:p>
          <a:p>
            <a:pPr lvl="1"/>
            <a:r>
              <a:rPr lang="en-CA" dirty="0" smtClean="0">
                <a:latin typeface="+mn-lt"/>
              </a:rPr>
              <a:t>Shuffle the labels of the data (assuming the null is true)</a:t>
            </a:r>
          </a:p>
          <a:p>
            <a:pPr lvl="1"/>
            <a:r>
              <a:rPr lang="en-CA" dirty="0" smtClean="0">
                <a:latin typeface="+mn-lt"/>
              </a:rPr>
              <a:t>Get the test statistic from the shuffled data</a:t>
            </a:r>
          </a:p>
          <a:p>
            <a:pPr lvl="1"/>
            <a:r>
              <a:rPr lang="en-CA" dirty="0" smtClean="0">
                <a:latin typeface="+mn-lt"/>
              </a:rPr>
              <a:t>Store the test statistic </a:t>
            </a:r>
          </a:p>
          <a:p>
            <a:r>
              <a:rPr lang="en-CA" dirty="0" smtClean="0">
                <a:latin typeface="+mn-lt"/>
              </a:rPr>
              <a:t>Compare the observed test statistic with all the simulated test statistic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P-value is the proportion of simulated test statistics equal to the observed test statistic or further in the direction of the alternative, assuming the null hypothesis is true</a:t>
            </a:r>
          </a:p>
        </p:txBody>
      </p:sp>
    </p:spTree>
    <p:extLst>
      <p:ext uri="{BB962C8B-B14F-4D97-AF65-F5344CB8AC3E}">
        <p14:creationId xmlns:p14="http://schemas.microsoft.com/office/powerpoint/2010/main" val="3205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vs. TVD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A/B Testing: Test whether </a:t>
            </a:r>
            <a:r>
              <a:rPr lang="en-CA" dirty="0" smtClean="0">
                <a:latin typeface="+mn-lt"/>
              </a:rPr>
              <a:t>two samples of data come </a:t>
            </a:r>
            <a:r>
              <a:rPr lang="en-CA" dirty="0">
                <a:latin typeface="+mn-lt"/>
              </a:rPr>
              <a:t>from the same/different </a:t>
            </a:r>
            <a:r>
              <a:rPr lang="en-CA" dirty="0" smtClean="0">
                <a:latin typeface="+mn-lt"/>
              </a:rPr>
              <a:t>distribution</a:t>
            </a:r>
          </a:p>
          <a:p>
            <a:r>
              <a:rPr lang="en-CA" dirty="0" smtClean="0">
                <a:latin typeface="+mn-lt"/>
              </a:rPr>
              <a:t>TVD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Compute distance between two </a:t>
            </a:r>
            <a:r>
              <a:rPr lang="en-CA" dirty="0">
                <a:latin typeface="+mn-lt"/>
              </a:rPr>
              <a:t>different </a:t>
            </a:r>
            <a:r>
              <a:rPr lang="en-CA" dirty="0" smtClean="0">
                <a:latin typeface="+mn-lt"/>
              </a:rPr>
              <a:t>samples from the </a:t>
            </a:r>
            <a:r>
              <a:rPr lang="en-CA" smtClean="0">
                <a:latin typeface="+mn-lt"/>
              </a:rPr>
              <a:t>same distribution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>
                <a:latin typeface="+mn-lt"/>
              </a:rPr>
              <a:t>Mid-Semester Feedback Form: </a:t>
            </a:r>
            <a:r>
              <a:rPr lang="en-CA" dirty="0">
                <a:latin typeface="+mn-lt"/>
                <a:hlinkClick r:id="rId2"/>
              </a:rPr>
              <a:t>https://</a:t>
            </a:r>
            <a:r>
              <a:rPr lang="en-CA" dirty="0" smtClean="0">
                <a:latin typeface="+mn-lt"/>
                <a:hlinkClick r:id="rId2"/>
              </a:rPr>
              <a:t>forms.gle/kUcX6VVCfyrbD7GEA</a:t>
            </a:r>
            <a:r>
              <a:rPr lang="en-CA" dirty="0" smtClean="0">
                <a:latin typeface="+mn-lt"/>
              </a:rPr>
              <a:t> (Please fill out by Sunday</a:t>
            </a:r>
            <a:r>
              <a:rPr lang="en-CA" smtClean="0">
                <a:latin typeface="+mn-lt"/>
              </a:rPr>
              <a:t>, October 27</a:t>
            </a:r>
            <a:r>
              <a:rPr lang="en-CA" baseline="30000" smtClean="0">
                <a:latin typeface="+mn-lt"/>
              </a:rPr>
              <a:t>th</a:t>
            </a:r>
            <a:r>
              <a:rPr lang="en-CA" smtClean="0">
                <a:latin typeface="+mn-lt"/>
              </a:rPr>
              <a:t>)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Lab 7 is brand new because of the power outage, so please be patient with any errors! </a:t>
            </a:r>
          </a:p>
          <a:p>
            <a:r>
              <a:rPr lang="en-CA" dirty="0" smtClean="0">
                <a:latin typeface="+mn-lt"/>
              </a:rPr>
              <a:t>Homework 8 is due next Thursday (10/31)</a:t>
            </a:r>
          </a:p>
          <a:p>
            <a:r>
              <a:rPr lang="en-CA" dirty="0" smtClean="0">
                <a:latin typeface="+mn-lt"/>
              </a:rPr>
              <a:t>Project 2: first checkpoint is due next Friday (11/1)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508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Custom Design</vt:lpstr>
      <vt:lpstr>Berkeley_Brights_Tessellations</vt:lpstr>
      <vt:lpstr>1_Custom Design</vt:lpstr>
      <vt:lpstr>2_Custom Design</vt:lpstr>
      <vt:lpstr>3_Custom Design</vt:lpstr>
      <vt:lpstr>Data 8, Lab 7</vt:lpstr>
      <vt:lpstr>Why A/B Testing?</vt:lpstr>
      <vt:lpstr>A/B Testing Hypothesis</vt:lpstr>
      <vt:lpstr>A/B Test Statistic</vt:lpstr>
      <vt:lpstr>A/B Testing: Shuffle Labels</vt:lpstr>
      <vt:lpstr>A/B Testing: Shuffle Labels (Cont’d)</vt:lpstr>
      <vt:lpstr>A/B Testing: Conclusions</vt:lpstr>
      <vt:lpstr>A/B Testing vs. TVD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479</cp:revision>
  <dcterms:created xsi:type="dcterms:W3CDTF">2013-01-15T19:08:57Z</dcterms:created>
  <dcterms:modified xsi:type="dcterms:W3CDTF">2019-10-25T23:52:55Z</dcterms:modified>
</cp:coreProperties>
</file>