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  <p:sldMasterId id="2147483682" r:id="rId2"/>
    <p:sldMasterId id="2147483687" r:id="rId3"/>
    <p:sldMasterId id="2147483694" r:id="rId4"/>
    <p:sldMasterId id="2147483699" r:id="rId5"/>
  </p:sldMasterIdLst>
  <p:notesMasterIdLst>
    <p:notesMasterId r:id="rId18"/>
  </p:notesMasterIdLst>
  <p:handoutMasterIdLst>
    <p:handoutMasterId r:id="rId19"/>
  </p:handoutMasterIdLst>
  <p:sldIdLst>
    <p:sldId id="256" r:id="rId6"/>
    <p:sldId id="289" r:id="rId7"/>
    <p:sldId id="287" r:id="rId8"/>
    <p:sldId id="290" r:id="rId9"/>
    <p:sldId id="292" r:id="rId10"/>
    <p:sldId id="293" r:id="rId11"/>
    <p:sldId id="294" r:id="rId12"/>
    <p:sldId id="295" r:id="rId13"/>
    <p:sldId id="296" r:id="rId14"/>
    <p:sldId id="297" r:id="rId15"/>
    <p:sldId id="267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8220"/>
    <a:srgbClr val="2D637F"/>
    <a:srgbClr val="E09E19"/>
    <a:srgbClr val="9DAD33"/>
    <a:srgbClr val="6C3302"/>
    <a:srgbClr val="584F29"/>
    <a:srgbClr val="ED4E33"/>
    <a:srgbClr val="003262"/>
    <a:srgbClr val="53626F"/>
    <a:srgbClr val="00B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0206" autoAdjust="0"/>
  </p:normalViewPr>
  <p:slideViewPr>
    <p:cSldViewPr snapToGrid="0" snapToObjects="1">
      <p:cViewPr>
        <p:scale>
          <a:sx n="80" d="100"/>
          <a:sy n="80" d="100"/>
        </p:scale>
        <p:origin x="-1517" y="-62"/>
      </p:cViewPr>
      <p:guideLst>
        <p:guide orient="horz" pos="360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1905-1EEB-6545-B5E2-B70E8868255E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A396-5F67-764F-9A9A-305152EB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3F6BF-7462-9046-A2B6-90C29244BD27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7DBC5-2A13-CA47-B9EE-6017A92B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68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24333"/>
            <a:ext cx="6813884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C2822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75258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2D63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3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399" y="302330"/>
            <a:ext cx="5472289" cy="40297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288" y="4391378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174" y="4972227"/>
            <a:ext cx="550051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816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9479"/>
            <a:ext cx="6813884" cy="1505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11883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D0D0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000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31821"/>
            <a:ext cx="8446168" cy="115035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3202490"/>
            <a:ext cx="8446168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72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511216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13262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D0D0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5946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4546"/>
            <a:ext cx="7951537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4"/>
            <a:ext cx="4038600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495800" y="2097754"/>
            <a:ext cx="3912937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88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1723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5083969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941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5111750" cy="430537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8157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4531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03387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0326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325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54553"/>
            <a:ext cx="7483642" cy="155123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8919"/>
            <a:ext cx="7483642" cy="314876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4471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217110"/>
            <a:ext cx="7772400" cy="206107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68550"/>
            <a:ext cx="7772400" cy="69047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0326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691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0032"/>
            <a:ext cx="7766050" cy="11503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2518947"/>
            <a:ext cx="7740650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039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2637"/>
            <a:ext cx="8229600" cy="13964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35463"/>
            <a:ext cx="4038600" cy="333274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35463"/>
            <a:ext cx="4038600" cy="333274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836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217" y="2607429"/>
            <a:ext cx="8433468" cy="854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217" y="3542633"/>
            <a:ext cx="8433469" cy="623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78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4524" y="3832058"/>
            <a:ext cx="8421687" cy="1154363"/>
          </a:xfrm>
          <a:prstGeom prst="rect">
            <a:avLst/>
          </a:prstGeom>
        </p:spPr>
        <p:txBody>
          <a:bodyPr anchor="t"/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523" y="3275263"/>
            <a:ext cx="8421687" cy="55679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95099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6217" y="3581594"/>
            <a:ext cx="8229600" cy="19128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   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36217" y="2607429"/>
            <a:ext cx="8433468" cy="854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8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8325" y="2017295"/>
            <a:ext cx="77724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325" y="1019341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2D637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753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051"/>
            <a:ext cx="7464425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5"/>
            <a:ext cx="3717925" cy="2823496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175125" y="2097754"/>
            <a:ext cx="3746500" cy="282349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2D637F"/>
                </a:solidFill>
              </a:defRPr>
            </a:lvl1pPr>
            <a:lvl2pPr>
              <a:defRPr sz="2000">
                <a:solidFill>
                  <a:srgbClr val="2D637F"/>
                </a:solidFill>
              </a:defRPr>
            </a:lvl2pPr>
            <a:lvl3pPr>
              <a:defRPr sz="1800">
                <a:solidFill>
                  <a:srgbClr val="2D637F"/>
                </a:solidFill>
              </a:defRPr>
            </a:lvl3pPr>
            <a:lvl4pPr>
              <a:defRPr sz="1600">
                <a:solidFill>
                  <a:srgbClr val="2D637F"/>
                </a:solidFill>
              </a:defRPr>
            </a:lvl4pPr>
            <a:lvl5pPr>
              <a:defRPr sz="1400">
                <a:solidFill>
                  <a:srgbClr val="2D63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3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729789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3371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4296527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645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537075" cy="365700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1673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369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612769"/>
            <a:ext cx="7371644" cy="119652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0156" y="2809298"/>
            <a:ext cx="7377288" cy="130669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Sed</a:t>
            </a:r>
            <a:r>
              <a:rPr lang="en-US" dirty="0" smtClean="0"/>
              <a:t> un </a:t>
            </a:r>
            <a:r>
              <a:rPr lang="en-US" dirty="0" err="1" smtClean="0"/>
              <a:t>molestias</a:t>
            </a:r>
            <a:r>
              <a:rPr lang="en-US" dirty="0" smtClean="0"/>
              <a:t> </a:t>
            </a:r>
            <a:r>
              <a:rPr lang="en-US" dirty="0" err="1" smtClean="0"/>
              <a:t>excepture</a:t>
            </a:r>
            <a:r>
              <a:rPr lang="en-US" dirty="0" smtClean="0"/>
              <a:t> </a:t>
            </a:r>
            <a:r>
              <a:rPr lang="en-US" dirty="0" err="1" smtClean="0"/>
              <a:t>sint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037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97456"/>
            <a:ext cx="7871326" cy="114300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9332"/>
            <a:ext cx="7871326" cy="252641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0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>
            <a:noAutofit/>
          </a:bodyPr>
          <a:lstStyle>
            <a:lvl1pPr algn="l">
              <a:defRPr sz="22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833687" cy="442568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93603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456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13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3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.emf"/><Relationship Id="rId5" Type="http://schemas.openxmlformats.org/officeDocument/2006/relationships/image" Target="../media/image4.jpg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5259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80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1" r:id="rId5"/>
    <p:sldLayoutId id="214748364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C2822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2D637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D637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D637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2D637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2D637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A5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01837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29332"/>
            <a:ext cx="8018379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561263"/>
            <a:ext cx="9170736" cy="133007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4721" y="6294515"/>
            <a:ext cx="2485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Lorem ipsum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FDB515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00000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bg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bg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4E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9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8594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761732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7617326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61263"/>
            <a:ext cx="9170736" cy="1330073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4721" y="6294515"/>
            <a:ext cx="2485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Lorem ipsum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chemeClr val="bg1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5962648901_0a58d30a05_ov2.jpg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72"/>
          <a:stretch/>
        </p:blipFill>
        <p:spPr>
          <a:xfrm>
            <a:off x="0" y="0"/>
            <a:ext cx="9157368" cy="69286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4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FFFFF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FFFFF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FFFFF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9319"/>
            <a:ext cx="6813884" cy="1448130"/>
          </a:xfrm>
        </p:spPr>
        <p:txBody>
          <a:bodyPr/>
          <a:lstStyle/>
          <a:p>
            <a:r>
              <a:rPr lang="en-US" dirty="0" smtClean="0">
                <a:solidFill>
                  <a:srgbClr val="C28220"/>
                </a:solidFill>
                <a:latin typeface="Avenir LT Std 45 Book" pitchFamily="34" charset="0"/>
              </a:rPr>
              <a:t>Data 8, Lab </a:t>
            </a:r>
            <a:r>
              <a:rPr lang="en-US" dirty="0" smtClean="0">
                <a:solidFill>
                  <a:srgbClr val="C28220"/>
                </a:solidFill>
                <a:latin typeface="Avenir LT Std 45 Book" pitchFamily="34" charset="0"/>
              </a:rPr>
              <a:t>9</a:t>
            </a:r>
            <a:endParaRPr lang="en-US" dirty="0">
              <a:solidFill>
                <a:srgbClr val="C28220"/>
              </a:solidFill>
              <a:latin typeface="Avenir LT Std 45 Boo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62430"/>
            <a:ext cx="6400800" cy="2604845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venir LT Std 45 Book" pitchFamily="34" charset="0"/>
              </a:rPr>
              <a:t>Skewness, Normality, and Sample Means</a:t>
            </a:r>
          </a:p>
          <a:p>
            <a:endParaRPr lang="en-US" b="1" dirty="0">
              <a:latin typeface="Avenir LT Std 45 Book" pitchFamily="34" charset="0"/>
            </a:endParaRPr>
          </a:p>
          <a:p>
            <a:r>
              <a:rPr lang="en-US" b="1" dirty="0" smtClean="0">
                <a:latin typeface="Avenir LT Std 45 Book" pitchFamily="34" charset="0"/>
              </a:rPr>
              <a:t>Hubert Luo</a:t>
            </a:r>
          </a:p>
          <a:p>
            <a:r>
              <a:rPr lang="en-US" dirty="0" smtClean="0">
                <a:latin typeface="Avenir LT Std 45 Book" pitchFamily="34" charset="0"/>
              </a:rPr>
              <a:t>Fall 2019</a:t>
            </a:r>
          </a:p>
          <a:p>
            <a:endParaRPr lang="en-US" dirty="0">
              <a:latin typeface="Avenir LT Std 45 Book" pitchFamily="34" charset="0"/>
            </a:endParaRPr>
          </a:p>
          <a:p>
            <a:r>
              <a:rPr lang="en-US" dirty="0" smtClean="0">
                <a:latin typeface="Avenir LT Std 45 Book" pitchFamily="34" charset="0"/>
              </a:rPr>
              <a:t>8 November 2019</a:t>
            </a:r>
            <a:endParaRPr lang="en-US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39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Distribution of Sample Mean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300828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As the sample size increases, the sample mean is more likely to be closer to the population mean</a:t>
            </a:r>
          </a:p>
          <a:p>
            <a:r>
              <a:rPr lang="en-CA" dirty="0" smtClean="0">
                <a:latin typeface="+mn-lt"/>
              </a:rPr>
              <a:t>Therefore: the distribution of sample means will have lower SD – a “narrower bell”</a:t>
            </a:r>
          </a:p>
        </p:txBody>
      </p:sp>
      <p:pic>
        <p:nvPicPr>
          <p:cNvPr id="10242" name="Picture 2" descr="https://lh6.googleusercontent.com/KJRSPHc-gY2HN2dq8JC37QZrC7KgTtYK06QuzIuGfEeMmuHHDN8I1Czw3w6NW1kCJvCOk7yBywWhZz9uT7PSO4-oVLux10WEgJ7NZnrHSqa0D6JL5NKKKh_DibB_0bnPfVxA1rArEG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128" y="3305175"/>
            <a:ext cx="4743745" cy="2465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66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Announcements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endParaRPr lang="en-CA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41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Lab Notebook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pPr marL="0" indent="0">
              <a:buNone/>
            </a:pPr>
            <a:r>
              <a:rPr lang="en-CA" smtClean="0">
                <a:latin typeface="Avenir LT Std 45 Book" pitchFamily="34" charset="0"/>
              </a:rPr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68716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Agenda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CA" dirty="0" smtClean="0">
                <a:latin typeface="+mn-lt"/>
              </a:rPr>
              <a:t>Skewness</a:t>
            </a:r>
          </a:p>
          <a:p>
            <a:pPr marL="457200" indent="-457200">
              <a:buAutoNum type="arabicPeriod"/>
            </a:pPr>
            <a:r>
              <a:rPr lang="en-CA" dirty="0" smtClean="0">
                <a:latin typeface="+mn-lt"/>
              </a:rPr>
              <a:t>Variability</a:t>
            </a:r>
          </a:p>
          <a:p>
            <a:pPr marL="457200" indent="-457200">
              <a:buAutoNum type="arabicPeriod"/>
            </a:pPr>
            <a:r>
              <a:rPr lang="en-CA" dirty="0" smtClean="0">
                <a:latin typeface="+mn-lt"/>
              </a:rPr>
              <a:t>Chebyshev’s Bounds</a:t>
            </a:r>
          </a:p>
          <a:p>
            <a:pPr marL="457200" indent="-457200">
              <a:buAutoNum type="arabicPeriod"/>
            </a:pPr>
            <a:r>
              <a:rPr lang="en-CA" dirty="0" smtClean="0">
                <a:latin typeface="+mn-lt"/>
              </a:rPr>
              <a:t>Standard Units</a:t>
            </a:r>
          </a:p>
          <a:p>
            <a:pPr marL="457200" indent="-457200">
              <a:buAutoNum type="arabicPeriod"/>
            </a:pPr>
            <a:r>
              <a:rPr lang="en-CA" dirty="0" smtClean="0">
                <a:latin typeface="+mn-lt"/>
              </a:rPr>
              <a:t>Normal Distribution</a:t>
            </a:r>
          </a:p>
          <a:p>
            <a:pPr marL="457200" indent="-457200">
              <a:buAutoNum type="arabicPeriod"/>
            </a:pPr>
            <a:r>
              <a:rPr lang="en-CA" dirty="0" smtClean="0">
                <a:latin typeface="+mn-lt"/>
              </a:rPr>
              <a:t>Central Limit Theorem</a:t>
            </a:r>
          </a:p>
          <a:p>
            <a:pPr marL="457200" indent="-457200">
              <a:buAutoNum type="arabicPeriod"/>
            </a:pPr>
            <a:r>
              <a:rPr lang="en-CA" dirty="0" smtClean="0">
                <a:latin typeface="+mn-lt"/>
              </a:rPr>
              <a:t>Distribution of Sample Means</a:t>
            </a:r>
          </a:p>
        </p:txBody>
      </p:sp>
    </p:spTree>
    <p:extLst>
      <p:ext uri="{BB962C8B-B14F-4D97-AF65-F5344CB8AC3E}">
        <p14:creationId xmlns:p14="http://schemas.microsoft.com/office/powerpoint/2010/main" val="146804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Skewness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Left skew</a:t>
            </a:r>
          </a:p>
          <a:p>
            <a:pPr lvl="1"/>
            <a:r>
              <a:rPr lang="en-CA" dirty="0" smtClean="0">
                <a:latin typeface="+mn-lt"/>
              </a:rPr>
              <a:t>Long left tail</a:t>
            </a:r>
          </a:p>
          <a:p>
            <a:pPr lvl="1"/>
            <a:r>
              <a:rPr lang="en-CA" dirty="0" smtClean="0">
                <a:latin typeface="+mn-lt"/>
              </a:rPr>
              <a:t>Mean &lt; Median</a:t>
            </a:r>
          </a:p>
          <a:p>
            <a:r>
              <a:rPr lang="en-CA" dirty="0" smtClean="0">
                <a:latin typeface="+mn-lt"/>
              </a:rPr>
              <a:t>Right skew</a:t>
            </a:r>
          </a:p>
          <a:p>
            <a:pPr lvl="1"/>
            <a:r>
              <a:rPr lang="en-CA" dirty="0" smtClean="0">
                <a:latin typeface="+mn-lt"/>
              </a:rPr>
              <a:t>Long right tail</a:t>
            </a:r>
          </a:p>
          <a:p>
            <a:pPr lvl="1"/>
            <a:r>
              <a:rPr lang="en-CA" dirty="0" smtClean="0">
                <a:latin typeface="+mn-lt"/>
              </a:rPr>
              <a:t>Mean &gt; Median</a:t>
            </a:r>
          </a:p>
          <a:p>
            <a:endParaRPr lang="en-CA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536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Variability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300828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Variance: How spread out is the data?</a:t>
            </a:r>
          </a:p>
          <a:p>
            <a:r>
              <a:rPr lang="en-CA" dirty="0" smtClean="0">
                <a:latin typeface="+mn-lt"/>
              </a:rPr>
              <a:t>Standard Deviation: Square root of the variance</a:t>
            </a:r>
          </a:p>
          <a:p>
            <a:pPr lvl="1"/>
            <a:r>
              <a:rPr lang="en-CA" dirty="0" smtClean="0">
                <a:latin typeface="+mn-lt"/>
              </a:rPr>
              <a:t>Same unit as the data</a:t>
            </a:r>
          </a:p>
          <a:p>
            <a:pPr lvl="1"/>
            <a:r>
              <a:rPr lang="en-CA" dirty="0" smtClean="0">
                <a:latin typeface="+mn-lt"/>
              </a:rPr>
              <a:t>The larger the SD, the more spread out the data is</a:t>
            </a:r>
          </a:p>
        </p:txBody>
      </p:sp>
    </p:spTree>
    <p:extLst>
      <p:ext uri="{BB962C8B-B14F-4D97-AF65-F5344CB8AC3E}">
        <p14:creationId xmlns:p14="http://schemas.microsoft.com/office/powerpoint/2010/main" val="238121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Chebyshev’s Bounds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300828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Regardless of the distribution, the </a:t>
            </a:r>
            <a:r>
              <a:rPr lang="en-CA" dirty="0">
                <a:latin typeface="+mn-lt"/>
              </a:rPr>
              <a:t>proportion of values in the range “average ± </a:t>
            </a:r>
            <a:r>
              <a:rPr lang="en-CA" i="1" dirty="0">
                <a:latin typeface="+mn-lt"/>
              </a:rPr>
              <a:t>z</a:t>
            </a:r>
            <a:r>
              <a:rPr lang="en-CA" dirty="0">
                <a:latin typeface="+mn-lt"/>
              </a:rPr>
              <a:t> SDs” </a:t>
            </a:r>
            <a:r>
              <a:rPr lang="en-CA" dirty="0" smtClean="0">
                <a:latin typeface="+mn-lt"/>
              </a:rPr>
              <a:t>is at </a:t>
            </a:r>
            <a:r>
              <a:rPr lang="en-CA" dirty="0">
                <a:latin typeface="+mn-lt"/>
              </a:rPr>
              <a:t>least 1 - </a:t>
            </a:r>
            <a:r>
              <a:rPr lang="en-CA" dirty="0" smtClean="0">
                <a:latin typeface="+mn-lt"/>
              </a:rPr>
              <a:t>1/</a:t>
            </a:r>
            <a:r>
              <a:rPr lang="en-CA" i="1" dirty="0" smtClean="0">
                <a:latin typeface="+mn-lt"/>
              </a:rPr>
              <a:t>z</a:t>
            </a:r>
            <a:r>
              <a:rPr lang="en-CA" dirty="0" smtClean="0">
                <a:latin typeface="+mn-lt"/>
              </a:rPr>
              <a:t>²</a:t>
            </a:r>
            <a:endParaRPr lang="en-CA" dirty="0">
              <a:latin typeface="+mn-lt"/>
            </a:endParaRPr>
          </a:p>
          <a:p>
            <a:endParaRPr lang="en-CA" dirty="0">
              <a:latin typeface="+mn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45711"/>
              </p:ext>
            </p:extLst>
          </p:nvPr>
        </p:nvGraphicFramePr>
        <p:xfrm>
          <a:off x="581024" y="2682875"/>
          <a:ext cx="812482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2413"/>
                <a:gridCol w="4062413"/>
              </a:tblGrid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Range</a:t>
                      </a:r>
                      <a:endParaRPr lang="en-CA" dirty="0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Proportion</a:t>
                      </a:r>
                      <a:endParaRPr lang="en-CA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average ± 2 SDs</a:t>
                      </a:r>
                      <a:endParaRPr lang="en-CA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at least 1 - 1/4   (75%)</a:t>
                      </a:r>
                      <a:endParaRPr lang="en-CA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average ± 3 SDs</a:t>
                      </a:r>
                      <a:endParaRPr lang="en-CA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at least 1 - 1/9   (88.888…%)</a:t>
                      </a:r>
                      <a:endParaRPr lang="en-CA" dirty="0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average ± 4 SDs</a:t>
                      </a:r>
                      <a:endParaRPr lang="en-CA" dirty="0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at least 1 - 1/16 (93.75%)</a:t>
                      </a:r>
                      <a:endParaRPr lang="en-CA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average ± 5 SDs</a:t>
                      </a:r>
                      <a:endParaRPr lang="en-CA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at least 1 - 1/25  (96%)</a:t>
                      </a:r>
                      <a:endParaRPr lang="en-CA" dirty="0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083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Standard Units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300828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Standard Unit: Number of SD’s above or below average</a:t>
            </a:r>
          </a:p>
          <a:p>
            <a:r>
              <a:rPr lang="en-CA" dirty="0" smtClean="0">
                <a:latin typeface="+mn-lt"/>
              </a:rPr>
              <a:t>Allows us to easily compare different distributions and units</a:t>
            </a:r>
          </a:p>
          <a:p>
            <a:r>
              <a:rPr lang="en-CA" dirty="0" smtClean="0">
                <a:latin typeface="+mn-lt"/>
              </a:rPr>
              <a:t>Z = (value-average)/SD</a:t>
            </a:r>
          </a:p>
          <a:p>
            <a:r>
              <a:rPr lang="en-CA" dirty="0" smtClean="0">
                <a:latin typeface="+mn-lt"/>
              </a:rPr>
              <a:t>Average of standard units is always 0</a:t>
            </a:r>
          </a:p>
          <a:p>
            <a:r>
              <a:rPr lang="en-CA" dirty="0" smtClean="0">
                <a:latin typeface="+mn-lt"/>
              </a:rPr>
              <a:t>SD of standard units is always 1</a:t>
            </a:r>
          </a:p>
        </p:txBody>
      </p:sp>
    </p:spTree>
    <p:extLst>
      <p:ext uri="{BB962C8B-B14F-4D97-AF65-F5344CB8AC3E}">
        <p14:creationId xmlns:p14="http://schemas.microsoft.com/office/powerpoint/2010/main" val="390670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Normal Distribution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300828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An extremely common distribution in statistics, shaped like a bell curve</a:t>
            </a:r>
          </a:p>
          <a:p>
            <a:r>
              <a:rPr lang="en-CA" dirty="0" smtClean="0">
                <a:latin typeface="+mn-lt"/>
              </a:rPr>
              <a:t>Most of the data is within a few SD’s of the mean</a:t>
            </a:r>
          </a:p>
          <a:p>
            <a:endParaRPr lang="en-CA" dirty="0" smtClean="0">
              <a:latin typeface="+mn-lt"/>
            </a:endParaRPr>
          </a:p>
        </p:txBody>
      </p:sp>
      <p:pic>
        <p:nvPicPr>
          <p:cNvPr id="8194" name="Picture 2" descr="https://lh6.googleusercontent.com/0biU_gJtBBd5-Xp0vUSiJJP7xz3e1edxeKloUPxKwtdtGZnI7bz4xwNAkFNS59vdsRrsqfeXP9hfflatsjzVuJTCFm2YGM3C2yw56-lWVMWbS4yRorqdopHi3SrAjD8DGFJDGW2Sh2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602" y="2952750"/>
            <a:ext cx="3986796" cy="279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47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Normal Distribution (cont’d)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300828"/>
          </a:xfrm>
        </p:spPr>
        <p:txBody>
          <a:bodyPr>
            <a:normAutofit/>
          </a:bodyPr>
          <a:lstStyle/>
          <a:p>
            <a:endParaRPr lang="en-CA" dirty="0" smtClean="0">
              <a:latin typeface="+mn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63947"/>
              </p:ext>
            </p:extLst>
          </p:nvPr>
        </p:nvGraphicFramePr>
        <p:xfrm>
          <a:off x="581024" y="1810922"/>
          <a:ext cx="8124825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8275"/>
                <a:gridCol w="2708275"/>
                <a:gridCol w="2708275"/>
              </a:tblGrid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Range</a:t>
                      </a:r>
                      <a:endParaRPr lang="en-CA" sz="2100" dirty="0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All Distributions</a:t>
                      </a:r>
                      <a:endParaRPr lang="en-CA" sz="2100" dirty="0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Normal</a:t>
                      </a:r>
                      <a:endParaRPr lang="en-CA" sz="2100" dirty="0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average ± 2 SDs</a:t>
                      </a:r>
                      <a:endParaRPr lang="en-CA" sz="2100" dirty="0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at least </a:t>
                      </a:r>
                      <a:r>
                        <a:rPr lang="en-CA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0%</a:t>
                      </a:r>
                      <a:endParaRPr lang="en-CA" sz="2100" dirty="0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68%</a:t>
                      </a:r>
                      <a:endParaRPr lang="en-CA" sz="2100" dirty="0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average ± 2 SDs</a:t>
                      </a:r>
                      <a:endParaRPr lang="en-CA" sz="2100" dirty="0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at least </a:t>
                      </a:r>
                      <a:r>
                        <a:rPr lang="en-CA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75%</a:t>
                      </a:r>
                      <a:endParaRPr lang="en-CA" sz="2100" dirty="0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95%</a:t>
                      </a:r>
                      <a:endParaRPr lang="en-CA" sz="2100" dirty="0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average ± 3 SDs</a:t>
                      </a:r>
                      <a:endParaRPr lang="en-CA" sz="2100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at least </a:t>
                      </a:r>
                      <a:r>
                        <a:rPr lang="en-CA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88.9%</a:t>
                      </a:r>
                      <a:endParaRPr lang="en-CA" sz="2100" dirty="0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99.7%</a:t>
                      </a:r>
                      <a:endParaRPr lang="en-CA" sz="2100" dirty="0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pic>
        <p:nvPicPr>
          <p:cNvPr id="9220" name="Picture 4" descr="https://lh3.googleusercontent.com/prQ5adsgknYOJg1BFzNPCwWGPhFKfpdbne_46uc5Gt-aXD2YjYmgTwmZ2rVDPRG-SQzLeG5HOnV_QvwNC_nw29uY_XaBUiBbm1WpaclXX1AtMzQQsiVaptpLKqOp6FM-ZVwXNvpUu4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297" y="3834228"/>
            <a:ext cx="3783407" cy="282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62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Central Limit Theorem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300828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If the sample is large and drawn at random with replacement</a:t>
            </a:r>
          </a:p>
          <a:p>
            <a:r>
              <a:rPr lang="en-CA" dirty="0" smtClean="0">
                <a:latin typeface="+mn-lt"/>
              </a:rPr>
              <a:t>Regardless of the distribution of the population, the distribution of the sample sum or average is </a:t>
            </a:r>
            <a:r>
              <a:rPr lang="en-CA" b="1" dirty="0" smtClean="0">
                <a:latin typeface="+mn-lt"/>
              </a:rPr>
              <a:t>roughly normal</a:t>
            </a:r>
          </a:p>
          <a:p>
            <a:r>
              <a:rPr lang="en-CA" dirty="0" smtClean="0">
                <a:latin typeface="+mn-lt"/>
              </a:rPr>
              <a:t>Distribution of the sample sum/average: </a:t>
            </a:r>
          </a:p>
          <a:p>
            <a:pPr lvl="1"/>
            <a:r>
              <a:rPr lang="en-CA" dirty="0" smtClean="0">
                <a:latin typeface="+mn-lt"/>
              </a:rPr>
              <a:t>Many possible random samples of the same size</a:t>
            </a:r>
          </a:p>
          <a:p>
            <a:pPr lvl="1"/>
            <a:r>
              <a:rPr lang="en-CA" dirty="0" smtClean="0">
                <a:latin typeface="+mn-lt"/>
              </a:rPr>
              <a:t>Distribution is based on the sum/average of different samples</a:t>
            </a:r>
          </a:p>
          <a:p>
            <a:pPr marL="0" indent="0">
              <a:buNone/>
            </a:pPr>
            <a:endParaRPr lang="en-CA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404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MUN">
      <a:majorFont>
        <a:latin typeface="Bebas Neue"/>
        <a:ea typeface=""/>
        <a:cs typeface=""/>
      </a:majorFont>
      <a:minorFont>
        <a:latin typeface="Avenir LT Std 45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erkeley_Brights_Tessellations">
  <a:themeElements>
    <a:clrScheme name="Berkeley heritage">
      <a:dk1>
        <a:srgbClr val="FDB515"/>
      </a:dk1>
      <a:lt1>
        <a:sysClr val="window" lastClr="FFFFFF"/>
      </a:lt1>
      <a:dk2>
        <a:srgbClr val="003262"/>
      </a:dk2>
      <a:lt2>
        <a:srgbClr val="C2B9A7"/>
      </a:lt2>
      <a:accent1>
        <a:srgbClr val="FDB500"/>
      </a:accent1>
      <a:accent2>
        <a:srgbClr val="D8661F"/>
      </a:accent2>
      <a:accent3>
        <a:srgbClr val="B9D3B6"/>
      </a:accent3>
      <a:accent4>
        <a:srgbClr val="584F29"/>
      </a:accent4>
      <a:accent5>
        <a:srgbClr val="00B2A5"/>
      </a:accent5>
      <a:accent6>
        <a:srgbClr val="F79646"/>
      </a:accent6>
      <a:hlink>
        <a:srgbClr val="00B0DA"/>
      </a:hlink>
      <a:folHlink>
        <a:srgbClr val="EE1F6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1113</TotalTime>
  <Words>360</Words>
  <Application>Microsoft Office PowerPoint</Application>
  <PresentationFormat>On-screen Show (4:3)</PresentationFormat>
  <Paragraphs>73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Custom Design</vt:lpstr>
      <vt:lpstr>Berkeley_Brights_Tessellations</vt:lpstr>
      <vt:lpstr>1_Custom Design</vt:lpstr>
      <vt:lpstr>2_Custom Design</vt:lpstr>
      <vt:lpstr>3_Custom Design</vt:lpstr>
      <vt:lpstr>Data 8, Lab 9</vt:lpstr>
      <vt:lpstr>Agenda</vt:lpstr>
      <vt:lpstr>Skewness</vt:lpstr>
      <vt:lpstr>Variability</vt:lpstr>
      <vt:lpstr>Chebyshev’s Bounds</vt:lpstr>
      <vt:lpstr>Standard Units</vt:lpstr>
      <vt:lpstr>Normal Distribution</vt:lpstr>
      <vt:lpstr>Normal Distribution (cont’d)</vt:lpstr>
      <vt:lpstr>Central Limit Theorem</vt:lpstr>
      <vt:lpstr>Distribution of Sample Mean</vt:lpstr>
      <vt:lpstr>Announcements</vt:lpstr>
      <vt:lpstr>Lab Notebook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Frasier</dc:creator>
  <cp:lastModifiedBy>Hubert Luo</cp:lastModifiedBy>
  <cp:revision>447</cp:revision>
  <dcterms:created xsi:type="dcterms:W3CDTF">2013-01-15T19:08:57Z</dcterms:created>
  <dcterms:modified xsi:type="dcterms:W3CDTF">2019-10-15T02:43:53Z</dcterms:modified>
</cp:coreProperties>
</file>