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2" r:id="rId2"/>
    <p:sldMasterId id="2147483687" r:id="rId3"/>
    <p:sldMasterId id="2147483694" r:id="rId4"/>
    <p:sldMasterId id="2147483699" r:id="rId5"/>
  </p:sldMasterIdLst>
  <p:notesMasterIdLst>
    <p:notesMasterId r:id="rId21"/>
  </p:notesMasterIdLst>
  <p:handoutMasterIdLst>
    <p:handoutMasterId r:id="rId22"/>
  </p:handoutMasterIdLst>
  <p:sldIdLst>
    <p:sldId id="256" r:id="rId6"/>
    <p:sldId id="289" r:id="rId7"/>
    <p:sldId id="287" r:id="rId8"/>
    <p:sldId id="290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0810" autoAdjust="0"/>
  </p:normalViewPr>
  <p:slideViewPr>
    <p:cSldViewPr snapToGrid="0" snapToObjects="1">
      <p:cViewPr>
        <p:scale>
          <a:sx n="80" d="100"/>
          <a:sy n="80" d="100"/>
        </p:scale>
        <p:origin x="-1517" y="-58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52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399" y="302330"/>
            <a:ext cx="5472289" cy="4029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439137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174" y="4972227"/>
            <a:ext cx="55005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16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9479"/>
            <a:ext cx="6813884" cy="1505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D0D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0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1821"/>
            <a:ext cx="8446168" cy="115035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202490"/>
            <a:ext cx="8446168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51121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13262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D0D0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594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8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41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53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338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4553"/>
            <a:ext cx="7483642" cy="15512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8919"/>
            <a:ext cx="7483642" cy="31487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4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17110"/>
            <a:ext cx="7772400" cy="206107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8550"/>
            <a:ext cx="7772400" cy="69047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637"/>
            <a:ext cx="8229600" cy="13964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5463"/>
            <a:ext cx="4038600" cy="3332747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36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217" y="3542633"/>
            <a:ext cx="8433469" cy="623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4524" y="3832058"/>
            <a:ext cx="8421687" cy="1154363"/>
          </a:xfrm>
          <a:prstGeom prst="rect">
            <a:avLst/>
          </a:prstGeom>
        </p:spPr>
        <p:txBody>
          <a:bodyPr anchor="t"/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3" y="3275263"/>
            <a:ext cx="8421687" cy="556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0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6217" y="3581594"/>
            <a:ext cx="8229600" cy="19128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6217" y="2607429"/>
            <a:ext cx="8433468" cy="85499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12769"/>
            <a:ext cx="7371644" cy="11965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6" y="2809298"/>
            <a:ext cx="7377288" cy="130669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03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97456"/>
            <a:ext cx="7871326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332"/>
            <a:ext cx="7871326" cy="252641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0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833687" cy="44256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93603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5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4.jp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0183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29332"/>
            <a:ext cx="8018379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DB51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00000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4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95000"/>
              <a:lumOff val="5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59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097456"/>
            <a:ext cx="761732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7617326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61263"/>
            <a:ext cx="9170736" cy="133007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4721" y="6294515"/>
            <a:ext cx="2485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Lorem ipsum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5962648901_0a58d30a05_ov2.jp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2"/>
          <a:stretch/>
        </p:blipFill>
        <p:spPr>
          <a:xfrm>
            <a:off x="0" y="0"/>
            <a:ext cx="9157368" cy="6928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FFFFF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FFFFF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FFF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FFFFF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iVFkrVASu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Data 8, Lab </a:t>
            </a:r>
            <a:r>
              <a:rPr lang="en-US" dirty="0" smtClean="0">
                <a:solidFill>
                  <a:srgbClr val="C28220"/>
                </a:solidFill>
                <a:latin typeface="Avenir LT Std 45 Book" pitchFamily="34" charset="0"/>
              </a:rPr>
              <a:t>8</a:t>
            </a:r>
            <a:endParaRPr lang="en-US" dirty="0">
              <a:solidFill>
                <a:srgbClr val="C28220"/>
              </a:solidFill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0"/>
            <a:ext cx="8172450" cy="260484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venir LT Std 45 Book" pitchFamily="34" charset="0"/>
              </a:rPr>
              <a:t>The Central Limit </a:t>
            </a:r>
            <a:r>
              <a:rPr lang="en-US" b="1" dirty="0" smtClean="0">
                <a:latin typeface="Avenir LT Std 45 Book" pitchFamily="34" charset="0"/>
              </a:rPr>
              <a:t>Theorem, Sample Means, and Correlation</a:t>
            </a:r>
            <a:endParaRPr lang="en-US" b="1" dirty="0" smtClean="0">
              <a:latin typeface="Avenir LT Std 45 Book" pitchFamily="34" charset="0"/>
            </a:endParaRPr>
          </a:p>
          <a:p>
            <a:endParaRPr lang="en-US" b="1" dirty="0">
              <a:latin typeface="Avenir LT Std 45 Book" pitchFamily="34" charset="0"/>
            </a:endParaRPr>
          </a:p>
          <a:p>
            <a:r>
              <a:rPr lang="en-US" b="1" dirty="0" smtClean="0">
                <a:latin typeface="Avenir LT Std 45 Book" pitchFamily="34" charset="0"/>
              </a:rPr>
              <a:t>Hubert Luo</a:t>
            </a:r>
          </a:p>
          <a:p>
            <a:r>
              <a:rPr lang="en-US" dirty="0" smtClean="0">
                <a:latin typeface="Avenir LT Std 45 Book" pitchFamily="34" charset="0"/>
              </a:rPr>
              <a:t>Spring 2020</a:t>
            </a:r>
            <a:endParaRPr lang="en-US" dirty="0" smtClean="0">
              <a:latin typeface="Avenir LT Std 45 Book" pitchFamily="34" charset="0"/>
            </a:endParaRPr>
          </a:p>
          <a:p>
            <a:endParaRPr lang="en-US" dirty="0">
              <a:latin typeface="Avenir LT Std 45 Book" pitchFamily="34" charset="0"/>
            </a:endParaRPr>
          </a:p>
          <a:p>
            <a:r>
              <a:rPr lang="en-US" dirty="0" smtClean="0">
                <a:latin typeface="Avenir LT Std 45 Book" pitchFamily="34" charset="0"/>
              </a:rPr>
              <a:t>10 April 2020</a:t>
            </a:r>
            <a:endParaRPr lang="en-US" dirty="0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Distribution of Sample Mean</a:t>
            </a:r>
            <a:endParaRPr lang="en-CA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6947"/>
                <a:ext cx="8286750" cy="3300828"/>
              </a:xfrm>
            </p:spPr>
            <p:txBody>
              <a:bodyPr>
                <a:normAutofit/>
              </a:bodyPr>
              <a:lstStyle/>
              <a:p>
                <a:r>
                  <a:rPr lang="en-CA" dirty="0" smtClean="0">
                    <a:latin typeface="+mn-lt"/>
                  </a:rPr>
                  <a:t>As the sample size increases, the sample mean is more likely to be closer to the population mean</a:t>
                </a:r>
              </a:p>
              <a:p>
                <a:r>
                  <a:rPr lang="en-CA" dirty="0" smtClean="0">
                    <a:latin typeface="+mn-lt"/>
                  </a:rPr>
                  <a:t>As a result, the distribution of sample means will have lower SD – a “narrower bell shape” when the sample size increases</a:t>
                </a:r>
              </a:p>
              <a:p>
                <a:endParaRPr lang="en-CA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/>
                        </a:rPr>
                        <m:t>𝑆𝐷</m:t>
                      </m:r>
                      <m:r>
                        <a:rPr lang="en-CA" i="1">
                          <a:latin typeface="Cambria Math"/>
                        </a:rPr>
                        <m:t> </m:t>
                      </m:r>
                      <m:r>
                        <a:rPr lang="en-CA" i="1">
                          <a:latin typeface="Cambria Math"/>
                        </a:rPr>
                        <m:t>𝑜𝑓</m:t>
                      </m:r>
                      <m:r>
                        <a:rPr lang="en-CA" i="1">
                          <a:latin typeface="Cambria Math"/>
                        </a:rPr>
                        <m:t> </m:t>
                      </m:r>
                      <m:r>
                        <a:rPr lang="en-CA" i="1">
                          <a:latin typeface="Cambria Math"/>
                        </a:rPr>
                        <m:t>𝑆𝑎𝑚𝑝𝑙𝑒</m:t>
                      </m:r>
                      <m:r>
                        <a:rPr lang="en-CA" i="1">
                          <a:latin typeface="Cambria Math"/>
                        </a:rPr>
                        <m:t> </m:t>
                      </m:r>
                      <m:r>
                        <a:rPr lang="en-CA" i="1">
                          <a:latin typeface="Cambria Math"/>
                        </a:rPr>
                        <m:t>𝑀𝑒𝑎𝑛𝑠</m:t>
                      </m:r>
                      <m:r>
                        <a:rPr lang="en-CA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CA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/>
                            </a:rPr>
                            <m:t>𝑃𝑜𝑝𝑢𝑙𝑎𝑡𝑖𝑜𝑛</m:t>
                          </m:r>
                          <m:r>
                            <a:rPr lang="en-CA" i="1">
                              <a:latin typeface="Cambria Math"/>
                            </a:rPr>
                            <m:t> </m:t>
                          </m:r>
                          <m:r>
                            <a:rPr lang="en-CA" i="1">
                              <a:latin typeface="Cambria Math"/>
                            </a:rPr>
                            <m:t>𝑆𝐷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i="1">
                                  <a:latin typeface="Cambria Math"/>
                                </a:rPr>
                                <m:t>𝑆𝑎𝑚𝑝𝑙𝑒</m:t>
                              </m:r>
                              <m:r>
                                <a:rPr lang="en-CA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/>
                                </a:rPr>
                                <m:t>𝑆𝑖𝑧𝑒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CA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6947"/>
                <a:ext cx="8286750" cy="3300828"/>
              </a:xfrm>
              <a:blipFill rotWithShape="1">
                <a:blip r:embed="rId2"/>
                <a:stretch>
                  <a:fillRect l="-809" t="-110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6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Distribution of Sample Mean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3008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dirty="0" smtClean="0">
              <a:latin typeface="+mn-lt"/>
            </a:endParaRPr>
          </a:p>
        </p:txBody>
      </p:sp>
      <p:pic>
        <p:nvPicPr>
          <p:cNvPr id="5" name="Picture 2" descr="https://lh6.googleusercontent.com/KJRSPHc-gY2HN2dq8JC37QZrC7KgTtYK06QuzIuGfEeMmuHHDN8I1Czw3w6NW1kCJvCOk7yBywWhZz9uT7PSO4-oVLux10WEgJ7NZnrHSqa0D6JL5NKKKh_DibB_0bnPfVxA1rArEG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750" y="1862974"/>
            <a:ext cx="6026500" cy="313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08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Correlation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6"/>
            <a:ext cx="8286750" cy="3710403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Measure the strength of the linear relationship between two variables</a:t>
            </a:r>
          </a:p>
          <a:p>
            <a:r>
              <a:rPr lang="en-CA" dirty="0" smtClean="0">
                <a:latin typeface="+mn-lt"/>
              </a:rPr>
              <a:t>Correlation must be between -1 and 1 (inclusive)</a:t>
            </a:r>
          </a:p>
          <a:p>
            <a:r>
              <a:rPr lang="en-CA" dirty="0" smtClean="0">
                <a:latin typeface="+mn-lt"/>
              </a:rPr>
              <a:t>When r is positive, there is a </a:t>
            </a:r>
            <a:r>
              <a:rPr lang="en-CA" b="1" dirty="0" smtClean="0">
                <a:latin typeface="+mn-lt"/>
              </a:rPr>
              <a:t>positive linear association </a:t>
            </a:r>
            <a:r>
              <a:rPr lang="en-CA" dirty="0" smtClean="0">
                <a:latin typeface="+mn-lt"/>
              </a:rPr>
              <a:t>between the two variables</a:t>
            </a:r>
          </a:p>
          <a:p>
            <a:r>
              <a:rPr lang="en-CA" dirty="0">
                <a:latin typeface="+mn-lt"/>
              </a:rPr>
              <a:t>When r is </a:t>
            </a:r>
            <a:r>
              <a:rPr lang="en-CA" dirty="0" smtClean="0">
                <a:latin typeface="+mn-lt"/>
              </a:rPr>
              <a:t>negative, </a:t>
            </a:r>
            <a:r>
              <a:rPr lang="en-CA" dirty="0">
                <a:latin typeface="+mn-lt"/>
              </a:rPr>
              <a:t>there is a </a:t>
            </a:r>
            <a:r>
              <a:rPr lang="en-CA" b="1" dirty="0" smtClean="0">
                <a:latin typeface="+mn-lt"/>
              </a:rPr>
              <a:t>negative linear association </a:t>
            </a:r>
            <a:r>
              <a:rPr lang="en-CA" dirty="0" smtClean="0">
                <a:latin typeface="+mn-lt"/>
              </a:rPr>
              <a:t>between </a:t>
            </a:r>
            <a:r>
              <a:rPr lang="en-CA" dirty="0">
                <a:latin typeface="+mn-lt"/>
              </a:rPr>
              <a:t>the two </a:t>
            </a:r>
            <a:r>
              <a:rPr lang="en-CA" dirty="0" smtClean="0">
                <a:latin typeface="+mn-lt"/>
              </a:rPr>
              <a:t>variables</a:t>
            </a:r>
          </a:p>
          <a:p>
            <a:r>
              <a:rPr lang="en-CA" dirty="0" smtClean="0">
                <a:latin typeface="+mn-lt"/>
              </a:rPr>
              <a:t>Correlation of </a:t>
            </a:r>
            <a:r>
              <a:rPr lang="en-CA" i="1" dirty="0" smtClean="0">
                <a:latin typeface="+mn-lt"/>
              </a:rPr>
              <a:t>x</a:t>
            </a:r>
            <a:r>
              <a:rPr lang="en-CA" dirty="0" smtClean="0">
                <a:latin typeface="+mn-lt"/>
              </a:rPr>
              <a:t> and </a:t>
            </a:r>
            <a:r>
              <a:rPr lang="en-CA" i="1" dirty="0" smtClean="0">
                <a:latin typeface="+mn-lt"/>
              </a:rPr>
              <a:t>y</a:t>
            </a:r>
            <a:r>
              <a:rPr lang="en-CA" dirty="0" smtClean="0">
                <a:latin typeface="+mn-lt"/>
              </a:rPr>
              <a:t> is the same as correlation of </a:t>
            </a:r>
            <a:r>
              <a:rPr lang="en-CA" i="1" dirty="0" smtClean="0">
                <a:latin typeface="+mn-lt"/>
              </a:rPr>
              <a:t>y</a:t>
            </a:r>
            <a:r>
              <a:rPr lang="en-CA" dirty="0" smtClean="0">
                <a:latin typeface="+mn-lt"/>
              </a:rPr>
              <a:t> and </a:t>
            </a:r>
            <a:r>
              <a:rPr lang="en-CA" i="1" dirty="0" smtClean="0">
                <a:latin typeface="+mn-lt"/>
              </a:rPr>
              <a:t>x</a:t>
            </a:r>
            <a:endParaRPr lang="en-CA" dirty="0" smtClean="0">
              <a:latin typeface="+mn-lt"/>
            </a:endParaRPr>
          </a:p>
          <a:p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583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Calculating Correlation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6"/>
            <a:ext cx="8286750" cy="3824703"/>
          </a:xfrm>
        </p:spPr>
        <p:txBody>
          <a:bodyPr>
            <a:normAutofit/>
          </a:bodyPr>
          <a:lstStyle/>
          <a:p>
            <a:r>
              <a:rPr lang="en-CA" dirty="0">
                <a:latin typeface="+mn-lt"/>
              </a:rPr>
              <a:t>Calculated as r = average of element-wise product of two variables in standard </a:t>
            </a:r>
            <a:r>
              <a:rPr lang="en-CA" dirty="0" smtClean="0">
                <a:latin typeface="+mn-lt"/>
              </a:rPr>
              <a:t>units</a:t>
            </a:r>
          </a:p>
          <a:p>
            <a:r>
              <a:rPr lang="en-CA" dirty="0" smtClean="0">
                <a:latin typeface="+mn-lt"/>
              </a:rPr>
              <a:t>Algorithm:</a:t>
            </a:r>
          </a:p>
          <a:p>
            <a:pPr marL="914400" lvl="1" indent="-457200">
              <a:buAutoNum type="arabicPeriod"/>
            </a:pPr>
            <a:r>
              <a:rPr lang="en-CA" dirty="0" smtClean="0">
                <a:latin typeface="+mn-lt"/>
              </a:rPr>
              <a:t>Given two numeric arrays </a:t>
            </a:r>
            <a:r>
              <a:rPr lang="en-CA" dirty="0" smtClean="0">
                <a:latin typeface="Consolas" panose="020B0609020204030204" pitchFamily="49" charset="0"/>
              </a:rPr>
              <a:t>x</a:t>
            </a:r>
            <a:r>
              <a:rPr lang="en-CA" dirty="0" smtClean="0">
                <a:latin typeface="+mn-lt"/>
              </a:rPr>
              <a:t> and </a:t>
            </a:r>
            <a:r>
              <a:rPr lang="en-CA" dirty="0" smtClean="0">
                <a:latin typeface="Consolas" panose="020B0609020204030204" pitchFamily="49" charset="0"/>
              </a:rPr>
              <a:t>y</a:t>
            </a:r>
            <a:r>
              <a:rPr lang="en-CA" dirty="0" smtClean="0">
                <a:latin typeface="+mn-lt"/>
              </a:rPr>
              <a:t> of the same length</a:t>
            </a:r>
          </a:p>
          <a:p>
            <a:pPr marL="914400" lvl="1" indent="-457200">
              <a:buAutoNum type="arabicPeriod"/>
            </a:pPr>
            <a:r>
              <a:rPr lang="en-CA" dirty="0" smtClean="0">
                <a:latin typeface="+mn-lt"/>
              </a:rPr>
              <a:t>Convert both </a:t>
            </a:r>
            <a:r>
              <a:rPr lang="en-CA" dirty="0" smtClean="0">
                <a:latin typeface="Consolas" panose="020B0609020204030204" pitchFamily="49" charset="0"/>
              </a:rPr>
              <a:t>x</a:t>
            </a:r>
            <a:r>
              <a:rPr lang="en-CA" dirty="0" smtClean="0">
                <a:latin typeface="+mn-lt"/>
              </a:rPr>
              <a:t> and </a:t>
            </a:r>
            <a:r>
              <a:rPr lang="en-CA" dirty="0" smtClean="0">
                <a:latin typeface="Consolas" panose="020B0609020204030204" pitchFamily="49" charset="0"/>
              </a:rPr>
              <a:t>y</a:t>
            </a:r>
            <a:r>
              <a:rPr lang="en-CA" dirty="0" smtClean="0">
                <a:latin typeface="+mn-lt"/>
              </a:rPr>
              <a:t> into standard units </a:t>
            </a:r>
            <a:r>
              <a:rPr lang="en-CA" dirty="0" err="1" smtClean="0">
                <a:latin typeface="Consolas" panose="020B0609020204030204" pitchFamily="49" charset="0"/>
              </a:rPr>
              <a:t>x_su</a:t>
            </a:r>
            <a:r>
              <a:rPr lang="en-CA" dirty="0" smtClean="0">
                <a:latin typeface="+mn-lt"/>
              </a:rPr>
              <a:t> and </a:t>
            </a:r>
            <a:r>
              <a:rPr lang="en-CA" dirty="0" err="1" smtClean="0">
                <a:latin typeface="Consolas" panose="020B0609020204030204" pitchFamily="49" charset="0"/>
              </a:rPr>
              <a:t>y_su</a:t>
            </a:r>
            <a:endParaRPr lang="en-CA" dirty="0" smtClean="0">
              <a:latin typeface="Consolas" panose="020B0609020204030204" pitchFamily="49" charset="0"/>
            </a:endParaRPr>
          </a:p>
          <a:p>
            <a:pPr marL="914400" lvl="1" indent="-457200">
              <a:buAutoNum type="arabicPeriod"/>
            </a:pPr>
            <a:r>
              <a:rPr lang="en-CA" dirty="0" smtClean="0">
                <a:latin typeface="+mn-lt"/>
              </a:rPr>
              <a:t>Calculate array of the product of the arrays in standard units </a:t>
            </a:r>
            <a:r>
              <a:rPr lang="en-CA" dirty="0" err="1" smtClean="0">
                <a:latin typeface="Consolas" panose="020B0609020204030204" pitchFamily="49" charset="0"/>
              </a:rPr>
              <a:t>xy_product</a:t>
            </a:r>
            <a:r>
              <a:rPr lang="en-CA" dirty="0" smtClean="0">
                <a:latin typeface="Consolas" panose="020B0609020204030204" pitchFamily="49" charset="0"/>
              </a:rPr>
              <a:t> = </a:t>
            </a:r>
            <a:r>
              <a:rPr lang="en-CA" dirty="0" err="1" smtClean="0">
                <a:latin typeface="Consolas" panose="020B0609020204030204" pitchFamily="49" charset="0"/>
              </a:rPr>
              <a:t>x_su</a:t>
            </a:r>
            <a:r>
              <a:rPr lang="en-CA" dirty="0" smtClean="0">
                <a:latin typeface="Consolas" panose="020B0609020204030204" pitchFamily="49" charset="0"/>
              </a:rPr>
              <a:t>*</a:t>
            </a:r>
            <a:r>
              <a:rPr lang="en-CA" dirty="0" err="1" smtClean="0">
                <a:latin typeface="Consolas" panose="020B0609020204030204" pitchFamily="49" charset="0"/>
              </a:rPr>
              <a:t>y_su</a:t>
            </a:r>
            <a:endParaRPr lang="en-CA" dirty="0" smtClean="0">
              <a:latin typeface="Consolas" panose="020B0609020204030204" pitchFamily="49" charset="0"/>
            </a:endParaRPr>
          </a:p>
          <a:p>
            <a:pPr marL="1314450" lvl="2" indent="-457200">
              <a:buAutoNum type="arabicPeriod"/>
            </a:pPr>
            <a:r>
              <a:rPr lang="en-CA" dirty="0" smtClean="0">
                <a:latin typeface="+mn-lt"/>
              </a:rPr>
              <a:t>The </a:t>
            </a:r>
            <a:r>
              <a:rPr lang="en-CA" dirty="0" err="1" smtClean="0">
                <a:latin typeface="+mn-lt"/>
              </a:rPr>
              <a:t>ith</a:t>
            </a:r>
            <a:r>
              <a:rPr lang="en-CA" dirty="0" smtClean="0">
                <a:latin typeface="+mn-lt"/>
              </a:rPr>
              <a:t> element in this product array is the product of the </a:t>
            </a:r>
            <a:r>
              <a:rPr lang="en-CA" dirty="0" err="1" smtClean="0">
                <a:latin typeface="+mn-lt"/>
              </a:rPr>
              <a:t>ith</a:t>
            </a:r>
            <a:r>
              <a:rPr lang="en-CA" dirty="0" smtClean="0">
                <a:latin typeface="+mn-lt"/>
              </a:rPr>
              <a:t> element in the </a:t>
            </a:r>
            <a:r>
              <a:rPr lang="en-CA" dirty="0" err="1" smtClean="0">
                <a:latin typeface="Consolas" panose="020B0609020204030204" pitchFamily="49" charset="0"/>
              </a:rPr>
              <a:t>x_su</a:t>
            </a:r>
            <a:r>
              <a:rPr lang="en-CA" dirty="0" smtClean="0">
                <a:latin typeface="+mn-lt"/>
              </a:rPr>
              <a:t> array and the </a:t>
            </a:r>
            <a:r>
              <a:rPr lang="en-CA" dirty="0" err="1" smtClean="0">
                <a:latin typeface="+mn-lt"/>
              </a:rPr>
              <a:t>ith</a:t>
            </a:r>
            <a:r>
              <a:rPr lang="en-CA" dirty="0" smtClean="0">
                <a:latin typeface="+mn-lt"/>
              </a:rPr>
              <a:t> element in the </a:t>
            </a:r>
            <a:r>
              <a:rPr lang="en-CA" dirty="0" err="1" smtClean="0">
                <a:latin typeface="Consolas" panose="020B0609020204030204" pitchFamily="49" charset="0"/>
              </a:rPr>
              <a:t>y_su</a:t>
            </a:r>
            <a:r>
              <a:rPr lang="en-CA" dirty="0" smtClean="0">
                <a:latin typeface="+mn-lt"/>
              </a:rPr>
              <a:t> array</a:t>
            </a:r>
          </a:p>
          <a:p>
            <a:pPr marL="914400" lvl="1" indent="-457200">
              <a:buAutoNum type="arabicPeriod"/>
            </a:pPr>
            <a:r>
              <a:rPr lang="en-CA" dirty="0" smtClean="0">
                <a:latin typeface="+mn-lt"/>
              </a:rPr>
              <a:t>Correlation is the mean of this array </a:t>
            </a:r>
            <a:r>
              <a:rPr lang="en-CA" dirty="0" err="1" smtClean="0">
                <a:latin typeface="Consolas" panose="020B0609020204030204" pitchFamily="49" charset="0"/>
              </a:rPr>
              <a:t>np.mean</a:t>
            </a:r>
            <a:r>
              <a:rPr lang="en-CA" dirty="0" smtClean="0">
                <a:latin typeface="Consolas" panose="020B0609020204030204" pitchFamily="49" charset="0"/>
              </a:rPr>
              <a:t>(</a:t>
            </a:r>
            <a:r>
              <a:rPr lang="en-CA" dirty="0" err="1" smtClean="0">
                <a:latin typeface="Consolas" panose="020B0609020204030204" pitchFamily="49" charset="0"/>
              </a:rPr>
              <a:t>xy_product</a:t>
            </a:r>
            <a:r>
              <a:rPr lang="en-CA" dirty="0" smtClean="0">
                <a:latin typeface="Consolas" panose="020B0609020204030204" pitchFamily="49" charset="0"/>
              </a:rPr>
              <a:t>)</a:t>
            </a:r>
            <a:endParaRPr lang="en-CA" dirty="0" smtClean="0">
              <a:latin typeface="+mn-lt"/>
            </a:endParaRPr>
          </a:p>
          <a:p>
            <a:pPr marL="914400" lvl="1" indent="-457200">
              <a:buAutoNum type="arabicPeriod"/>
            </a:pPr>
            <a:endParaRPr lang="en-CA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24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latin typeface="+mn-lt"/>
              </a:rPr>
              <a:t>Correlation Example: Worksheet Q6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12280"/>
            <a:ext cx="8286750" cy="2664619"/>
          </a:xfrm>
        </p:spPr>
        <p:txBody>
          <a:bodyPr>
            <a:normAutofit fontScale="92500"/>
          </a:bodyPr>
          <a:lstStyle/>
          <a:p>
            <a:pPr marL="457200" indent="-457200">
              <a:buAutoNum type="alphaUcPeriod"/>
            </a:pPr>
            <a:r>
              <a:rPr lang="en-CA" dirty="0" smtClean="0">
                <a:latin typeface="+mn-lt"/>
              </a:rPr>
              <a:t>Small negative correlation: Weak negative linear association since the points are not clustered tightly around a line</a:t>
            </a:r>
          </a:p>
          <a:p>
            <a:pPr marL="457200" indent="-457200">
              <a:buAutoNum type="alphaUcPeriod"/>
            </a:pPr>
            <a:r>
              <a:rPr lang="en-CA" dirty="0" smtClean="0">
                <a:latin typeface="+mn-lt"/>
              </a:rPr>
              <a:t>Positive correlation: Positive linear association since the points are clustered somewhat tightly around a line</a:t>
            </a:r>
          </a:p>
          <a:p>
            <a:pPr marL="457200" indent="-457200">
              <a:buAutoNum type="alphaUcPeriod"/>
            </a:pPr>
            <a:r>
              <a:rPr lang="en-CA" dirty="0" smtClean="0">
                <a:latin typeface="+mn-lt"/>
              </a:rPr>
              <a:t>Strong negative correlation: Strong negative linear association since the points are clustered tightly around a line</a:t>
            </a:r>
          </a:p>
          <a:p>
            <a:pPr marL="457200" indent="-457200">
              <a:buAutoNum type="alphaUcPeriod"/>
            </a:pPr>
            <a:r>
              <a:rPr lang="en-CA" dirty="0" smtClean="0">
                <a:latin typeface="+mn-lt"/>
              </a:rPr>
              <a:t>No correlation: No visible trend since the points are just a blob</a:t>
            </a:r>
          </a:p>
          <a:p>
            <a:pPr marL="457200" indent="-457200">
              <a:buAutoNum type="alphaUcPeriod"/>
            </a:pPr>
            <a:endParaRPr lang="en-CA" dirty="0">
              <a:latin typeface="+mn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1267618"/>
            <a:ext cx="5959475" cy="174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25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Announcements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4119978"/>
          </a:xfrm>
        </p:spPr>
        <p:txBody>
          <a:bodyPr>
            <a:normAutofit/>
          </a:bodyPr>
          <a:lstStyle/>
          <a:p>
            <a:r>
              <a:rPr lang="en-CA" dirty="0">
                <a:latin typeface="+mn-lt"/>
              </a:rPr>
              <a:t>Project </a:t>
            </a:r>
            <a:r>
              <a:rPr lang="en-CA" dirty="0" smtClean="0">
                <a:latin typeface="+mn-lt"/>
              </a:rPr>
              <a:t>2 Checkpoint </a:t>
            </a:r>
            <a:r>
              <a:rPr lang="en-CA" dirty="0">
                <a:latin typeface="+mn-lt"/>
              </a:rPr>
              <a:t>2 is due </a:t>
            </a:r>
            <a:r>
              <a:rPr lang="en-CA" dirty="0" smtClean="0">
                <a:latin typeface="+mn-lt"/>
              </a:rPr>
              <a:t>today 4/10</a:t>
            </a:r>
          </a:p>
          <a:p>
            <a:pPr lvl="1"/>
            <a:r>
              <a:rPr lang="en-CA" dirty="0" smtClean="0">
                <a:latin typeface="+mn-lt"/>
              </a:rPr>
              <a:t>Entire </a:t>
            </a:r>
            <a:r>
              <a:rPr lang="en-CA" dirty="0">
                <a:latin typeface="+mn-lt"/>
              </a:rPr>
              <a:t>project is due </a:t>
            </a:r>
            <a:r>
              <a:rPr lang="en-CA" dirty="0" smtClean="0">
                <a:latin typeface="+mn-lt"/>
              </a:rPr>
              <a:t>next Friday 4/17, bonus point for early submission by 4/16</a:t>
            </a:r>
          </a:p>
          <a:p>
            <a:pPr lvl="1"/>
            <a:r>
              <a:rPr lang="en-CA" dirty="0" smtClean="0">
                <a:latin typeface="+mn-lt"/>
              </a:rPr>
              <a:t>If you’re working with a partner make sure you add their email onto Okpy so you both receive credit</a:t>
            </a:r>
            <a:endParaRPr lang="en-CA" dirty="0">
              <a:latin typeface="+mn-lt"/>
            </a:endParaRPr>
          </a:p>
          <a:p>
            <a:r>
              <a:rPr lang="en-CA" dirty="0">
                <a:latin typeface="+mn-lt"/>
              </a:rPr>
              <a:t>HW10 </a:t>
            </a:r>
            <a:r>
              <a:rPr lang="en-CA" dirty="0" smtClean="0">
                <a:latin typeface="+mn-lt"/>
              </a:rPr>
              <a:t>due on 4/16</a:t>
            </a:r>
            <a:r>
              <a:rPr lang="en-CA" dirty="0">
                <a:latin typeface="+mn-lt"/>
              </a:rPr>
              <a:t>. </a:t>
            </a:r>
            <a:r>
              <a:rPr lang="en-CA" dirty="0" smtClean="0">
                <a:latin typeface="+mn-lt"/>
              </a:rPr>
              <a:t>Bonus point for early submission by 4/15</a:t>
            </a:r>
            <a:endParaRPr lang="en-CA" dirty="0">
              <a:latin typeface="+mn-lt"/>
            </a:endParaRPr>
          </a:p>
          <a:p>
            <a:r>
              <a:rPr lang="en-CA" dirty="0" smtClean="0">
                <a:latin typeface="+mn-lt"/>
              </a:rPr>
              <a:t>Lab 8 extension by one day to Saturday 4/11 at 11:59PM for this week only</a:t>
            </a:r>
          </a:p>
          <a:p>
            <a:r>
              <a:rPr lang="en-CA" dirty="0" smtClean="0">
                <a:latin typeface="+mn-lt"/>
              </a:rPr>
              <a:t>This </a:t>
            </a:r>
            <a:r>
              <a:rPr lang="en-CA" dirty="0">
                <a:latin typeface="+mn-lt"/>
              </a:rPr>
              <a:t>semester's lecture on privacy has been cancelled, but you can watch last year's version </a:t>
            </a:r>
            <a:r>
              <a:rPr lang="en-CA" dirty="0">
                <a:latin typeface="+mn-lt"/>
                <a:hlinkClick r:id="rId2"/>
              </a:rPr>
              <a:t>here</a:t>
            </a:r>
            <a:r>
              <a:rPr lang="en-CA" dirty="0">
                <a:latin typeface="+mn-lt"/>
              </a:rPr>
              <a:t>. The material covered in that lecture will be on the final.</a:t>
            </a:r>
          </a:p>
        </p:txBody>
      </p:sp>
    </p:spTree>
    <p:extLst>
      <p:ext uri="{BB962C8B-B14F-4D97-AF65-F5344CB8AC3E}">
        <p14:creationId xmlns:p14="http://schemas.microsoft.com/office/powerpoint/2010/main" val="2034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Agenda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Skewness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Variability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Chebyshev’s Bounds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Standard Units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Normal Distribution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Central Limit Theorem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Distribution of Sample </a:t>
            </a:r>
            <a:r>
              <a:rPr lang="en-CA" dirty="0" smtClean="0">
                <a:latin typeface="+mn-lt"/>
              </a:rPr>
              <a:t>Means</a:t>
            </a:r>
          </a:p>
          <a:p>
            <a:pPr marL="457200" indent="-457200">
              <a:buAutoNum type="arabicPeriod"/>
            </a:pPr>
            <a:r>
              <a:rPr lang="en-CA" dirty="0" smtClean="0">
                <a:latin typeface="+mn-lt"/>
              </a:rPr>
              <a:t>Correlation</a:t>
            </a:r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804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Skewness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59610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Left skew</a:t>
            </a:r>
          </a:p>
          <a:p>
            <a:pPr lvl="1"/>
            <a:r>
              <a:rPr lang="en-CA" dirty="0" smtClean="0">
                <a:latin typeface="+mn-lt"/>
              </a:rPr>
              <a:t>Long left tail</a:t>
            </a:r>
          </a:p>
          <a:p>
            <a:pPr lvl="1"/>
            <a:r>
              <a:rPr lang="en-CA" dirty="0" smtClean="0">
                <a:latin typeface="+mn-lt"/>
              </a:rPr>
              <a:t>Mean &lt; Median</a:t>
            </a:r>
          </a:p>
          <a:p>
            <a:endParaRPr lang="en-CA" dirty="0" smtClean="0">
              <a:latin typeface="+mn-lt"/>
            </a:endParaRPr>
          </a:p>
          <a:p>
            <a:endParaRPr lang="en-CA" dirty="0">
              <a:latin typeface="+mn-lt"/>
            </a:endParaRPr>
          </a:p>
          <a:p>
            <a:r>
              <a:rPr lang="en-CA" dirty="0" smtClean="0">
                <a:latin typeface="+mn-lt"/>
              </a:rPr>
              <a:t>Right </a:t>
            </a:r>
            <a:r>
              <a:rPr lang="en-CA" dirty="0" smtClean="0">
                <a:latin typeface="+mn-lt"/>
              </a:rPr>
              <a:t>skew</a:t>
            </a:r>
          </a:p>
          <a:p>
            <a:pPr lvl="1"/>
            <a:r>
              <a:rPr lang="en-CA" dirty="0" smtClean="0">
                <a:latin typeface="+mn-lt"/>
              </a:rPr>
              <a:t>Long right tail</a:t>
            </a:r>
          </a:p>
          <a:p>
            <a:pPr lvl="1"/>
            <a:r>
              <a:rPr lang="en-CA" dirty="0" smtClean="0">
                <a:latin typeface="+mn-lt"/>
              </a:rPr>
              <a:t>Mean &gt; Median</a:t>
            </a:r>
          </a:p>
          <a:p>
            <a:endParaRPr lang="en-CA" dirty="0" smtClean="0">
              <a:latin typeface="+mn-lt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573" y="1400175"/>
            <a:ext cx="1779890" cy="1732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573" y="3514725"/>
            <a:ext cx="1779890" cy="1681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53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Variability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30082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Variance: How spread out is the data?</a:t>
            </a:r>
          </a:p>
          <a:p>
            <a:r>
              <a:rPr lang="en-CA" dirty="0" smtClean="0">
                <a:latin typeface="+mn-lt"/>
              </a:rPr>
              <a:t>Standard Deviation: Square root of the variance</a:t>
            </a:r>
          </a:p>
          <a:p>
            <a:pPr lvl="1"/>
            <a:r>
              <a:rPr lang="en-CA" dirty="0" smtClean="0">
                <a:latin typeface="+mn-lt"/>
              </a:rPr>
              <a:t>Same unit as the data</a:t>
            </a:r>
          </a:p>
          <a:p>
            <a:pPr lvl="1"/>
            <a:r>
              <a:rPr lang="en-CA" dirty="0" smtClean="0">
                <a:latin typeface="+mn-lt"/>
              </a:rPr>
              <a:t>The larger the SD, the more spread out the data is</a:t>
            </a:r>
          </a:p>
        </p:txBody>
      </p:sp>
    </p:spTree>
    <p:extLst>
      <p:ext uri="{BB962C8B-B14F-4D97-AF65-F5344CB8AC3E}">
        <p14:creationId xmlns:p14="http://schemas.microsoft.com/office/powerpoint/2010/main" val="238121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Chebyshev’s Bounds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300828"/>
          </a:xfrm>
        </p:spPr>
        <p:txBody>
          <a:bodyPr>
            <a:normAutofit/>
          </a:bodyPr>
          <a:lstStyle/>
          <a:p>
            <a:r>
              <a:rPr lang="en-CA" b="1" dirty="0" smtClean="0">
                <a:latin typeface="+mn-lt"/>
              </a:rPr>
              <a:t>Regardless of the distribution</a:t>
            </a:r>
            <a:r>
              <a:rPr lang="en-CA" dirty="0" smtClean="0">
                <a:latin typeface="+mn-lt"/>
              </a:rPr>
              <a:t>, the </a:t>
            </a:r>
            <a:r>
              <a:rPr lang="en-CA" dirty="0">
                <a:latin typeface="+mn-lt"/>
              </a:rPr>
              <a:t>proportion of values in the range “average ± </a:t>
            </a:r>
            <a:r>
              <a:rPr lang="en-CA" i="1" dirty="0">
                <a:latin typeface="+mn-lt"/>
              </a:rPr>
              <a:t>z</a:t>
            </a:r>
            <a:r>
              <a:rPr lang="en-CA" dirty="0">
                <a:latin typeface="+mn-lt"/>
              </a:rPr>
              <a:t> SDs” </a:t>
            </a:r>
            <a:r>
              <a:rPr lang="en-CA" dirty="0" smtClean="0">
                <a:latin typeface="+mn-lt"/>
              </a:rPr>
              <a:t>is at </a:t>
            </a:r>
            <a:r>
              <a:rPr lang="en-CA" dirty="0">
                <a:latin typeface="+mn-lt"/>
              </a:rPr>
              <a:t>least 1 - </a:t>
            </a:r>
            <a:r>
              <a:rPr lang="en-CA" dirty="0" smtClean="0">
                <a:latin typeface="+mn-lt"/>
              </a:rPr>
              <a:t>1/</a:t>
            </a:r>
            <a:r>
              <a:rPr lang="en-CA" i="1" dirty="0" smtClean="0">
                <a:latin typeface="+mn-lt"/>
              </a:rPr>
              <a:t>z</a:t>
            </a:r>
            <a:r>
              <a:rPr lang="en-CA" dirty="0" smtClean="0">
                <a:latin typeface="+mn-lt"/>
              </a:rPr>
              <a:t>²</a:t>
            </a:r>
            <a:endParaRPr lang="en-CA" dirty="0">
              <a:latin typeface="+mn-lt"/>
            </a:endParaRPr>
          </a:p>
          <a:p>
            <a:endParaRPr lang="en-CA" dirty="0"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45711"/>
              </p:ext>
            </p:extLst>
          </p:nvPr>
        </p:nvGraphicFramePr>
        <p:xfrm>
          <a:off x="581024" y="2682875"/>
          <a:ext cx="812482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413"/>
                <a:gridCol w="4062413"/>
              </a:tblGrid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Range</a:t>
                      </a:r>
                      <a:endParaRPr lang="en-CA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Proportion</a:t>
                      </a:r>
                      <a:endParaRPr lang="en-CA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± 2 SDs</a:t>
                      </a:r>
                      <a:endParaRPr lang="en-CA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 least 1 - 1/4   (75%)</a:t>
                      </a:r>
                      <a:endParaRPr lang="en-CA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± 3 SDs</a:t>
                      </a:r>
                      <a:endParaRPr lang="en-CA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 least 1 - 1/9   (88.888…%)</a:t>
                      </a:r>
                      <a:endParaRPr lang="en-CA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± 4 SDs</a:t>
                      </a:r>
                      <a:endParaRPr lang="en-CA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 least 1 - 1/16 (93.75%)</a:t>
                      </a:r>
                      <a:endParaRPr lang="en-CA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± 5 SDs</a:t>
                      </a:r>
                      <a:endParaRPr lang="en-CA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 least 1 - 1/25  (96%)</a:t>
                      </a:r>
                      <a:endParaRPr lang="en-CA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83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Standard Units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30082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Standard Unit: Number of SD’s above or below average</a:t>
            </a:r>
          </a:p>
          <a:p>
            <a:r>
              <a:rPr lang="en-CA" dirty="0" smtClean="0">
                <a:latin typeface="+mn-lt"/>
              </a:rPr>
              <a:t>Allows us to easily compare different distributions and units</a:t>
            </a:r>
          </a:p>
          <a:p>
            <a:r>
              <a:rPr lang="en-CA" dirty="0" smtClean="0">
                <a:latin typeface="+mn-lt"/>
              </a:rPr>
              <a:t>Z = (value-average)/SD</a:t>
            </a:r>
          </a:p>
          <a:p>
            <a:r>
              <a:rPr lang="en-CA" dirty="0" smtClean="0">
                <a:latin typeface="+mn-lt"/>
              </a:rPr>
              <a:t>Average of standard units is always 0</a:t>
            </a:r>
          </a:p>
          <a:p>
            <a:r>
              <a:rPr lang="en-CA" dirty="0" smtClean="0">
                <a:latin typeface="+mn-lt"/>
              </a:rPr>
              <a:t>SD of standard units is always 1</a:t>
            </a:r>
          </a:p>
        </p:txBody>
      </p:sp>
    </p:spTree>
    <p:extLst>
      <p:ext uri="{BB962C8B-B14F-4D97-AF65-F5344CB8AC3E}">
        <p14:creationId xmlns:p14="http://schemas.microsoft.com/office/powerpoint/2010/main" val="390670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Normal Distribution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30082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An extremely common distribution in statistics, shaped like a bell curve</a:t>
            </a:r>
          </a:p>
          <a:p>
            <a:r>
              <a:rPr lang="en-CA" dirty="0" smtClean="0">
                <a:latin typeface="+mn-lt"/>
              </a:rPr>
              <a:t>Most of the data is within a few SD’s of the mean</a:t>
            </a:r>
          </a:p>
          <a:p>
            <a:endParaRPr lang="en-CA" dirty="0" smtClean="0">
              <a:latin typeface="+mn-lt"/>
            </a:endParaRPr>
          </a:p>
        </p:txBody>
      </p:sp>
      <p:pic>
        <p:nvPicPr>
          <p:cNvPr id="8194" name="Picture 2" descr="https://lh6.googleusercontent.com/0biU_gJtBBd5-Xp0vUSiJJP7xz3e1edxeKloUPxKwtdtGZnI7bz4xwNAkFNS59vdsRrsqfeXP9hfflatsjzVuJTCFm2YGM3C2yw56-lWVMWbS4yRorqdopHi3SrAjD8DGFJDGW2Sh2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602" y="2952750"/>
            <a:ext cx="3986796" cy="279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47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Normal Distribution (cont’d)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300828"/>
          </a:xfrm>
        </p:spPr>
        <p:txBody>
          <a:bodyPr>
            <a:normAutofit/>
          </a:bodyPr>
          <a:lstStyle/>
          <a:p>
            <a:endParaRPr lang="en-CA" dirty="0" smtClean="0"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99696"/>
              </p:ext>
            </p:extLst>
          </p:nvPr>
        </p:nvGraphicFramePr>
        <p:xfrm>
          <a:off x="581024" y="1810922"/>
          <a:ext cx="8124825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275"/>
                <a:gridCol w="2708275"/>
                <a:gridCol w="2708275"/>
              </a:tblGrid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Range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All Distributions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Normal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± </a:t>
                      </a:r>
                      <a:r>
                        <a:rPr lang="en-CA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</a:t>
                      </a:r>
                      <a:r>
                        <a:rPr lang="en-CA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SDs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 least </a:t>
                      </a:r>
                      <a:r>
                        <a:rPr lang="en-CA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0%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68%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± 2 SDs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 least </a:t>
                      </a:r>
                      <a:r>
                        <a:rPr lang="en-CA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75%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95%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± 3 SDs</a:t>
                      </a:r>
                      <a:endParaRPr lang="en-CA" sz="210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 least </a:t>
                      </a:r>
                      <a:r>
                        <a:rPr lang="en-CA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88.9%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99.7%</a:t>
                      </a:r>
                      <a:endParaRPr lang="en-CA" sz="21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pic>
        <p:nvPicPr>
          <p:cNvPr id="9220" name="Picture 4" descr="https://lh3.googleusercontent.com/prQ5adsgknYOJg1BFzNPCwWGPhFKfpdbne_46uc5Gt-aXD2YjYmgTwmZ2rVDPRG-SQzLeG5HOnV_QvwNC_nw29uY_XaBUiBbm1WpaclXX1AtMzQQsiVaptpLKqOp6FM-ZVwXNvpUu4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297" y="3834228"/>
            <a:ext cx="3783407" cy="282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62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932"/>
            <a:ext cx="8286750" cy="1150353"/>
          </a:xfrm>
        </p:spPr>
        <p:txBody>
          <a:bodyPr/>
          <a:lstStyle/>
          <a:p>
            <a:r>
              <a:rPr lang="en-CA" dirty="0" smtClean="0">
                <a:latin typeface="+mn-lt"/>
              </a:rPr>
              <a:t>Central Limit Theorem</a:t>
            </a:r>
            <a:endParaRPr lang="en-CA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947"/>
            <a:ext cx="8286750" cy="3300828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+mn-lt"/>
              </a:rPr>
              <a:t>If the sample is large and drawn at random with replacement</a:t>
            </a:r>
          </a:p>
          <a:p>
            <a:r>
              <a:rPr lang="en-CA" dirty="0" smtClean="0">
                <a:latin typeface="+mn-lt"/>
              </a:rPr>
              <a:t>Regardless of the distribution of the population, the distribution of the sample sum or average is </a:t>
            </a:r>
            <a:r>
              <a:rPr lang="en-CA" b="1" dirty="0" smtClean="0">
                <a:latin typeface="+mn-lt"/>
              </a:rPr>
              <a:t>roughly normal</a:t>
            </a:r>
          </a:p>
          <a:p>
            <a:r>
              <a:rPr lang="en-CA" dirty="0" smtClean="0">
                <a:latin typeface="+mn-lt"/>
              </a:rPr>
              <a:t>Distribution of the sample sum/average: </a:t>
            </a:r>
          </a:p>
          <a:p>
            <a:pPr lvl="1"/>
            <a:r>
              <a:rPr lang="en-CA" dirty="0" smtClean="0">
                <a:latin typeface="+mn-lt"/>
              </a:rPr>
              <a:t>Many possible random samples of the same size</a:t>
            </a:r>
          </a:p>
          <a:p>
            <a:pPr lvl="1"/>
            <a:r>
              <a:rPr lang="en-CA" dirty="0" smtClean="0">
                <a:latin typeface="+mn-lt"/>
              </a:rPr>
              <a:t>Distribution is based on the sum/average of different samples</a:t>
            </a:r>
          </a:p>
          <a:p>
            <a:pPr marL="0" indent="0">
              <a:buNone/>
            </a:pPr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404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MUN">
      <a:majorFont>
        <a:latin typeface="Bebas Neue"/>
        <a:ea typeface=""/>
        <a:cs typeface=""/>
      </a:majorFont>
      <a:minorFont>
        <a:latin typeface="Avenir LT Std 45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rkeley_Brights_Tessellations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1502</TotalTime>
  <Words>695</Words>
  <Application>Microsoft Office PowerPoint</Application>
  <PresentationFormat>On-screen Show (4:3)</PresentationFormat>
  <Paragraphs>103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Custom Design</vt:lpstr>
      <vt:lpstr>Berkeley_Brights_Tessellations</vt:lpstr>
      <vt:lpstr>1_Custom Design</vt:lpstr>
      <vt:lpstr>2_Custom Design</vt:lpstr>
      <vt:lpstr>3_Custom Design</vt:lpstr>
      <vt:lpstr>Data 8, Lab 8</vt:lpstr>
      <vt:lpstr>Agenda</vt:lpstr>
      <vt:lpstr>Skewness</vt:lpstr>
      <vt:lpstr>Variability</vt:lpstr>
      <vt:lpstr>Chebyshev’s Bounds</vt:lpstr>
      <vt:lpstr>Standard Units</vt:lpstr>
      <vt:lpstr>Normal Distribution</vt:lpstr>
      <vt:lpstr>Normal Distribution (cont’d)</vt:lpstr>
      <vt:lpstr>Central Limit Theorem</vt:lpstr>
      <vt:lpstr>Distribution of Sample Mean</vt:lpstr>
      <vt:lpstr>Distribution of Sample Mean</vt:lpstr>
      <vt:lpstr>Correlation</vt:lpstr>
      <vt:lpstr>Calculating Correlation</vt:lpstr>
      <vt:lpstr>Correlation Example: Worksheet Q6</vt:lpstr>
      <vt:lpstr>Announcements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Hubert Luo</cp:lastModifiedBy>
  <cp:revision>491</cp:revision>
  <dcterms:created xsi:type="dcterms:W3CDTF">2013-01-15T19:08:57Z</dcterms:created>
  <dcterms:modified xsi:type="dcterms:W3CDTF">2020-04-10T20:46:36Z</dcterms:modified>
</cp:coreProperties>
</file>