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97" r:id="rId7"/>
    <p:sldId id="298" r:id="rId8"/>
    <p:sldId id="300" r:id="rId9"/>
    <p:sldId id="299" r:id="rId10"/>
    <p:sldId id="301" r:id="rId11"/>
    <p:sldId id="302" r:id="rId12"/>
    <p:sldId id="304" r:id="rId13"/>
    <p:sldId id="30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37F"/>
    <a:srgbClr val="C28220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latin typeface="Avenir LT Std 45 Book" pitchFamily="34" charset="0"/>
              </a:rPr>
              <a:t>10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Classification, k-Nearest Neighbours, and Conditional Probability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  <a:endParaRPr lang="en-US" dirty="0" smtClean="0">
              <a:latin typeface="Avenir LT Std 45 Book" pitchFamily="34" charset="0"/>
            </a:endParaRP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 May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Project 3 due Friday 5/1</a:t>
            </a:r>
          </a:p>
          <a:p>
            <a:r>
              <a:rPr lang="en-CA" dirty="0" smtClean="0">
                <a:latin typeface="+mn-lt"/>
              </a:rPr>
              <a:t>Final Topical Review Labs Next Week! See Piazza for schedule, slides, </a:t>
            </a:r>
            <a:r>
              <a:rPr lang="en-CA" smtClean="0">
                <a:latin typeface="+mn-lt"/>
              </a:rPr>
              <a:t>and topics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Classification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Goal: Predict </a:t>
            </a:r>
            <a:r>
              <a:rPr lang="en-CA" dirty="0" smtClean="0">
                <a:latin typeface="+mn-lt"/>
              </a:rPr>
              <a:t>labels of categorical </a:t>
            </a:r>
            <a:r>
              <a:rPr lang="en-CA" dirty="0" smtClean="0">
                <a:latin typeface="+mn-lt"/>
              </a:rPr>
              <a:t>data</a:t>
            </a:r>
          </a:p>
          <a:p>
            <a:r>
              <a:rPr lang="en-CA" dirty="0" smtClean="0">
                <a:latin typeface="+mn-lt"/>
              </a:rPr>
              <a:t>In Data 8: Use </a:t>
            </a:r>
            <a:r>
              <a:rPr lang="en-CA" dirty="0" smtClean="0">
                <a:latin typeface="+mn-lt"/>
              </a:rPr>
              <a:t>known, labelled data points to predict the label of unknown data </a:t>
            </a:r>
            <a:r>
              <a:rPr lang="en-CA" dirty="0" smtClean="0">
                <a:latin typeface="+mn-lt"/>
              </a:rPr>
              <a:t>points in a supervised manner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Given a set of attributes for a data point, what label do we predict the data point to have?</a:t>
            </a:r>
          </a:p>
          <a:p>
            <a:r>
              <a:rPr lang="en-CA" dirty="0" smtClean="0">
                <a:latin typeface="+mn-lt"/>
              </a:rPr>
              <a:t>Examples: </a:t>
            </a:r>
          </a:p>
          <a:p>
            <a:pPr lvl="1"/>
            <a:r>
              <a:rPr lang="en-CA" dirty="0" smtClean="0">
                <a:latin typeface="+mn-lt"/>
              </a:rPr>
              <a:t>Predict whether or not a patient has cancer</a:t>
            </a:r>
          </a:p>
          <a:p>
            <a:pPr lvl="1"/>
            <a:r>
              <a:rPr lang="en-CA" dirty="0" smtClean="0">
                <a:latin typeface="+mn-lt"/>
              </a:rPr>
              <a:t>Predict the year of a student at Cal</a:t>
            </a:r>
          </a:p>
          <a:p>
            <a:pPr lvl="1"/>
            <a:r>
              <a:rPr lang="en-CA" dirty="0" smtClean="0">
                <a:latin typeface="+mn-lt"/>
              </a:rPr>
              <a:t>Predict if an email is spam</a:t>
            </a: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Training vs Testing Data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Training Data: All known, labelled data points</a:t>
            </a:r>
          </a:p>
          <a:p>
            <a:pPr lvl="1"/>
            <a:r>
              <a:rPr lang="en-CA" dirty="0" smtClean="0">
                <a:latin typeface="+mn-lt"/>
              </a:rPr>
              <a:t>We use our training data to </a:t>
            </a:r>
            <a:r>
              <a:rPr lang="en-CA" b="1" dirty="0" smtClean="0">
                <a:latin typeface="+mn-lt"/>
              </a:rPr>
              <a:t>create</a:t>
            </a:r>
            <a:r>
              <a:rPr lang="en-CA" dirty="0" smtClean="0">
                <a:latin typeface="+mn-lt"/>
              </a:rPr>
              <a:t> our model</a:t>
            </a:r>
          </a:p>
          <a:p>
            <a:r>
              <a:rPr lang="en-CA" dirty="0" smtClean="0">
                <a:latin typeface="+mn-lt"/>
              </a:rPr>
              <a:t>Test Data: All unknown data points whose labels we are trying to predict</a:t>
            </a:r>
          </a:p>
          <a:p>
            <a:pPr lvl="1"/>
            <a:r>
              <a:rPr lang="en-CA" dirty="0" smtClean="0">
                <a:latin typeface="+mn-lt"/>
              </a:rPr>
              <a:t>We use our test data to evaluate how well our model does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Allows us to ask how well our model </a:t>
            </a:r>
            <a:r>
              <a:rPr lang="en-CA" b="1" dirty="0" smtClean="0">
                <a:latin typeface="+mn-lt"/>
              </a:rPr>
              <a:t>generalizes</a:t>
            </a:r>
            <a:r>
              <a:rPr lang="en-CA" dirty="0" smtClean="0">
                <a:latin typeface="+mn-lt"/>
              </a:rPr>
              <a:t> to unknown data our model hasn’t seen yet</a:t>
            </a:r>
          </a:p>
        </p:txBody>
      </p:sp>
    </p:spTree>
    <p:extLst>
      <p:ext uri="{BB962C8B-B14F-4D97-AF65-F5344CB8AC3E}">
        <p14:creationId xmlns:p14="http://schemas.microsoft.com/office/powerpoint/2010/main" val="21516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Decision Boundary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Decision Boundary: The curve that divides all the data based on the </a:t>
            </a:r>
            <a:r>
              <a:rPr lang="en-CA" b="1" dirty="0" smtClean="0">
                <a:latin typeface="+mn-lt"/>
              </a:rPr>
              <a:t>predicted</a:t>
            </a:r>
            <a:r>
              <a:rPr lang="en-CA" dirty="0" smtClean="0">
                <a:latin typeface="+mn-lt"/>
              </a:rPr>
              <a:t> label</a:t>
            </a:r>
          </a:p>
          <a:p>
            <a:pPr lvl="1"/>
            <a:r>
              <a:rPr lang="en-CA" dirty="0" smtClean="0">
                <a:latin typeface="+mn-lt"/>
              </a:rPr>
              <a:t>May have points on the wrong side if the predictions are wrong!</a:t>
            </a:r>
          </a:p>
        </p:txBody>
      </p:sp>
      <p:pic>
        <p:nvPicPr>
          <p:cNvPr id="1026" name="Picture 2" descr="https://miro.medium.com/max/1012/1*i_oYgWjPbXbg3Z2uQLAm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56" y="2876549"/>
            <a:ext cx="4776489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K-Nearest Neighbours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smtClean="0">
                <a:latin typeface="+mn-lt"/>
              </a:rPr>
              <a:t>Idea: Use the labels of the known data points (training set) closest to an unknown data point (test set) to predict its label</a:t>
            </a:r>
            <a:endParaRPr lang="en-CA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+mn-lt"/>
              </a:rPr>
              <a:t>Find the distance between the </a:t>
            </a:r>
            <a:r>
              <a:rPr lang="en-CA" dirty="0" smtClean="0">
                <a:latin typeface="+mn-lt"/>
              </a:rPr>
              <a:t>unknown data point and </a:t>
            </a:r>
            <a:r>
              <a:rPr lang="en-CA" dirty="0">
                <a:latin typeface="+mn-lt"/>
              </a:rPr>
              <a:t>each </a:t>
            </a:r>
            <a:r>
              <a:rPr lang="en-CA" dirty="0" smtClean="0">
                <a:latin typeface="+mn-lt"/>
              </a:rPr>
              <a:t>known data point in </a:t>
            </a:r>
            <a:r>
              <a:rPr lang="en-CA" dirty="0">
                <a:latin typeface="+mn-lt"/>
              </a:rPr>
              <a:t>the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Sort all the data points based on the calculated </a:t>
            </a:r>
            <a:r>
              <a:rPr lang="en-CA" dirty="0" smtClean="0">
                <a:latin typeface="+mn-lt"/>
              </a:rPr>
              <a:t>distance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CA" dirty="0" smtClean="0">
                <a:latin typeface="+mn-lt"/>
              </a:rPr>
              <a:t>From closest (smallest distance) to farthest (largest distance)</a:t>
            </a:r>
            <a:endParaRPr lang="en-CA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Take </a:t>
            </a:r>
            <a:r>
              <a:rPr lang="en-CA" i="1" dirty="0" smtClean="0">
                <a:latin typeface="+mn-lt"/>
              </a:rPr>
              <a:t>k</a:t>
            </a:r>
            <a:r>
              <a:rPr lang="en-CA" dirty="0" smtClean="0">
                <a:latin typeface="+mn-lt"/>
              </a:rPr>
              <a:t> </a:t>
            </a:r>
            <a:r>
              <a:rPr lang="en-CA" dirty="0" smtClean="0">
                <a:latin typeface="+mn-lt"/>
              </a:rPr>
              <a:t>closest data points (“neighbours”) and </a:t>
            </a:r>
            <a:r>
              <a:rPr lang="en-CA" dirty="0" smtClean="0">
                <a:latin typeface="+mn-lt"/>
              </a:rPr>
              <a:t>get their </a:t>
            </a:r>
            <a:r>
              <a:rPr lang="en-CA" dirty="0" smtClean="0">
                <a:latin typeface="+mn-lt"/>
              </a:rPr>
              <a:t>labels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 predicted label for the unknown data point is the majority of the labels of the k closest neighbours</a:t>
            </a:r>
          </a:p>
        </p:txBody>
      </p:sp>
    </p:spTree>
    <p:extLst>
      <p:ext uri="{BB962C8B-B14F-4D97-AF65-F5344CB8AC3E}">
        <p14:creationId xmlns:p14="http://schemas.microsoft.com/office/powerpoint/2010/main" val="17662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Standardizing Data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Before we classify </a:t>
                </a:r>
                <a:r>
                  <a:rPr lang="en-CA" dirty="0" smtClean="0">
                    <a:latin typeface="+mn-lt"/>
                  </a:rPr>
                  <a:t>data, we </a:t>
                </a:r>
                <a:r>
                  <a:rPr lang="en-CA" dirty="0" smtClean="0">
                    <a:latin typeface="+mn-lt"/>
                  </a:rPr>
                  <a:t>usually </a:t>
                </a:r>
                <a:r>
                  <a:rPr lang="en-CA" b="1" dirty="0" smtClean="0">
                    <a:latin typeface="+mn-lt"/>
                  </a:rPr>
                  <a:t>standardize </a:t>
                </a:r>
                <a:r>
                  <a:rPr lang="en-CA" b="1" dirty="0" smtClean="0">
                    <a:latin typeface="+mn-lt"/>
                  </a:rPr>
                  <a:t>data first</a:t>
                </a:r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This is especially true if data is on completely different scales!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How do we calculate a distance that involves both the number of people in a town and the area of a town in kilometers squared?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These two variables clearly have completely different scales!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+mn-lt"/>
                      </a:rPr>
                      <m:t>𝑆𝑡𝑎𝑛𝑑𝑎𝑟𝑑𝑖𝑧𝑒𝑑</m:t>
                    </m:r>
                    <m:r>
                      <a:rPr lang="en-CA" b="0" i="1" smtClean="0">
                        <a:latin typeface="+mn-lt"/>
                      </a:rPr>
                      <m:t> </m:t>
                    </m:r>
                    <m:r>
                      <a:rPr lang="en-CA" b="0" i="1" smtClean="0">
                        <a:latin typeface="+mn-lt"/>
                      </a:rPr>
                      <m:t>𝐷𝑎𝑡𝑎</m:t>
                    </m:r>
                    <m:r>
                      <a:rPr lang="en-CA" b="0" i="1" smtClean="0"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+mn-lt"/>
                          </a:rPr>
                          <m:t>𝑂𝑟𝑖𝑔𝑖𝑎𝑙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𝐷𝑎𝑡𝑎</m:t>
                        </m:r>
                        <m:r>
                          <a:rPr lang="en-CA" b="0" i="1" smtClean="0">
                            <a:latin typeface="+mn-lt"/>
                          </a:rPr>
                          <m:t> −</m:t>
                        </m:r>
                        <m:r>
                          <a:rPr lang="en-CA" b="0" i="1" smtClean="0">
                            <a:latin typeface="+mn-lt"/>
                          </a:rPr>
                          <m:t>𝐴𝑣𝑒𝑟𝑎𝑔𝑒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𝑜𝑓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𝐷𝑎𝑡𝑎</m:t>
                        </m:r>
                      </m:num>
                      <m:den>
                        <m:r>
                          <a:rPr lang="en-CA" b="0" i="1" smtClean="0">
                            <a:latin typeface="+mn-lt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𝑜𝑓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𝐷𝑎𝑡𝑎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l="-809" t="-993" r="-13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Confusion Matrix Example</a:t>
            </a:r>
            <a:endParaRPr lang="en-CA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947581"/>
              </p:ext>
            </p:extLst>
          </p:nvPr>
        </p:nvGraphicFramePr>
        <p:xfrm>
          <a:off x="457200" y="1757363"/>
          <a:ext cx="8286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/>
                <a:gridCol w="2847975"/>
                <a:gridCol w="2457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 Label: Positive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 Label: Negative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Predicted Label: Positive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 Positive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</a:t>
                      </a:r>
                      <a:r>
                        <a:rPr lang="en-CA" baseline="0" dirty="0" smtClean="0"/>
                        <a:t> Positive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Predicted Label: Negative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False Negative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True Negative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81325"/>
            <a:ext cx="82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The above is an example of a </a:t>
            </a:r>
            <a:r>
              <a:rPr lang="en-CA" b="1" dirty="0" smtClean="0">
                <a:solidFill>
                  <a:srgbClr val="2D637F"/>
                </a:solidFill>
              </a:rPr>
              <a:t>confusion matrix </a:t>
            </a:r>
            <a:r>
              <a:rPr lang="en-CA" dirty="0" smtClean="0">
                <a:solidFill>
                  <a:srgbClr val="2D637F"/>
                </a:solidFill>
              </a:rPr>
              <a:t> used for classification with two labels, Positive and Negative.</a:t>
            </a:r>
            <a:endParaRPr lang="en-CA" dirty="0">
              <a:solidFill>
                <a:srgbClr val="2D63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Example: A medical screening is conducted to predict whether or not a patient has cancer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True Positive: Patient has cancer and screening says they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False Negative: Patient has cancer but screening says they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False Positive: Patient doesn’t have cancer but screening says they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2D637F"/>
                </a:solidFill>
              </a:rPr>
              <a:t>True Negative: Patient doesn’t have cancer and screening says they don’t</a:t>
            </a:r>
          </a:p>
        </p:txBody>
      </p:sp>
    </p:spTree>
    <p:extLst>
      <p:ext uri="{BB962C8B-B14F-4D97-AF65-F5344CB8AC3E}">
        <p14:creationId xmlns:p14="http://schemas.microsoft.com/office/powerpoint/2010/main" val="36104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Conditional Probability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Let C and D be events, P denote the probability</a:t>
                </a:r>
                <a:endParaRPr lang="en-CA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latin typeface="+mn-lt"/>
                      </a:rPr>
                      <m:t>P</m:t>
                    </m:r>
                    <m:r>
                      <a:rPr lang="en-CA" b="0" i="1" smtClean="0">
                        <a:latin typeface="+mn-lt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𝐶</m:t>
                    </m:r>
                    <m:r>
                      <a:rPr lang="en-CA" b="0" i="1" smtClean="0">
                        <a:latin typeface="+mn-lt"/>
                      </a:rPr>
                      <m:t> </m:t>
                    </m:r>
                    <m:r>
                      <a:rPr lang="en-CA" b="0" i="1" smtClean="0">
                        <a:latin typeface="+mn-lt"/>
                      </a:rPr>
                      <m:t>𝐻𝑎𝑝𝑝𝑒𝑛𝑖𝑛𝑔</m:t>
                    </m:r>
                    <m:r>
                      <a:rPr lang="en-CA" b="0" i="1" smtClean="0">
                        <a:latin typeface="+mn-lt"/>
                      </a:rPr>
                      <m:t> </m:t>
                    </m:r>
                    <m:r>
                      <a:rPr lang="en-CA" b="0" i="1" smtClean="0">
                        <a:latin typeface="+mn-lt"/>
                      </a:rPr>
                      <m:t>𝐺𝑖𝑣𝑒𝑛</m:t>
                    </m:r>
                    <m:r>
                      <a:rPr lang="en-CA" b="0" i="1" smtClean="0">
                        <a:latin typeface="+mn-lt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𝐷</m:t>
                    </m:r>
                    <m:r>
                      <a:rPr lang="en-CA" b="0" i="1" smtClean="0">
                        <a:latin typeface="+mn-lt"/>
                      </a:rPr>
                      <m:t> </m:t>
                    </m:r>
                    <m:r>
                      <a:rPr lang="en-CA" b="0" i="1" smtClean="0">
                        <a:latin typeface="+mn-lt"/>
                      </a:rPr>
                      <m:t>𝐻𝑎𝑝𝑝𝑒𝑛𝑒𝑑</m:t>
                    </m:r>
                    <m:r>
                      <a:rPr lang="en-CA" b="0" i="1" smtClean="0">
                        <a:latin typeface="+mn-lt"/>
                      </a:rPr>
                      <m:t>)= </m:t>
                    </m:r>
                    <m:f>
                      <m:fPr>
                        <m:ctrlPr>
                          <a:rPr lang="en-CA" b="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+mn-lt"/>
                          </a:rPr>
                          <m:t>𝑃</m:t>
                        </m:r>
                        <m:r>
                          <a:rPr lang="en-CA" b="0" i="1" smtClean="0">
                            <a:latin typeface="+mn-lt"/>
                          </a:rPr>
                          <m:t>(</m:t>
                        </m:r>
                        <m:r>
                          <a:rPr lang="en-CA" b="0" i="1" smtClean="0">
                            <a:latin typeface="Cambria Math"/>
                          </a:rPr>
                          <m:t>𝐶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𝑎𝑛𝑑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𝑏𝑜𝑡h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h𝑎𝑝𝑝𝑒𝑛𝑖𝑛𝑔</m:t>
                        </m:r>
                        <m:r>
                          <a:rPr lang="en-CA" b="0" i="1" smtClean="0">
                            <a:latin typeface="+mn-lt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+mn-lt"/>
                          </a:rPr>
                          <m:t>𝑃</m:t>
                        </m:r>
                        <m:r>
                          <a:rPr lang="en-CA" b="0" i="1" smtClean="0">
                            <a:latin typeface="+mn-lt"/>
                          </a:rPr>
                          <m:t>(</m:t>
                        </m:r>
                        <m:r>
                          <a:rPr lang="en-CA" b="0" i="1" smtClean="0">
                            <a:latin typeface="Cambria Math"/>
                          </a:rPr>
                          <m:t>𝐷</m:t>
                        </m:r>
                        <m:r>
                          <a:rPr lang="en-CA" b="0" i="1" smtClean="0">
                            <a:latin typeface="+mn-lt"/>
                          </a:rPr>
                          <m:t> </m:t>
                        </m:r>
                        <m:r>
                          <a:rPr lang="en-CA" b="0" i="1" smtClean="0">
                            <a:latin typeface="+mn-lt"/>
                          </a:rPr>
                          <m:t>h𝑎𝑝𝑝𝑒𝑛𝑖𝑛𝑔</m:t>
                        </m:r>
                        <m:r>
                          <a:rPr lang="en-CA" b="0" i="1" smtClean="0">
                            <a:latin typeface="+mn-lt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  <a:p>
                <a:pPr lvl="1"/>
                <a:r>
                  <a:rPr lang="en-CA" dirty="0" smtClean="0">
                    <a:latin typeface="+mn-lt"/>
                  </a:rPr>
                  <a:t>Out of scope for Data 8, but in probability theory we write the above as P(C|D)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+mn-lt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en-CA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CA" i="1"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+mn-lt"/>
                          </a:rPr>
                        </m:ctrlPr>
                      </m:fPr>
                      <m:num>
                        <m:r>
                          <a:rPr lang="en-CA" i="1">
                            <a:latin typeface="+mn-lt"/>
                          </a:rPr>
                          <m:t>𝑃</m:t>
                        </m:r>
                        <m:d>
                          <m:dPr>
                            <m:ctrlPr>
                              <a:rPr lang="en-CA" i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𝐶𝐷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+mn-lt"/>
                          </a:rPr>
                          <m:t>𝑃</m:t>
                        </m:r>
                        <m:d>
                          <m:dPr>
                            <m:ctrlPr>
                              <a:rPr lang="en-CA" i="1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Note that </a:t>
                </a:r>
                <a:r>
                  <a:rPr lang="en-CA" dirty="0" smtClean="0">
                    <a:latin typeface="+mn-lt"/>
                  </a:rPr>
                  <a:t>P(D happening) = P(C and D both happening) +</a:t>
                </a:r>
                <a:r>
                  <a:rPr lang="en-CA" dirty="0">
                    <a:latin typeface="+mn-lt"/>
                  </a:rPr>
                  <a:t> </a:t>
                </a:r>
                <a:r>
                  <a:rPr lang="en-CA" dirty="0" smtClean="0">
                    <a:latin typeface="+mn-lt"/>
                  </a:rPr>
                  <a:t>P(D happens but C does not happen)</a:t>
                </a:r>
              </a:p>
              <a:p>
                <a:endParaRPr lang="en-CA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l="-809" t="-993" r="-18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n-lt"/>
              </a:rPr>
              <a:t>Conditional Probability Example (Q2b)</a:t>
            </a:r>
            <a:endParaRPr lang="en-CA" sz="3600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42" y="1548225"/>
            <a:ext cx="6073666" cy="147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2942812"/>
                <a:ext cx="8105775" cy="269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rgbClr val="2D637F"/>
                    </a:solidFill>
                  </a:rPr>
                  <a:t>Question: Given </a:t>
                </a:r>
                <a:r>
                  <a:rPr lang="en-CA" dirty="0">
                    <a:solidFill>
                      <a:srgbClr val="2D637F"/>
                    </a:solidFill>
                  </a:rPr>
                  <a:t>that a customer was classified incorrectly, the likelihood that they are a B type customer  </a:t>
                </a:r>
                <a:endParaRPr lang="en-CA" dirty="0" smtClean="0">
                  <a:solidFill>
                    <a:srgbClr val="2D637F"/>
                  </a:solidFill>
                </a:endParaRPr>
              </a:p>
              <a:p>
                <a:endParaRPr lang="en-CA" dirty="0">
                  <a:solidFill>
                    <a:srgbClr val="2D637F"/>
                  </a:solidFill>
                </a:endParaRPr>
              </a:p>
              <a:p>
                <a:r>
                  <a:rPr lang="en-CA" dirty="0" smtClean="0">
                    <a:solidFill>
                      <a:srgbClr val="2D637F"/>
                    </a:solidFill>
                  </a:rPr>
                  <a:t>P(Type B customer given classified incorrectly)</a:t>
                </a:r>
              </a:p>
              <a:p>
                <a:r>
                  <a:rPr lang="en-CA" dirty="0" smtClean="0">
                    <a:solidFill>
                      <a:srgbClr val="2D637F"/>
                    </a:solidFill>
                  </a:rPr>
                  <a:t> 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solidFill>
                              <a:srgbClr val="2D637F"/>
                            </a:solidFill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𝑃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𝑇𝑦𝑝𝑒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𝐵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𝑐𝑢𝑠𝑡𝑜𝑚𝑒𝑟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𝑐𝑙𝑎𝑠𝑠𝑖𝑓𝑖𝑒𝑑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𝑖𝑛𝑐𝑜𝑟𝑟𝑒𝑐𝑡𝑙𝑦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𝑃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𝐶𝑙𝑎𝑠𝑠𝑖𝑓𝑖𝑒𝑑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𝑖𝑛𝑐𝑜𝑟𝑟𝑒𝑐𝑡𝑙𝑦</m:t>
                        </m:r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 smtClean="0">
                    <a:solidFill>
                      <a:srgbClr val="2D637F"/>
                    </a:solidFill>
                  </a:rPr>
                  <a:t> </a:t>
                </a:r>
              </a:p>
              <a:p>
                <a:r>
                  <a:rPr lang="en-CA" dirty="0" smtClean="0">
                    <a:solidFill>
                      <a:srgbClr val="2D637F"/>
                    </a:solidFill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solidFill>
                              <a:srgbClr val="2D637F"/>
                            </a:solidFill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𝑃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(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𝑇𝑦𝑝𝑒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𝐵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𝑐𝑢𝑠𝑡𝑜𝑚𝑒𝑟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𝑐𝑙𝑎𝑠𝑠𝑖𝑓𝑖𝑒𝑑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𝑖𝑛𝑐𝑜𝑟𝑟𝑒𝑐𝑡𝑙𝑦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𝑃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rgbClr val="2D637F"/>
                                </a:solidFill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𝑇𝑦𝑝𝑒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 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𝐴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 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𝑐𝑢𝑠𝑡𝑜𝑚𝑒𝑟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 </m:t>
                            </m:r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𝑐𝑙𝑎𝑠𝑠𝑖𝑓𝑖𝑒𝑑</m:t>
                            </m:r>
                            <m:r>
                              <a:rPr lang="en-CA" i="1">
                                <a:solidFill>
                                  <a:srgbClr val="2D637F"/>
                                </a:solidFill>
                              </a:rPr>
                              <m:t> </m:t>
                            </m:r>
                            <m:r>
                              <a:rPr lang="en-CA" i="1">
                                <a:solidFill>
                                  <a:srgbClr val="2D637F"/>
                                </a:solidFill>
                              </a:rPr>
                              <m:t>𝑖𝑛𝑐𝑜𝑟𝑟𝑒𝑐𝑡𝑙𝑦</m:t>
                            </m:r>
                          </m:e>
                        </m:d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+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𝑃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(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𝑇𝑦𝑝𝑒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𝐵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𝑐𝑢𝑠𝑡𝑜𝑚𝑒𝑟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𝑐𝑙𝑎𝑠𝑠𝑖𝑓𝑖𝑒𝑑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 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𝑖𝑛𝑐𝑜𝑟𝑟𝑒𝑐𝑡𝑙𝑦</m:t>
                        </m:r>
                        <m:r>
                          <a:rPr lang="en-CA" i="1">
                            <a:solidFill>
                              <a:srgbClr val="2D637F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>
                    <a:solidFill>
                      <a:srgbClr val="2D637F"/>
                    </a:solidFill>
                  </a:rPr>
                  <a:t> </a:t>
                </a:r>
                <a:endParaRPr lang="en-CA" dirty="0" smtClean="0">
                  <a:solidFill>
                    <a:srgbClr val="2D637F"/>
                  </a:solidFill>
                </a:endParaRPr>
              </a:p>
              <a:p>
                <a:r>
                  <a:rPr lang="en-CA" dirty="0">
                    <a:solidFill>
                      <a:srgbClr val="2D637F"/>
                    </a:solidFill>
                  </a:rPr>
                  <a:t>	</a:t>
                </a:r>
                <a:r>
                  <a:rPr lang="en-CA" dirty="0" smtClean="0">
                    <a:solidFill>
                      <a:srgbClr val="2D637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solidFill>
                              <a:srgbClr val="2D637F"/>
                            </a:solidFill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187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1000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104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1000</m:t>
                            </m:r>
                          </m:den>
                        </m:f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187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rgbClr val="2D637F"/>
                                </a:solidFill>
                              </a:rPr>
                              <m:t>1000</m:t>
                            </m:r>
                          </m:den>
                        </m:f>
                      </m:den>
                    </m:f>
                    <m:r>
                      <a:rPr lang="en-CA" b="0" i="0" smtClean="0">
                        <a:solidFill>
                          <a:srgbClr val="2D637F"/>
                        </a:solidFill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2D637F"/>
                            </a:solidFill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187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104+187</m:t>
                        </m:r>
                      </m:den>
                    </m:f>
                    <m:r>
                      <a:rPr lang="en-CA" b="0" i="1" smtClean="0">
                        <a:solidFill>
                          <a:srgbClr val="2D637F"/>
                        </a:solidFill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solidFill>
                              <a:srgbClr val="2D637F"/>
                            </a:solidFill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187</m:t>
                        </m:r>
                      </m:num>
                      <m:den>
                        <m:r>
                          <a:rPr lang="en-CA" b="0" i="1" smtClean="0">
                            <a:solidFill>
                              <a:srgbClr val="2D637F"/>
                            </a:solidFill>
                          </a:rPr>
                          <m:t>291</m:t>
                        </m:r>
                      </m:den>
                    </m:f>
                  </m:oMath>
                </a14:m>
                <a:endParaRPr lang="en-CA" dirty="0" smtClean="0">
                  <a:solidFill>
                    <a:srgbClr val="2D637F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42812"/>
                <a:ext cx="8105775" cy="2697983"/>
              </a:xfrm>
              <a:prstGeom prst="rect">
                <a:avLst/>
              </a:prstGeom>
              <a:blipFill rotWithShape="1">
                <a:blip r:embed="rId3"/>
                <a:stretch>
                  <a:fillRect l="-602" t="-11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624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Custom Design</vt:lpstr>
      <vt:lpstr>Berkeley_Brights_Tessellations</vt:lpstr>
      <vt:lpstr>1_Custom Design</vt:lpstr>
      <vt:lpstr>2_Custom Design</vt:lpstr>
      <vt:lpstr>3_Custom Design</vt:lpstr>
      <vt:lpstr>Data 8, Lab 10</vt:lpstr>
      <vt:lpstr>Classification</vt:lpstr>
      <vt:lpstr>Training vs Testing Data</vt:lpstr>
      <vt:lpstr>Decision Boundary</vt:lpstr>
      <vt:lpstr>K-Nearest Neighbours</vt:lpstr>
      <vt:lpstr>Standardizing Data</vt:lpstr>
      <vt:lpstr>Confusion Matrix Example</vt:lpstr>
      <vt:lpstr>Conditional Probability</vt:lpstr>
      <vt:lpstr>Conditional Probability Example (Q2b)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576</cp:revision>
  <dcterms:created xsi:type="dcterms:W3CDTF">2013-01-15T19:08:57Z</dcterms:created>
  <dcterms:modified xsi:type="dcterms:W3CDTF">2020-04-30T04:24:22Z</dcterms:modified>
</cp:coreProperties>
</file>