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89" r:id="rId7"/>
    <p:sldId id="287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67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3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8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Skewness, Normality, and Sample Means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8 November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 the sample size increases, the sample mean is more likely to be closer to the population mean</a:t>
            </a:r>
          </a:p>
          <a:p>
            <a:r>
              <a:rPr lang="en-CA" dirty="0" smtClean="0">
                <a:latin typeface="+mn-lt"/>
              </a:rPr>
              <a:t>Therefore: the distribution of sample means will have lower SD – a “narrower bell”</a:t>
            </a:r>
          </a:p>
        </p:txBody>
      </p:sp>
      <p:pic>
        <p:nvPicPr>
          <p:cNvPr id="10242" name="Picture 2" descr="https://lh6.googleusercontent.com/KJRSPHc-gY2HN2dq8JC37QZrC7KgTtYK06QuzIuGfEeMmuHHDN8I1Czw3w6NW1kCJvCOk7yBywWhZz9uT7PSO4-oVLux10WEgJ7NZnrHSqa0D6JL5NKKKh_DibB_0bnPfVxA1rArE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28" y="3305175"/>
            <a:ext cx="4743745" cy="246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Skewness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Variability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Chebyshev’s Bounds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Standard Units</a:t>
            </a: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Normal Distribution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Central Limit Theorem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Distribution of Sample Means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Skewness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Left skew</a:t>
            </a:r>
          </a:p>
          <a:p>
            <a:pPr lvl="1"/>
            <a:r>
              <a:rPr lang="en-CA" dirty="0" smtClean="0">
                <a:latin typeface="+mn-lt"/>
              </a:rPr>
              <a:t>Long left tail</a:t>
            </a:r>
          </a:p>
          <a:p>
            <a:pPr lvl="1"/>
            <a:r>
              <a:rPr lang="en-CA" dirty="0" smtClean="0">
                <a:latin typeface="+mn-lt"/>
              </a:rPr>
              <a:t>Mean &lt; Median</a:t>
            </a:r>
          </a:p>
          <a:p>
            <a:r>
              <a:rPr lang="en-CA" dirty="0" smtClean="0">
                <a:latin typeface="+mn-lt"/>
              </a:rPr>
              <a:t>Right skew</a:t>
            </a:r>
          </a:p>
          <a:p>
            <a:pPr lvl="1"/>
            <a:r>
              <a:rPr lang="en-CA" dirty="0" smtClean="0">
                <a:latin typeface="+mn-lt"/>
              </a:rPr>
              <a:t>Long right tail</a:t>
            </a:r>
          </a:p>
          <a:p>
            <a:pPr lvl="1"/>
            <a:r>
              <a:rPr lang="en-CA" dirty="0" smtClean="0">
                <a:latin typeface="+mn-lt"/>
              </a:rPr>
              <a:t>Mean &gt; Median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Variability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Variance: How spread out is the data?</a:t>
            </a:r>
          </a:p>
          <a:p>
            <a:r>
              <a:rPr lang="en-CA" dirty="0" smtClean="0">
                <a:latin typeface="+mn-lt"/>
              </a:rPr>
              <a:t>Standard Deviation: Square root of the variance</a:t>
            </a:r>
          </a:p>
          <a:p>
            <a:pPr lvl="1"/>
            <a:r>
              <a:rPr lang="en-CA" dirty="0" smtClean="0">
                <a:latin typeface="+mn-lt"/>
              </a:rPr>
              <a:t>Same unit as the data</a:t>
            </a:r>
          </a:p>
          <a:p>
            <a:pPr lvl="1"/>
            <a:r>
              <a:rPr lang="en-CA" dirty="0" smtClean="0">
                <a:latin typeface="+mn-lt"/>
              </a:rPr>
              <a:t>The larger the SD, the more spread out the data is</a:t>
            </a: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Chebyshev’s Bounds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Regardless of the distribution, the </a:t>
            </a:r>
            <a:r>
              <a:rPr lang="en-CA" dirty="0">
                <a:latin typeface="+mn-lt"/>
              </a:rPr>
              <a:t>proportion of values in the range “average ± </a:t>
            </a:r>
            <a:r>
              <a:rPr lang="en-CA" i="1" dirty="0">
                <a:latin typeface="+mn-lt"/>
              </a:rPr>
              <a:t>z</a:t>
            </a:r>
            <a:r>
              <a:rPr lang="en-CA" dirty="0">
                <a:latin typeface="+mn-lt"/>
              </a:rPr>
              <a:t> SDs” </a:t>
            </a:r>
            <a:r>
              <a:rPr lang="en-CA" dirty="0" smtClean="0">
                <a:latin typeface="+mn-lt"/>
              </a:rPr>
              <a:t>is at </a:t>
            </a:r>
            <a:r>
              <a:rPr lang="en-CA" dirty="0">
                <a:latin typeface="+mn-lt"/>
              </a:rPr>
              <a:t>least 1 - </a:t>
            </a:r>
            <a:r>
              <a:rPr lang="en-CA" dirty="0" smtClean="0">
                <a:latin typeface="+mn-lt"/>
              </a:rPr>
              <a:t>1/</a:t>
            </a:r>
            <a:r>
              <a:rPr lang="en-CA" i="1" dirty="0" smtClean="0">
                <a:latin typeface="+mn-lt"/>
              </a:rPr>
              <a:t>z</a:t>
            </a:r>
            <a:r>
              <a:rPr lang="en-CA" dirty="0" smtClean="0">
                <a:latin typeface="+mn-lt"/>
              </a:rPr>
              <a:t>²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711"/>
              </p:ext>
            </p:extLst>
          </p:nvPr>
        </p:nvGraphicFramePr>
        <p:xfrm>
          <a:off x="581024" y="2682875"/>
          <a:ext cx="81248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413"/>
                <a:gridCol w="4062413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1 - 1/4   (75%)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1 - 1/9   (88.888…%)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4 SDs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1 - 1/16 (93.75%)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5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1 - 1/25  (96%)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Units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Standard Unit: Number of SD’s above or below average</a:t>
            </a:r>
          </a:p>
          <a:p>
            <a:r>
              <a:rPr lang="en-CA" dirty="0" smtClean="0">
                <a:latin typeface="+mn-lt"/>
              </a:rPr>
              <a:t>Allows us to easily compare different distributions and units</a:t>
            </a:r>
          </a:p>
          <a:p>
            <a:r>
              <a:rPr lang="en-CA" dirty="0" smtClean="0">
                <a:latin typeface="+mn-lt"/>
              </a:rPr>
              <a:t>Z = (value-average)/SD</a:t>
            </a:r>
          </a:p>
          <a:p>
            <a:r>
              <a:rPr lang="en-CA" dirty="0" smtClean="0">
                <a:latin typeface="+mn-lt"/>
              </a:rPr>
              <a:t>Average of standard units is always 0</a:t>
            </a:r>
          </a:p>
          <a:p>
            <a:r>
              <a:rPr lang="en-CA" dirty="0" smtClean="0">
                <a:latin typeface="+mn-lt"/>
              </a:rPr>
              <a:t>SD of standard units is always 1</a:t>
            </a:r>
          </a:p>
        </p:txBody>
      </p:sp>
    </p:spTree>
    <p:extLst>
      <p:ext uri="{BB962C8B-B14F-4D97-AF65-F5344CB8AC3E}">
        <p14:creationId xmlns:p14="http://schemas.microsoft.com/office/powerpoint/2010/main" val="39067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extremely common distribution in statistics, shaped like a bell curve</a:t>
            </a:r>
          </a:p>
          <a:p>
            <a:r>
              <a:rPr lang="en-CA" dirty="0" smtClean="0">
                <a:latin typeface="+mn-lt"/>
              </a:rPr>
              <a:t>Most of the data is within a few SD’s of the mean</a:t>
            </a:r>
            <a:endParaRPr lang="en-CA" dirty="0" smtClean="0">
              <a:latin typeface="+mn-lt"/>
            </a:endParaRPr>
          </a:p>
          <a:p>
            <a:endParaRPr lang="en-CA" dirty="0" smtClean="0">
              <a:latin typeface="+mn-lt"/>
            </a:endParaRPr>
          </a:p>
        </p:txBody>
      </p:sp>
      <p:pic>
        <p:nvPicPr>
          <p:cNvPr id="8194" name="Picture 2" descr="https://lh6.googleusercontent.com/0biU_gJtBBd5-Xp0vUSiJJP7xz3e1edxeKloUPxKwtdtGZnI7bz4xwNAkFNS59vdsRrsqfeXP9hfflatsjzVuJTCFm2YGM3C2yw56-lWVMWbS4yRorqdopHi3SrAjD8DGFJDGW2Sh2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02" y="2952750"/>
            <a:ext cx="3986796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endParaRPr lang="en-CA" dirty="0" smtClean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3947"/>
              </p:ext>
            </p:extLst>
          </p:nvPr>
        </p:nvGraphicFramePr>
        <p:xfrm>
          <a:off x="581024" y="1810922"/>
          <a:ext cx="812482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75"/>
                <a:gridCol w="2708275"/>
                <a:gridCol w="2708275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Distributions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Normal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 sz="21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88.9%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9220" name="Picture 4" descr="https://lh3.googleusercontent.com/prQ5adsgknYOJg1BFzNPCwWGPhFKfpdbne_46uc5Gt-aXD2YjYmgTwmZ2rVDPRG-SQzLeG5HOnV_QvwNC_nw29uY_XaBUiBbm1WpaclXX1AtMzQQsiVaptpLKqOp6FM-ZVwXNvpUu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97" y="3834228"/>
            <a:ext cx="3783407" cy="28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Central Limit Theorem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If the sample is large and drawn at random with replacement</a:t>
            </a:r>
          </a:p>
          <a:p>
            <a:r>
              <a:rPr lang="en-CA" dirty="0" smtClean="0">
                <a:latin typeface="+mn-lt"/>
              </a:rPr>
              <a:t>Regardless of the distribution of the population, the distribution of the sample sum or average is </a:t>
            </a:r>
            <a:r>
              <a:rPr lang="en-CA" b="1" dirty="0" smtClean="0">
                <a:latin typeface="+mn-lt"/>
              </a:rPr>
              <a:t>roughly normal</a:t>
            </a:r>
          </a:p>
          <a:p>
            <a:r>
              <a:rPr lang="en-CA" dirty="0" smtClean="0">
                <a:latin typeface="+mn-lt"/>
              </a:rPr>
              <a:t>Distribution of the sample sum/average: </a:t>
            </a:r>
          </a:p>
          <a:p>
            <a:pPr lvl="1"/>
            <a:r>
              <a:rPr lang="en-CA" dirty="0" smtClean="0">
                <a:latin typeface="+mn-lt"/>
              </a:rPr>
              <a:t>Many possible random samples of the same size</a:t>
            </a:r>
          </a:p>
          <a:p>
            <a:pPr lvl="1"/>
            <a:r>
              <a:rPr lang="en-CA" dirty="0" smtClean="0">
                <a:latin typeface="+mn-lt"/>
              </a:rPr>
              <a:t>Distribution is based on the sum/average of different samples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0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360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8</vt:lpstr>
      <vt:lpstr>Agenda</vt:lpstr>
      <vt:lpstr>Skewness</vt:lpstr>
      <vt:lpstr>Variability</vt:lpstr>
      <vt:lpstr>Chebyshev’s Bounds</vt:lpstr>
      <vt:lpstr>Standard Units</vt:lpstr>
      <vt:lpstr>Normal Distribution</vt:lpstr>
      <vt:lpstr>Normal Distribution (cont’d)</vt:lpstr>
      <vt:lpstr>Central Limit Theorem</vt:lpstr>
      <vt:lpstr>Distribution of Sample Mean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446</cp:revision>
  <dcterms:created xsi:type="dcterms:W3CDTF">2013-01-15T19:08:57Z</dcterms:created>
  <dcterms:modified xsi:type="dcterms:W3CDTF">2019-09-03T05:40:15Z</dcterms:modified>
</cp:coreProperties>
</file>