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6"/>
  </p:notesMasterIdLst>
  <p:handoutMasterIdLst>
    <p:handoutMasterId r:id="rId17"/>
  </p:handoutMasterIdLst>
  <p:sldIdLst>
    <p:sldId id="256" r:id="rId6"/>
    <p:sldId id="261" r:id="rId7"/>
    <p:sldId id="262" r:id="rId8"/>
    <p:sldId id="270" r:id="rId9"/>
    <p:sldId id="271" r:id="rId10"/>
    <p:sldId id="263" r:id="rId11"/>
    <p:sldId id="265" r:id="rId12"/>
    <p:sldId id="267" r:id="rId13"/>
    <p:sldId id="264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luo27.github.io/data8" TargetMode="External"/><Relationship Id="rId2" Type="http://schemas.openxmlformats.org/officeDocument/2006/relationships/hyperlink" Target="mailto:hubertluo@berkeley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ata8.org/fa19/polici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data8-hube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1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228099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30 August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endParaRPr lang="en-CA" dirty="0" smtClean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endParaRPr lang="en-CA" dirty="0">
              <a:latin typeface="Avenir LT Std 45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6025"/>
            <a:ext cx="8286750" cy="3067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I’m a senior from Toronto, Canada studying stats and applied math. This is my third semester on Data 8 staff and seventh semester teaching at Cal! </a:t>
            </a:r>
          </a:p>
          <a:p>
            <a:pPr marL="0" indent="0">
              <a:buNone/>
            </a:pPr>
            <a:endParaRPr lang="en-CA" dirty="0" smtClean="0">
              <a:latin typeface="Avenir LT Std 45 Book" pitchFamily="34" charset="0"/>
            </a:endParaRPr>
          </a:p>
          <a:p>
            <a:r>
              <a:rPr lang="en-CA" b="1" dirty="0" smtClean="0">
                <a:latin typeface="Avenir LT Std 45 Book" pitchFamily="34" charset="0"/>
              </a:rPr>
              <a:t>Email:</a:t>
            </a:r>
            <a:r>
              <a:rPr lang="en-CA" dirty="0" smtClean="0">
                <a:latin typeface="Avenir LT Std 45 Book" pitchFamily="34" charset="0"/>
              </a:rPr>
              <a:t> </a:t>
            </a:r>
            <a:r>
              <a:rPr lang="en-CA" dirty="0" smtClean="0">
                <a:latin typeface="Avenir LT Std 45 Book" pitchFamily="34" charset="0"/>
                <a:hlinkClick r:id="rId2"/>
              </a:rPr>
              <a:t>hubertluo@berkeley.edu</a:t>
            </a:r>
            <a:endParaRPr lang="en-CA" dirty="0" smtClean="0">
              <a:latin typeface="Avenir LT Std 45 Book" pitchFamily="34" charset="0"/>
            </a:endParaRPr>
          </a:p>
          <a:p>
            <a:r>
              <a:rPr lang="en-CA" b="1" dirty="0" smtClean="0">
                <a:latin typeface="Avenir LT Std 45 Book" pitchFamily="34" charset="0"/>
              </a:rPr>
              <a:t>Lab Website:</a:t>
            </a:r>
            <a:r>
              <a:rPr lang="en-CA" dirty="0">
                <a:latin typeface="Avenir LT Std 45 Book" pitchFamily="34" charset="0"/>
              </a:rPr>
              <a:t> </a:t>
            </a:r>
            <a:r>
              <a:rPr lang="en-CA" dirty="0">
                <a:latin typeface="Avenir LT Std 45 Book" pitchFamily="34" charset="0"/>
                <a:hlinkClick r:id="rId3"/>
              </a:rPr>
              <a:t>https://</a:t>
            </a:r>
            <a:r>
              <a:rPr lang="en-CA" dirty="0" smtClean="0">
                <a:latin typeface="Avenir LT Std 45 Book" pitchFamily="34" charset="0"/>
                <a:hlinkClick r:id="rId3"/>
              </a:rPr>
              <a:t>hluo27.github.io/data8</a:t>
            </a:r>
            <a:endParaRPr lang="en-CA" dirty="0" smtClean="0">
              <a:latin typeface="Avenir LT Std 45 Book" pitchFamily="34" charset="0"/>
            </a:endParaRPr>
          </a:p>
          <a:p>
            <a:r>
              <a:rPr lang="en-CA" b="1" dirty="0" smtClean="0">
                <a:latin typeface="Avenir LT Std 45 Book" pitchFamily="34" charset="0"/>
              </a:rPr>
              <a:t>Lab:</a:t>
            </a:r>
            <a:r>
              <a:rPr lang="en-CA" dirty="0" smtClean="0">
                <a:latin typeface="Avenir LT Std 45 Book" pitchFamily="34" charset="0"/>
              </a:rPr>
              <a:t> Friday 9-11am in Evans B6</a:t>
            </a:r>
          </a:p>
          <a:p>
            <a:r>
              <a:rPr lang="en-CA" b="1" dirty="0" smtClean="0">
                <a:latin typeface="Avenir LT Std 45 Book" pitchFamily="34" charset="0"/>
              </a:rPr>
              <a:t>Office Hours: </a:t>
            </a:r>
            <a:r>
              <a:rPr lang="en-CA" dirty="0" smtClean="0">
                <a:latin typeface="Avenir LT Std 45 Book" pitchFamily="34" charset="0"/>
              </a:rPr>
              <a:t>Friday 2-3pm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295" y="449932"/>
            <a:ext cx="1837411" cy="1836951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562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Policies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100928"/>
          </a:xfrm>
        </p:spPr>
        <p:txBody>
          <a:bodyPr>
            <a:normAutofit/>
          </a:bodyPr>
          <a:lstStyle/>
          <a:p>
            <a:r>
              <a:rPr lang="en-CA" sz="2000" dirty="0" smtClean="0">
                <a:latin typeface="+mn-lt"/>
              </a:rPr>
              <a:t>Students can only attend the lab they are enrolled in</a:t>
            </a:r>
          </a:p>
          <a:p>
            <a:r>
              <a:rPr lang="en-CA" sz="2000" dirty="0" smtClean="0">
                <a:latin typeface="+mn-lt"/>
              </a:rPr>
              <a:t>Lab assignments released on Monday. Two ways to get credit:</a:t>
            </a:r>
          </a:p>
          <a:p>
            <a:pPr marL="457200" lvl="1" indent="0">
              <a:buNone/>
            </a:pPr>
            <a:r>
              <a:rPr lang="en-CA" dirty="0" smtClean="0">
                <a:latin typeface="+mn-lt"/>
              </a:rPr>
              <a:t>1. Attend lab </a:t>
            </a:r>
            <a:r>
              <a:rPr lang="en-CA" b="1" dirty="0" smtClean="0">
                <a:latin typeface="+mn-lt"/>
              </a:rPr>
              <a:t>and</a:t>
            </a:r>
            <a:r>
              <a:rPr lang="en-CA" dirty="0" smtClean="0">
                <a:latin typeface="+mn-lt"/>
              </a:rPr>
              <a:t> discussion section; make substantial progress</a:t>
            </a:r>
          </a:p>
          <a:p>
            <a:pPr marL="457200" lvl="1" indent="0">
              <a:buNone/>
            </a:pPr>
            <a:r>
              <a:rPr lang="en-CA" dirty="0" smtClean="0">
                <a:latin typeface="+mn-lt"/>
              </a:rPr>
              <a:t>2. Finish and pass all </a:t>
            </a:r>
            <a:r>
              <a:rPr lang="en-CA" dirty="0" err="1" smtClean="0">
                <a:latin typeface="+mn-lt"/>
              </a:rPr>
              <a:t>autograder</a:t>
            </a:r>
            <a:r>
              <a:rPr lang="en-CA" dirty="0" smtClean="0">
                <a:latin typeface="+mn-lt"/>
              </a:rPr>
              <a:t> tests by Wednesday at 8:59 AM</a:t>
            </a:r>
          </a:p>
          <a:p>
            <a:r>
              <a:rPr lang="en-CA" sz="2000" dirty="0" smtClean="0">
                <a:latin typeface="+mn-lt"/>
              </a:rPr>
              <a:t>Waitlisted Students</a:t>
            </a:r>
          </a:p>
          <a:p>
            <a:pPr lvl="1"/>
            <a:r>
              <a:rPr lang="en-CA" dirty="0" smtClean="0">
                <a:latin typeface="+mn-lt"/>
              </a:rPr>
              <a:t>Enrolled once there is an open seat in lecture + lab section</a:t>
            </a:r>
          </a:p>
          <a:p>
            <a:pPr lvl="1"/>
            <a:r>
              <a:rPr lang="en-CA" dirty="0" smtClean="0">
                <a:latin typeface="+mn-lt"/>
              </a:rPr>
              <a:t>GSIs do not know what position students are at on the waitlist and cannot manually switch students (must be done by student on </a:t>
            </a:r>
            <a:r>
              <a:rPr lang="en-CA" dirty="0" err="1" smtClean="0">
                <a:latin typeface="+mn-lt"/>
              </a:rPr>
              <a:t>CalCentral</a:t>
            </a:r>
            <a:r>
              <a:rPr lang="en-CA" dirty="0" smtClean="0">
                <a:latin typeface="+mn-lt"/>
              </a:rPr>
              <a:t>)</a:t>
            </a:r>
          </a:p>
          <a:p>
            <a:r>
              <a:rPr lang="en-CA" sz="2000" dirty="0" smtClean="0">
                <a:latin typeface="+mn-lt"/>
              </a:rPr>
              <a:t>See </a:t>
            </a:r>
            <a:r>
              <a:rPr lang="en-CA" sz="2000" dirty="0">
                <a:latin typeface="+mn-lt"/>
                <a:hlinkClick r:id="rId2"/>
              </a:rPr>
              <a:t>http://</a:t>
            </a:r>
            <a:r>
              <a:rPr lang="en-CA" sz="2000" dirty="0" smtClean="0">
                <a:latin typeface="+mn-lt"/>
                <a:hlinkClick r:id="rId2"/>
              </a:rPr>
              <a:t>data8.org/fa19/policies.html</a:t>
            </a:r>
            <a:r>
              <a:rPr lang="en-CA" sz="2000" dirty="0" smtClean="0">
                <a:latin typeface="+mn-lt"/>
              </a:rPr>
              <a:t> for more details (screenshot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39119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1"/>
          <a:stretch/>
        </p:blipFill>
        <p:spPr bwMode="auto">
          <a:xfrm>
            <a:off x="869519" y="1419225"/>
            <a:ext cx="7404962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Policies (Detailed)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21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Grading Logistics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100928"/>
          </a:xfrm>
        </p:spPr>
        <p:txBody>
          <a:bodyPr>
            <a:normAutofit/>
          </a:bodyPr>
          <a:lstStyle/>
          <a:p>
            <a:r>
              <a:rPr lang="en-CA" sz="2000" dirty="0" smtClean="0">
                <a:latin typeface="+mn-lt"/>
              </a:rPr>
              <a:t>Each student should have Gradescope and Okpy accounts</a:t>
            </a:r>
          </a:p>
          <a:p>
            <a:r>
              <a:rPr lang="en-CA" sz="2000" dirty="0" smtClean="0">
                <a:latin typeface="+mn-lt"/>
              </a:rPr>
              <a:t>All labs, homework, and projects will be submitted to Okpy</a:t>
            </a:r>
          </a:p>
          <a:p>
            <a:r>
              <a:rPr lang="en-CA" sz="2000" dirty="0" smtClean="0">
                <a:latin typeface="+mn-lt"/>
              </a:rPr>
              <a:t>Code is auto-graded and marks posted on Okpy</a:t>
            </a:r>
          </a:p>
          <a:p>
            <a:r>
              <a:rPr lang="en-CA" sz="2000" dirty="0" smtClean="0">
                <a:latin typeface="+mn-lt"/>
              </a:rPr>
              <a:t>Written answers graded by course staff on Gradescope</a:t>
            </a:r>
          </a:p>
          <a:p>
            <a:r>
              <a:rPr lang="en-CA" sz="2000" dirty="0" smtClean="0">
                <a:latin typeface="+mn-lt"/>
              </a:rPr>
              <a:t>Let me know if you don’t yet have an account on either!</a:t>
            </a:r>
          </a:p>
        </p:txBody>
      </p:sp>
    </p:spTree>
    <p:extLst>
      <p:ext uri="{BB962C8B-B14F-4D97-AF65-F5344CB8AC3E}">
        <p14:creationId xmlns:p14="http://schemas.microsoft.com/office/powerpoint/2010/main" val="14782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Introductions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Form groups of at least 4 and find the most obscure thing you have in common.</a:t>
            </a:r>
          </a:p>
          <a:p>
            <a:pPr marL="0" indent="0">
              <a:buNone/>
            </a:pPr>
            <a:endParaRPr lang="en-CA" dirty="0">
              <a:latin typeface="Avenir LT Std 45 Book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Avenir LT Std 45 Book" pitchFamily="34" charset="0"/>
              </a:rPr>
              <a:t>Example: During a previous semester, a group of 5 all had a sister with the same name!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Discussion Worksheet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Introduce yourself to the people sitting around you and work in pairs</a:t>
            </a:r>
          </a:p>
          <a:p>
            <a:r>
              <a:rPr lang="en-CA" dirty="0" smtClean="0">
                <a:latin typeface="Avenir LT Std 45 Book" pitchFamily="34" charset="0"/>
              </a:rPr>
              <a:t>Don’t use online resources!</a:t>
            </a:r>
          </a:p>
          <a:p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4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Discussion: Solutions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50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Cog </a:t>
            </a:r>
            <a:r>
              <a:rPr lang="en-CA" dirty="0" err="1" smtClean="0">
                <a:latin typeface="Avenir LT Std 45 Book" pitchFamily="34" charset="0"/>
              </a:rPr>
              <a:t>Sci</a:t>
            </a:r>
            <a:r>
              <a:rPr lang="en-CA" dirty="0" smtClean="0">
                <a:latin typeface="Avenir LT Std 45 Book" pitchFamily="34" charset="0"/>
              </a:rPr>
              <a:t>, English, Media Studies, Sociology, and Psychology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Hawaii and California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latin typeface="Avenir LT Std 45 Book" pitchFamily="34" charset="0"/>
              </a:rPr>
              <a:t>America: 78, World: 72</a:t>
            </a:r>
          </a:p>
          <a:p>
            <a:pPr marL="457200" indent="-457200">
              <a:buFont typeface="+mj-lt"/>
              <a:buAutoNum type="arabicPeriod"/>
            </a:pP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4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Class Survey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+mn-lt"/>
              </a:rPr>
              <a:t>Please fill out this form before starting the lab notebook:</a:t>
            </a:r>
          </a:p>
          <a:p>
            <a:pPr marL="0" indent="0">
              <a:buNone/>
            </a:pPr>
            <a:endParaRPr lang="en-CA" dirty="0">
              <a:latin typeface="+mn-lt"/>
            </a:endParaRPr>
          </a:p>
          <a:p>
            <a:pPr marL="0" indent="0" algn="ctr">
              <a:buNone/>
            </a:pPr>
            <a:r>
              <a:rPr lang="en-CA" dirty="0">
                <a:latin typeface="+mn-lt"/>
                <a:hlinkClick r:id="rId2"/>
              </a:rPr>
              <a:t>http://tinyurl.com/data8-hubert</a:t>
            </a:r>
            <a:endParaRPr lang="en-CA" dirty="0" smtClean="0">
              <a:latin typeface="+mn-lt"/>
            </a:endParaRPr>
          </a:p>
          <a:p>
            <a:pPr marL="0" indent="0">
              <a:buNone/>
            </a:pP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73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320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Custom Design</vt:lpstr>
      <vt:lpstr>Berkeley_Brights_Tessellations</vt:lpstr>
      <vt:lpstr>1_Custom Design</vt:lpstr>
      <vt:lpstr>2_Custom Design</vt:lpstr>
      <vt:lpstr>3_Custom Design</vt:lpstr>
      <vt:lpstr>Data 8, Lab 1</vt:lpstr>
      <vt:lpstr>PowerPoint Presentation</vt:lpstr>
      <vt:lpstr>Lab Policies</vt:lpstr>
      <vt:lpstr>Lab Policies (Detailed)</vt:lpstr>
      <vt:lpstr>Grading Logistics</vt:lpstr>
      <vt:lpstr>Introductions</vt:lpstr>
      <vt:lpstr>Discussion Worksheet</vt:lpstr>
      <vt:lpstr>Discussion: Solutions</vt:lpstr>
      <vt:lpstr>Class Survey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101</cp:revision>
  <dcterms:created xsi:type="dcterms:W3CDTF">2013-01-15T19:08:57Z</dcterms:created>
  <dcterms:modified xsi:type="dcterms:W3CDTF">2019-08-31T01:33:30Z</dcterms:modified>
</cp:coreProperties>
</file>