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1"/>
  </p:notesMasterIdLst>
  <p:handoutMasterIdLst>
    <p:handoutMasterId r:id="rId12"/>
  </p:handoutMasterIdLst>
  <p:sldIdLst>
    <p:sldId id="256" r:id="rId6"/>
    <p:sldId id="278" r:id="rId7"/>
    <p:sldId id="280" r:id="rId8"/>
    <p:sldId id="279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LoYTCUP0f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WzXo8eKLA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GPlcpACNC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Project 1 Lab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Groups, Joins, and Pivots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21 February 2020</a:t>
            </a: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Groups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992580"/>
              </p:ext>
            </p:extLst>
          </p:nvPr>
        </p:nvGraphicFramePr>
        <p:xfrm>
          <a:off x="457200" y="1757363"/>
          <a:ext cx="82867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/>
                <a:gridCol w="4143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Flavour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Colour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light brown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vanilla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white 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73392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 smtClean="0"/>
              <a:t>cones.group</a:t>
            </a:r>
            <a:r>
              <a:rPr lang="en-CA" sz="2200" dirty="0" smtClean="0"/>
              <a:t>(“Flavour”)</a:t>
            </a:r>
          </a:p>
          <a:p>
            <a:pPr algn="ctr"/>
            <a:endParaRPr lang="en-CA" sz="2200" dirty="0" smtClean="0"/>
          </a:p>
          <a:p>
            <a:pPr algn="ctr"/>
            <a:r>
              <a:rPr lang="en-CA" sz="1400" dirty="0">
                <a:hlinkClick r:id="rId2"/>
              </a:rPr>
              <a:t>https://</a:t>
            </a:r>
            <a:r>
              <a:rPr lang="en-CA" sz="1400" dirty="0" smtClean="0">
                <a:hlinkClick r:id="rId2"/>
              </a:rPr>
              <a:t>www.youtube.com/watch?v=HLoYTCUP0fc</a:t>
            </a:r>
            <a:endParaRPr lang="en-CA" sz="1400" dirty="0" smtClean="0"/>
          </a:p>
          <a:p>
            <a:pPr algn="ctr"/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087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Pivot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27785"/>
              </p:ext>
            </p:extLst>
          </p:nvPr>
        </p:nvGraphicFramePr>
        <p:xfrm>
          <a:off x="457200" y="1757363"/>
          <a:ext cx="82867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/>
                <a:gridCol w="2762250"/>
                <a:gridCol w="2762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Flavour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Colour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Price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light 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vanilla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white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73392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 smtClean="0"/>
              <a:t>cones.pivot</a:t>
            </a:r>
            <a:r>
              <a:rPr lang="en-CA" sz="2200" dirty="0" smtClean="0"/>
              <a:t>(“</a:t>
            </a:r>
            <a:r>
              <a:rPr lang="en-CA" sz="2200" dirty="0" err="1" smtClean="0"/>
              <a:t>Flavour”,”Colour”,”Price</a:t>
            </a:r>
            <a:r>
              <a:rPr lang="en-CA" sz="2200" dirty="0" smtClean="0"/>
              <a:t>”, </a:t>
            </a:r>
            <a:r>
              <a:rPr lang="en-CA" sz="2200" dirty="0" err="1" smtClean="0"/>
              <a:t>np.sum</a:t>
            </a:r>
            <a:r>
              <a:rPr lang="en-CA" sz="2200" dirty="0" smtClean="0"/>
              <a:t>)</a:t>
            </a:r>
          </a:p>
          <a:p>
            <a:pPr algn="ctr"/>
            <a:endParaRPr lang="en-CA" sz="2200" dirty="0" smtClean="0"/>
          </a:p>
          <a:p>
            <a:pPr algn="ctr"/>
            <a:r>
              <a:rPr lang="en-CA" sz="1400" dirty="0">
                <a:hlinkClick r:id="rId2"/>
              </a:rPr>
              <a:t>https://</a:t>
            </a:r>
            <a:r>
              <a:rPr lang="en-CA" sz="1400" dirty="0" smtClean="0">
                <a:hlinkClick r:id="rId2"/>
              </a:rPr>
              <a:t>www.youtube.com/watch?v=4WzXo8eKLAg</a:t>
            </a:r>
            <a:endParaRPr lang="en-CA" sz="1400" dirty="0" smtClean="0"/>
          </a:p>
          <a:p>
            <a:pPr algn="ctr"/>
            <a:endParaRPr lang="en-CA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3200399" y="4446686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Columns</a:t>
            </a:r>
            <a:endParaRPr lang="en-C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57699" y="444668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Rows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6636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Joins – See Worksheet Q2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476882"/>
              </p:ext>
            </p:extLst>
          </p:nvPr>
        </p:nvGraphicFramePr>
        <p:xfrm>
          <a:off x="457200" y="1757363"/>
          <a:ext cx="462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88"/>
                <a:gridCol w="1157288"/>
                <a:gridCol w="1157288"/>
                <a:gridCol w="1157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Colour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Shape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Amount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Price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1.75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73392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 smtClean="0"/>
              <a:t>marbles.join</a:t>
            </a:r>
            <a:r>
              <a:rPr lang="en-CA" sz="2200" dirty="0" smtClean="0"/>
              <a:t>(“Shape”, weights, “Size”)</a:t>
            </a:r>
          </a:p>
          <a:p>
            <a:pPr algn="ctr"/>
            <a:endParaRPr lang="en-CA" sz="2200" dirty="0" smtClean="0"/>
          </a:p>
          <a:p>
            <a:pPr algn="ctr"/>
            <a:r>
              <a:rPr lang="en-CA" sz="1400" dirty="0">
                <a:hlinkClick r:id="rId2"/>
              </a:rPr>
              <a:t>https://</a:t>
            </a:r>
            <a:r>
              <a:rPr lang="en-CA" sz="1400" dirty="0" smtClean="0">
                <a:hlinkClick r:id="rId2"/>
              </a:rPr>
              <a:t>www.youtube.com/watch?v=ZGPlcpACNC0</a:t>
            </a:r>
            <a:endParaRPr lang="en-CA" sz="1400" dirty="0" smtClean="0"/>
          </a:p>
          <a:p>
            <a:pPr algn="ctr"/>
            <a:endParaRPr lang="en-CA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94276" y="439685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marbles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34848"/>
              </p:ext>
            </p:extLst>
          </p:nvPr>
        </p:nvGraphicFramePr>
        <p:xfrm>
          <a:off x="5915025" y="1800226"/>
          <a:ext cx="2266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/>
                <a:gridCol w="11334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Weight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4.25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5025" y="33967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52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latin typeface="+mn-lt"/>
              </a:rPr>
              <a:t>Project </a:t>
            </a:r>
            <a:r>
              <a:rPr lang="en-CA" dirty="0" smtClean="0">
                <a:latin typeface="+mn-lt"/>
              </a:rPr>
              <a:t>1 checkpoint due today</a:t>
            </a:r>
          </a:p>
          <a:p>
            <a:pPr lvl="1"/>
            <a:r>
              <a:rPr lang="en-CA" dirty="0">
                <a:latin typeface="+mn-lt"/>
              </a:rPr>
              <a:t>T</a:t>
            </a:r>
            <a:r>
              <a:rPr lang="en-CA" dirty="0" smtClean="0">
                <a:latin typeface="+mn-lt"/>
              </a:rPr>
              <a:t>o </a:t>
            </a:r>
            <a:r>
              <a:rPr lang="en-CA" dirty="0">
                <a:latin typeface="+mn-lt"/>
              </a:rPr>
              <a:t>get full credit on the checkpoint, you must pass all public tests up to the checkpoint (that is, up to and including Part 1, Question 8</a:t>
            </a:r>
            <a:r>
              <a:rPr lang="en-CA" dirty="0" smtClean="0">
                <a:latin typeface="+mn-lt"/>
              </a:rPr>
              <a:t>)</a:t>
            </a:r>
          </a:p>
          <a:p>
            <a:pPr lvl="1"/>
            <a:r>
              <a:rPr lang="en-CA" dirty="0" smtClean="0">
                <a:latin typeface="+mn-lt"/>
              </a:rPr>
              <a:t>You </a:t>
            </a:r>
            <a:r>
              <a:rPr lang="en-CA" dirty="0">
                <a:latin typeface="+mn-lt"/>
              </a:rPr>
              <a:t>can go back and change your answers before you submit next </a:t>
            </a:r>
            <a:r>
              <a:rPr lang="en-CA" dirty="0" smtClean="0">
                <a:latin typeface="+mn-lt"/>
              </a:rPr>
              <a:t>week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Project 1: the entire project is due next Friday 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Thursday </a:t>
            </a:r>
            <a:r>
              <a:rPr lang="en-CA" dirty="0">
                <a:latin typeface="+mn-lt"/>
              </a:rPr>
              <a:t>for a bonus </a:t>
            </a:r>
            <a:r>
              <a:rPr lang="en-CA" dirty="0" smtClean="0">
                <a:latin typeface="+mn-lt"/>
              </a:rPr>
              <a:t>point</a:t>
            </a:r>
            <a:endParaRPr lang="en-CA" dirty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If you're </a:t>
            </a:r>
            <a:r>
              <a:rPr lang="en-CA" dirty="0">
                <a:latin typeface="+mn-lt"/>
              </a:rPr>
              <a:t>working with a partner, only one person should submit, and make sure that you </a:t>
            </a:r>
            <a:r>
              <a:rPr lang="en-CA" i="1" dirty="0">
                <a:latin typeface="+mn-lt"/>
              </a:rPr>
              <a:t>both</a:t>
            </a:r>
            <a:r>
              <a:rPr lang="en-CA" dirty="0">
                <a:latin typeface="+mn-lt"/>
              </a:rPr>
              <a:t> add each other as partners on </a:t>
            </a:r>
            <a:r>
              <a:rPr lang="en-CA" dirty="0" err="1" smtClean="0">
                <a:latin typeface="+mn-lt"/>
              </a:rPr>
              <a:t>okpy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HW3 and lab4 grades will be released today, and regrades are due Monday.</a:t>
            </a:r>
          </a:p>
          <a:p>
            <a:r>
              <a:rPr lang="en-CA" dirty="0">
                <a:latin typeface="+mn-lt"/>
              </a:rPr>
              <a:t>HW5 will be released today, and due next Thursday (Wednesday for a bonus point</a:t>
            </a:r>
            <a:r>
              <a:rPr lang="en-CA" dirty="0" smtClean="0">
                <a:latin typeface="+mn-lt"/>
              </a:rPr>
              <a:t>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223</Words>
  <Application>Microsoft Office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Custom Design</vt:lpstr>
      <vt:lpstr>Berkeley_Brights_Tessellations</vt:lpstr>
      <vt:lpstr>1_Custom Design</vt:lpstr>
      <vt:lpstr>2_Custom Design</vt:lpstr>
      <vt:lpstr>3_Custom Design</vt:lpstr>
      <vt:lpstr>Data 8, Project 1 Lab</vt:lpstr>
      <vt:lpstr>Groups</vt:lpstr>
      <vt:lpstr>Pivot</vt:lpstr>
      <vt:lpstr>Joins – See Worksheet Q2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292</cp:revision>
  <dcterms:created xsi:type="dcterms:W3CDTF">2013-01-15T19:08:57Z</dcterms:created>
  <dcterms:modified xsi:type="dcterms:W3CDTF">2020-02-26T03:43:10Z</dcterms:modified>
</cp:coreProperties>
</file>