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8" r:id="rId7"/>
    <p:sldId id="278" r:id="rId8"/>
    <p:sldId id="272" r:id="rId9"/>
    <p:sldId id="277" r:id="rId10"/>
    <p:sldId id="270" r:id="rId11"/>
    <p:sldId id="280" r:id="rId12"/>
    <p:sldId id="28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810" autoAdjust="0"/>
  </p:normalViewPr>
  <p:slideViewPr>
    <p:cSldViewPr snapToGrid="0" snapToObjects="1">
      <p:cViewPr>
        <p:scale>
          <a:sx n="80" d="100"/>
          <a:sy n="80" d="100"/>
        </p:scale>
        <p:origin x="-1517" y="-7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10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7620000" cy="260484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Inference Review: Hypothesis Testing, A/B Testing, and Confidence Intervals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15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Hypothesis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A/B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Inference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7301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Hypothesis Testing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Choose a </a:t>
            </a:r>
            <a:r>
              <a:rPr lang="en-CA" b="1" dirty="0" smtClean="0">
                <a:latin typeface="+mn-lt"/>
              </a:rPr>
              <a:t>test statistic</a:t>
            </a:r>
            <a:r>
              <a:rPr lang="en-CA" dirty="0" smtClean="0">
                <a:latin typeface="+mn-lt"/>
              </a:rPr>
              <a:t> to measure discrepancy between model and observed data</a:t>
            </a:r>
          </a:p>
          <a:p>
            <a:r>
              <a:rPr lang="en-CA" dirty="0" smtClean="0">
                <a:latin typeface="+mn-lt"/>
              </a:rPr>
              <a:t>Identify </a:t>
            </a:r>
            <a:r>
              <a:rPr lang="en-CA" b="1" dirty="0" smtClean="0">
                <a:latin typeface="+mn-lt"/>
              </a:rPr>
              <a:t>null and alternative hypotheses</a:t>
            </a:r>
            <a:endParaRPr lang="en-CA" dirty="0" smtClean="0">
              <a:latin typeface="+mn-lt"/>
            </a:endParaRPr>
          </a:p>
          <a:p>
            <a:r>
              <a:rPr lang="en-CA" b="1" dirty="0" smtClean="0">
                <a:latin typeface="+mn-lt"/>
              </a:rPr>
              <a:t>Simulate</a:t>
            </a:r>
            <a:r>
              <a:rPr lang="en-CA" dirty="0" smtClean="0">
                <a:latin typeface="+mn-lt"/>
              </a:rPr>
              <a:t> assuming the null is true and generate an array of test statistics</a:t>
            </a:r>
          </a:p>
          <a:p>
            <a:r>
              <a:rPr lang="en-CA" b="1" dirty="0" smtClean="0">
                <a:latin typeface="+mn-lt"/>
              </a:rPr>
              <a:t>P-value</a:t>
            </a:r>
            <a:r>
              <a:rPr lang="en-CA" dirty="0" smtClean="0">
                <a:latin typeface="+mn-lt"/>
              </a:rPr>
              <a:t> is the proportion of simulated test statistics equal to or greater than the observed test statistic</a:t>
            </a:r>
          </a:p>
        </p:txBody>
      </p:sp>
    </p:spTree>
    <p:extLst>
      <p:ext uri="{BB962C8B-B14F-4D97-AF65-F5344CB8AC3E}">
        <p14:creationId xmlns:p14="http://schemas.microsoft.com/office/powerpoint/2010/main" val="41186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/>
          </a:bodyPr>
          <a:lstStyle/>
          <a:p>
            <a:r>
              <a:rPr lang="en-CA" b="1" dirty="0" smtClean="0">
                <a:latin typeface="+mn-lt"/>
              </a:rPr>
              <a:t>Null Hypothesis: </a:t>
            </a:r>
            <a:r>
              <a:rPr lang="en-CA" dirty="0" smtClean="0">
                <a:latin typeface="+mn-lt"/>
              </a:rPr>
              <a:t>The two distributions are from the same underlying distribution</a:t>
            </a:r>
          </a:p>
          <a:p>
            <a:r>
              <a:rPr lang="en-CA" b="1" dirty="0" smtClean="0">
                <a:latin typeface="+mn-lt"/>
              </a:rPr>
              <a:t>Alternative Hypothesis: </a:t>
            </a:r>
            <a:r>
              <a:rPr lang="en-CA" dirty="0" smtClean="0">
                <a:latin typeface="+mn-lt"/>
              </a:rPr>
              <a:t>The two distributions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from the same underlying </a:t>
            </a:r>
            <a:r>
              <a:rPr lang="en-CA" dirty="0" smtClean="0">
                <a:latin typeface="+mn-lt"/>
              </a:rPr>
              <a:t>distribution (or some variation of this statement)</a:t>
            </a:r>
          </a:p>
          <a:p>
            <a:r>
              <a:rPr lang="en-CA" b="1" dirty="0" smtClean="0">
                <a:latin typeface="+mn-lt"/>
              </a:rPr>
              <a:t>Test </a:t>
            </a:r>
            <a:r>
              <a:rPr lang="en-CA" b="1" dirty="0" smtClean="0">
                <a:latin typeface="+mn-lt"/>
              </a:rPr>
              <a:t>statistic </a:t>
            </a:r>
            <a:r>
              <a:rPr lang="en-CA" dirty="0" smtClean="0">
                <a:latin typeface="+mn-lt"/>
              </a:rPr>
              <a:t>is difference between the metric of two distributions</a:t>
            </a:r>
          </a:p>
          <a:p>
            <a:r>
              <a:rPr lang="en-CA" dirty="0" smtClean="0">
                <a:latin typeface="+mn-lt"/>
              </a:rPr>
              <a:t>Shuffle the </a:t>
            </a:r>
            <a:r>
              <a:rPr lang="en-CA" b="1" dirty="0" smtClean="0">
                <a:latin typeface="+mn-lt"/>
              </a:rPr>
              <a:t>labels</a:t>
            </a:r>
            <a:r>
              <a:rPr lang="en-CA" dirty="0" smtClean="0">
                <a:latin typeface="+mn-lt"/>
              </a:rPr>
              <a:t> of the data without replacement to get an array of simulated test statistics</a:t>
            </a:r>
          </a:p>
          <a:p>
            <a:pPr lvl="1"/>
            <a:r>
              <a:rPr lang="en-CA" dirty="0" smtClean="0">
                <a:latin typeface="+mn-lt"/>
              </a:rPr>
              <a:t>This keeps same proportion of each label!</a:t>
            </a:r>
          </a:p>
          <a:p>
            <a:pPr lvl="0"/>
            <a:r>
              <a:rPr lang="en-CA" b="1" dirty="0">
                <a:latin typeface="Avenir LT Std 45 Book"/>
              </a:rPr>
              <a:t>P-value</a:t>
            </a:r>
            <a:r>
              <a:rPr lang="en-CA" dirty="0">
                <a:latin typeface="Avenir LT Std 45 Book"/>
              </a:rPr>
              <a:t> is the proportion of simulated test statistics equal to or greater than the observed test </a:t>
            </a:r>
            <a:r>
              <a:rPr lang="en-CA" dirty="0" smtClean="0">
                <a:latin typeface="Avenir LT Std 45 Book"/>
              </a:rPr>
              <a:t>statistic</a:t>
            </a:r>
            <a:endParaRPr lang="en-CA" dirty="0">
              <a:latin typeface="Avenir LT Std 45 Book"/>
            </a:endParaRPr>
          </a:p>
        </p:txBody>
      </p:sp>
    </p:spTree>
    <p:extLst>
      <p:ext uri="{BB962C8B-B14F-4D97-AF65-F5344CB8AC3E}">
        <p14:creationId xmlns:p14="http://schemas.microsoft.com/office/powerpoint/2010/main" val="18418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vs. TVD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A/B </a:t>
            </a:r>
            <a:r>
              <a:rPr lang="en-CA" dirty="0" smtClean="0">
                <a:latin typeface="+mn-lt"/>
              </a:rPr>
              <a:t>Testing</a:t>
            </a:r>
          </a:p>
          <a:p>
            <a:pPr lvl="1"/>
            <a:r>
              <a:rPr lang="en-CA" dirty="0" smtClean="0">
                <a:latin typeface="+mn-lt"/>
              </a:rPr>
              <a:t>Used to test if two observed distributions from the same underlying distribution? </a:t>
            </a:r>
          </a:p>
          <a:p>
            <a:r>
              <a:rPr lang="en-CA" dirty="0" smtClean="0">
                <a:latin typeface="+mn-lt"/>
              </a:rPr>
              <a:t>Total Variation Distance (TVD)</a:t>
            </a:r>
          </a:p>
          <a:p>
            <a:pPr lvl="1"/>
            <a:r>
              <a:rPr lang="en-CA" dirty="0" smtClean="0">
                <a:latin typeface="+mn-lt"/>
              </a:rPr>
              <a:t>A common test statistic used during hypothesis testing</a:t>
            </a:r>
          </a:p>
          <a:p>
            <a:pPr lvl="1"/>
            <a:r>
              <a:rPr lang="en-CA" dirty="0" smtClean="0">
                <a:latin typeface="+mn-lt"/>
              </a:rPr>
              <a:t>Compute distance between two </a:t>
            </a:r>
            <a:r>
              <a:rPr lang="en-CA" dirty="0">
                <a:latin typeface="+mn-lt"/>
              </a:rPr>
              <a:t>different </a:t>
            </a:r>
            <a:r>
              <a:rPr lang="en-CA" dirty="0" smtClean="0">
                <a:latin typeface="+mn-lt"/>
              </a:rPr>
              <a:t>samples from the same distribution</a:t>
            </a:r>
          </a:p>
          <a:p>
            <a:pPr lvl="1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Hypothesis vs A/B Testing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Hypothesis Testing: Is model consistent with observed data? </a:t>
            </a:r>
          </a:p>
          <a:p>
            <a:pPr lvl="1"/>
            <a:r>
              <a:rPr lang="en-CA" dirty="0" smtClean="0">
                <a:latin typeface="+mn-lt"/>
              </a:rPr>
              <a:t>Simulate data under the null using something like </a:t>
            </a:r>
            <a:r>
              <a:rPr lang="en-CA" b="1" dirty="0" err="1" smtClean="0">
                <a:latin typeface="+mn-lt"/>
              </a:rPr>
              <a:t>np.random.choice</a:t>
            </a:r>
            <a:r>
              <a:rPr lang="en-CA" dirty="0" smtClean="0">
                <a:latin typeface="+mn-lt"/>
              </a:rPr>
              <a:t> or </a:t>
            </a:r>
            <a:r>
              <a:rPr lang="en-CA" b="1" dirty="0" err="1" smtClean="0">
                <a:latin typeface="+mn-lt"/>
              </a:rPr>
              <a:t>sample_proportions</a:t>
            </a:r>
            <a:r>
              <a:rPr lang="en-CA" b="1" dirty="0" smtClean="0">
                <a:latin typeface="+mn-lt"/>
              </a:rPr>
              <a:t> </a:t>
            </a:r>
          </a:p>
          <a:p>
            <a:r>
              <a:rPr lang="en-CA" dirty="0" smtClean="0">
                <a:latin typeface="+mn-lt"/>
              </a:rPr>
              <a:t>A/B Testing: Are two observed distributions from the same underlying distribution?</a:t>
            </a:r>
          </a:p>
          <a:p>
            <a:pPr lvl="1"/>
            <a:r>
              <a:rPr lang="en-CA" dirty="0" smtClean="0">
                <a:latin typeface="+mn-lt"/>
              </a:rPr>
              <a:t>Shuffle the </a:t>
            </a:r>
            <a:r>
              <a:rPr lang="en-CA" b="1" dirty="0" smtClean="0">
                <a:latin typeface="+mn-lt"/>
              </a:rPr>
              <a:t>labels</a:t>
            </a:r>
            <a:r>
              <a:rPr lang="en-CA" dirty="0" smtClean="0">
                <a:latin typeface="+mn-lt"/>
              </a:rPr>
              <a:t> of the observed data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0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Bootstrapping vs Testing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+mn-lt"/>
              </a:rPr>
              <a:t>Different from hypothesis testing and A/B testing!</a:t>
            </a:r>
          </a:p>
          <a:p>
            <a:r>
              <a:rPr lang="en-CA" dirty="0" smtClean="0">
                <a:latin typeface="+mn-lt"/>
              </a:rPr>
              <a:t>Goal is to estimate a </a:t>
            </a:r>
            <a:r>
              <a:rPr lang="en-CA" b="1" dirty="0" smtClean="0">
                <a:latin typeface="+mn-lt"/>
              </a:rPr>
              <a:t>population parameter</a:t>
            </a:r>
            <a:r>
              <a:rPr lang="en-CA" dirty="0" smtClean="0">
                <a:latin typeface="+mn-lt"/>
              </a:rPr>
              <a:t> using simulated </a:t>
            </a:r>
            <a:r>
              <a:rPr lang="en-CA" b="1" dirty="0" smtClean="0">
                <a:latin typeface="+mn-lt"/>
              </a:rPr>
              <a:t>sample statistics</a:t>
            </a:r>
            <a:r>
              <a:rPr lang="en-CA" dirty="0" smtClean="0">
                <a:latin typeface="+mn-lt"/>
              </a:rPr>
              <a:t> and evaluate variability of those estimates</a:t>
            </a:r>
          </a:p>
          <a:p>
            <a:pPr lvl="0"/>
            <a:r>
              <a:rPr lang="en-CA" dirty="0">
                <a:latin typeface="Avenir LT Std 45 Book"/>
              </a:rPr>
              <a:t>If the original sample is large and selected at random, it likely resembles the population</a:t>
            </a:r>
          </a:p>
          <a:p>
            <a:pPr lvl="0"/>
            <a:r>
              <a:rPr lang="en-CA" dirty="0">
                <a:latin typeface="Avenir LT Std 45 Book"/>
              </a:rPr>
              <a:t>Instead of getting entirely new samples from the population, we resample from the original </a:t>
            </a:r>
            <a:r>
              <a:rPr lang="en-CA" dirty="0" smtClean="0">
                <a:latin typeface="Avenir LT Std 45 Book"/>
              </a:rPr>
              <a:t>sample the </a:t>
            </a:r>
            <a:r>
              <a:rPr lang="en-CA" dirty="0" smtClean="0">
                <a:latin typeface="+mn-lt"/>
              </a:rPr>
              <a:t>same </a:t>
            </a:r>
            <a:r>
              <a:rPr lang="en-CA" dirty="0">
                <a:latin typeface="+mn-lt"/>
              </a:rPr>
              <a:t>number of individuals with replacement</a:t>
            </a:r>
          </a:p>
          <a:p>
            <a:pPr lvl="1"/>
            <a:r>
              <a:rPr lang="en-CA" dirty="0">
                <a:latin typeface="+mn-lt"/>
              </a:rPr>
              <a:t>If we sample without replacement, we will always get the sample original sample back</a:t>
            </a:r>
            <a:r>
              <a:rPr lang="en-CA" dirty="0" smtClean="0">
                <a:latin typeface="+mn-lt"/>
              </a:rPr>
              <a:t>!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1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latin typeface="+mn-lt"/>
              </a:rPr>
              <a:t>For a 95% confidence interval, it is true that:</a:t>
            </a:r>
          </a:p>
          <a:p>
            <a:pPr lvl="1"/>
            <a:r>
              <a:rPr lang="en-CA" dirty="0">
                <a:latin typeface="+mn-lt"/>
              </a:rPr>
              <a:t>Out of 100 confidence intervals, we expect 95 of them to contain the true population parameter</a:t>
            </a:r>
          </a:p>
          <a:p>
            <a:pPr lvl="1"/>
            <a:r>
              <a:rPr lang="en-CA" dirty="0">
                <a:latin typeface="+mn-lt"/>
              </a:rPr>
              <a:t>There is a 95% probability the confidence interval contains the population parameter </a:t>
            </a:r>
          </a:p>
          <a:p>
            <a:pPr lvl="2"/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confidence interval </a:t>
            </a:r>
            <a:r>
              <a:rPr lang="en-CA" dirty="0" smtClean="0">
                <a:latin typeface="+mn-lt"/>
              </a:rPr>
              <a:t>was random so this is true</a:t>
            </a:r>
          </a:p>
          <a:p>
            <a:pPr lvl="2"/>
            <a:r>
              <a:rPr lang="en-CA" dirty="0" smtClean="0">
                <a:latin typeface="+mn-lt"/>
              </a:rPr>
              <a:t>If the confidence interval was fixed, like [0.5,1] this then becomes false!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It is </a:t>
            </a:r>
            <a:r>
              <a:rPr lang="en-CA" b="1" dirty="0">
                <a:latin typeface="+mn-lt"/>
              </a:rPr>
              <a:t>not</a:t>
            </a:r>
            <a:r>
              <a:rPr lang="en-CA" dirty="0">
                <a:latin typeface="+mn-lt"/>
              </a:rPr>
              <a:t> true that there is a 95% probability a population parameter is in a confidence interval. </a:t>
            </a:r>
          </a:p>
          <a:p>
            <a:pPr lvl="1"/>
            <a:r>
              <a:rPr lang="en-CA" dirty="0">
                <a:latin typeface="+mn-lt"/>
              </a:rPr>
              <a:t>This is because the population parameter is fixed so we can't so anything probabilistic about </a:t>
            </a:r>
            <a:r>
              <a:rPr lang="en-CA" dirty="0" smtClean="0">
                <a:latin typeface="+mn-lt"/>
              </a:rPr>
              <a:t>it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8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Project 2 due tonight! (11/15)</a:t>
            </a:r>
          </a:p>
          <a:p>
            <a:r>
              <a:rPr lang="en-CA" dirty="0" smtClean="0">
                <a:latin typeface="+mn-lt"/>
              </a:rPr>
              <a:t>HW11 due next Thursday (11/21)</a:t>
            </a:r>
          </a:p>
          <a:p>
            <a:r>
              <a:rPr lang="en-CA" dirty="0" smtClean="0">
                <a:latin typeface="+mn-lt"/>
              </a:rPr>
              <a:t>Project 3 – Checkpoint 1 due next Friday (11/22)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440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10</vt:lpstr>
      <vt:lpstr>Agenda</vt:lpstr>
      <vt:lpstr>Hypothesis Testing</vt:lpstr>
      <vt:lpstr>A/B Testing</vt:lpstr>
      <vt:lpstr>A/B Testing vs. TVD</vt:lpstr>
      <vt:lpstr>Hypothesis vs A/B Testing</vt:lpstr>
      <vt:lpstr>Bootstrapping vs Testing</vt:lpstr>
      <vt:lpstr>Confidence Intervals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528</cp:revision>
  <dcterms:created xsi:type="dcterms:W3CDTF">2013-01-15T19:08:57Z</dcterms:created>
  <dcterms:modified xsi:type="dcterms:W3CDTF">2019-11-15T21:37:49Z</dcterms:modified>
</cp:coreProperties>
</file>