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11"/>
  </p:notesMasterIdLst>
  <p:handoutMasterIdLst>
    <p:handoutMasterId r:id="rId12"/>
  </p:handoutMasterIdLst>
  <p:sldIdLst>
    <p:sldId id="256" r:id="rId6"/>
    <p:sldId id="276" r:id="rId7"/>
    <p:sldId id="278" r:id="rId8"/>
    <p:sldId id="267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80" autoAdjust="0"/>
  </p:normalViewPr>
  <p:slideViewPr>
    <p:cSldViewPr snapToGrid="0" snapToObjects="1">
      <p:cViewPr>
        <p:scale>
          <a:sx n="80" d="100"/>
          <a:sy n="80" d="100"/>
        </p:scale>
        <p:origin x="-1517" y="-149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data8-14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d.com/2008/02/macworlds-ip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4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2376244"/>
          </a:xfrm>
        </p:spPr>
        <p:txBody>
          <a:bodyPr>
            <a:normAutofit lnSpcReduction="10000"/>
          </a:bodyPr>
          <a:lstStyle/>
          <a:p>
            <a:r>
              <a:rPr lang="en-US" b="1" smtClean="0">
                <a:latin typeface="Avenir LT Std 45 Book" pitchFamily="34" charset="0"/>
              </a:rPr>
              <a:t>Plots and </a:t>
            </a:r>
            <a:r>
              <a:rPr lang="en-US" b="1" dirty="0" smtClean="0">
                <a:latin typeface="Avenir LT Std 45 Book" pitchFamily="34" charset="0"/>
              </a:rPr>
              <a:t>Functions</a:t>
            </a: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14 February 2020</a:t>
            </a:r>
          </a:p>
          <a:p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Histogram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>
                <a:latin typeface="Avenir LT Std 45 Book" pitchFamily="34" charset="0"/>
              </a:rPr>
              <a:t>Visualize the </a:t>
            </a:r>
            <a:r>
              <a:rPr lang="en-CA" dirty="0">
                <a:latin typeface="Avenir LT Std 45 Book" pitchFamily="34" charset="0"/>
              </a:rPr>
              <a:t>distribution of a single numerical variable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x-axis </a:t>
            </a:r>
            <a:r>
              <a:rPr lang="en-CA" dirty="0">
                <a:latin typeface="Avenir LT Std 45 Book" pitchFamily="34" charset="0"/>
              </a:rPr>
              <a:t>= </a:t>
            </a:r>
            <a:r>
              <a:rPr lang="en-CA" dirty="0" smtClean="0">
                <a:latin typeface="Avenir LT Std 45 Book" pitchFamily="34" charset="0"/>
              </a:rPr>
              <a:t>Units </a:t>
            </a:r>
            <a:r>
              <a:rPr lang="en-CA" dirty="0">
                <a:latin typeface="Avenir LT Std 45 Book" pitchFamily="34" charset="0"/>
              </a:rPr>
              <a:t>of the numerical variable we are </a:t>
            </a:r>
            <a:r>
              <a:rPr lang="en-CA" dirty="0" smtClean="0">
                <a:latin typeface="Avenir LT Std 45 Book" pitchFamily="34" charset="0"/>
              </a:rPr>
              <a:t>visualizing</a:t>
            </a:r>
            <a:endParaRPr lang="en-CA" dirty="0">
              <a:latin typeface="Avenir LT Std 45 Book" pitchFamily="34" charset="0"/>
            </a:endParaRPr>
          </a:p>
          <a:p>
            <a:pPr lvl="1"/>
            <a:r>
              <a:rPr lang="en-CA" dirty="0" smtClean="0">
                <a:latin typeface="Avenir LT Std 45 Book" pitchFamily="34" charset="0"/>
              </a:rPr>
              <a:t>y-axis </a:t>
            </a:r>
            <a:r>
              <a:rPr lang="en-CA" dirty="0">
                <a:latin typeface="Avenir LT Std 45 Book" pitchFamily="34" charset="0"/>
              </a:rPr>
              <a:t>= </a:t>
            </a:r>
            <a:r>
              <a:rPr lang="en-CA" dirty="0" smtClean="0">
                <a:latin typeface="Avenir LT Std 45 Book" pitchFamily="34" charset="0"/>
              </a:rPr>
              <a:t>Density: How </a:t>
            </a:r>
            <a:r>
              <a:rPr lang="en-CA" dirty="0">
                <a:latin typeface="Avenir LT Std 45 Book" pitchFamily="34" charset="0"/>
              </a:rPr>
              <a:t>“clustered” together the data is in a </a:t>
            </a:r>
            <a:r>
              <a:rPr lang="en-CA" dirty="0" smtClean="0">
                <a:latin typeface="Avenir LT Std 45 Book" pitchFamily="34" charset="0"/>
              </a:rPr>
              <a:t>bin</a:t>
            </a:r>
            <a:endParaRPr lang="en-CA" dirty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Density analogy: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15 balls, 2 bins along a number line: numbers from 0-2 and 2-10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Throw </a:t>
            </a:r>
            <a:r>
              <a:rPr lang="en-CA" dirty="0">
                <a:latin typeface="Avenir LT Std 45 Book" pitchFamily="34" charset="0"/>
              </a:rPr>
              <a:t>10 balls in </a:t>
            </a:r>
            <a:r>
              <a:rPr lang="en-CA" dirty="0" smtClean="0">
                <a:latin typeface="Avenir LT Std 45 Book" pitchFamily="34" charset="0"/>
              </a:rPr>
              <a:t>bin </a:t>
            </a:r>
            <a:r>
              <a:rPr lang="en-CA" dirty="0">
                <a:latin typeface="Avenir LT Std 45 Book" pitchFamily="34" charset="0"/>
              </a:rPr>
              <a:t>from </a:t>
            </a:r>
            <a:r>
              <a:rPr lang="en-CA" dirty="0" smtClean="0">
                <a:latin typeface="Avenir LT Std 45 Book" pitchFamily="34" charset="0"/>
              </a:rPr>
              <a:t>0-2 and 5 </a:t>
            </a:r>
            <a:r>
              <a:rPr lang="en-CA" dirty="0">
                <a:latin typeface="Avenir LT Std 45 Book" pitchFamily="34" charset="0"/>
              </a:rPr>
              <a:t>balls in </a:t>
            </a:r>
            <a:r>
              <a:rPr lang="en-CA" dirty="0" smtClean="0">
                <a:latin typeface="Avenir LT Std 45 Book" pitchFamily="34" charset="0"/>
              </a:rPr>
              <a:t>bin from 2-10</a:t>
            </a:r>
            <a:endParaRPr lang="en-CA" dirty="0">
              <a:latin typeface="Avenir LT Std 45 Book" pitchFamily="34" charset="0"/>
            </a:endParaRPr>
          </a:p>
          <a:p>
            <a:pPr lvl="1"/>
            <a:r>
              <a:rPr lang="en-CA" dirty="0">
                <a:latin typeface="Avenir LT Std 45 Book" pitchFamily="34" charset="0"/>
              </a:rPr>
              <a:t>The balls in the 0-2 </a:t>
            </a:r>
            <a:r>
              <a:rPr lang="en-CA" dirty="0" smtClean="0">
                <a:latin typeface="Avenir LT Std 45 Book" pitchFamily="34" charset="0"/>
              </a:rPr>
              <a:t>bin </a:t>
            </a:r>
            <a:r>
              <a:rPr lang="en-CA" dirty="0">
                <a:latin typeface="Avenir LT Std 45 Book" pitchFamily="34" charset="0"/>
              </a:rPr>
              <a:t>will be more “tightly </a:t>
            </a:r>
            <a:r>
              <a:rPr lang="en-CA" dirty="0" smtClean="0">
                <a:latin typeface="Avenir LT Std 45 Book" pitchFamily="34" charset="0"/>
              </a:rPr>
              <a:t>clustered,” i.e., have greater density </a:t>
            </a:r>
            <a:endParaRPr lang="en-CA" dirty="0">
              <a:latin typeface="Avenir LT Std 45 Book" pitchFamily="34" charset="0"/>
            </a:endParaRPr>
          </a:p>
          <a:p>
            <a:r>
              <a:rPr lang="en-CA" dirty="0" smtClean="0">
                <a:latin typeface="Avenir LT Std 45 Book" pitchFamily="34" charset="0"/>
              </a:rPr>
              <a:t>Area of a bar tells us what percentage of the data is in the bar</a:t>
            </a:r>
          </a:p>
          <a:p>
            <a:pPr lvl="1"/>
            <a:r>
              <a:rPr lang="en-CA" dirty="0" smtClean="0">
                <a:latin typeface="Avenir LT Std 45 Book" pitchFamily="34" charset="0"/>
              </a:rPr>
              <a:t>The area of all the bars in the histogram is 100%</a:t>
            </a:r>
          </a:p>
          <a:p>
            <a:r>
              <a:rPr lang="en-CA" dirty="0" smtClean="0">
                <a:latin typeface="Avenir LT Std 45 Book" pitchFamily="34" charset="0"/>
              </a:rPr>
              <a:t>Warning: Bins include the left endpoint, but not the right!</a:t>
            </a:r>
            <a:endParaRPr lang="en-CA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Functions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endParaRPr lang="en-CA" dirty="0">
              <a:latin typeface="Avenir LT Std 45 Book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305050"/>
            <a:ext cx="774223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HW4 released and due 2/20 </a:t>
            </a:r>
          </a:p>
          <a:p>
            <a:r>
              <a:rPr lang="en-CA" dirty="0" smtClean="0">
                <a:latin typeface="+mn-lt"/>
              </a:rPr>
              <a:t>Project 1 is being released! </a:t>
            </a:r>
          </a:p>
          <a:p>
            <a:pPr lvl="1"/>
            <a:r>
              <a:rPr lang="en-CA" dirty="0" smtClean="0">
                <a:latin typeface="+mn-lt"/>
              </a:rPr>
              <a:t>Checkpoint Due: 2/21</a:t>
            </a:r>
          </a:p>
          <a:p>
            <a:pPr lvl="1"/>
            <a:r>
              <a:rPr lang="en-CA" dirty="0" smtClean="0">
                <a:latin typeface="+mn-lt"/>
              </a:rPr>
              <a:t>Due: 2/28</a:t>
            </a:r>
          </a:p>
          <a:p>
            <a:r>
              <a:rPr lang="en-CA" dirty="0" smtClean="0">
                <a:latin typeface="+mn-lt"/>
              </a:rPr>
              <a:t>Fill out project partners form</a:t>
            </a:r>
          </a:p>
          <a:p>
            <a:pPr lvl="1"/>
            <a:r>
              <a:rPr lang="en-CA" dirty="0" smtClean="0">
                <a:latin typeface="+mn-lt"/>
              </a:rPr>
              <a:t>Even if you’re working alone!</a:t>
            </a:r>
          </a:p>
          <a:p>
            <a:pPr lvl="1"/>
            <a:r>
              <a:rPr lang="en-CA" dirty="0" smtClean="0">
                <a:latin typeface="+mn-lt"/>
                <a:hlinkClick r:id="rId2"/>
              </a:rPr>
              <a:t>https</a:t>
            </a:r>
            <a:r>
              <a:rPr lang="en-CA" dirty="0">
                <a:latin typeface="+mn-lt"/>
                <a:hlinkClick r:id="rId2"/>
              </a:rPr>
              <a:t>://</a:t>
            </a:r>
            <a:r>
              <a:rPr lang="en-CA" dirty="0" smtClean="0">
                <a:latin typeface="+mn-lt"/>
                <a:hlinkClick r:id="rId2"/>
              </a:rPr>
              <a:t>tinyurl.com/data8-144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Worksheet Q1 Graph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  <a:hlinkClick r:id="rId2"/>
              </a:rPr>
              <a:t>https://www.wired.com/2008/02/macworlds-iphon/</a:t>
            </a:r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1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180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Custom Design</vt:lpstr>
      <vt:lpstr>Berkeley_Brights_Tessellations</vt:lpstr>
      <vt:lpstr>1_Custom Design</vt:lpstr>
      <vt:lpstr>2_Custom Design</vt:lpstr>
      <vt:lpstr>3_Custom Design</vt:lpstr>
      <vt:lpstr>Data 8, Lab 4</vt:lpstr>
      <vt:lpstr>Histogram</vt:lpstr>
      <vt:lpstr>Functions</vt:lpstr>
      <vt:lpstr>Announcements</vt:lpstr>
      <vt:lpstr>Worksheet Q1 Graph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262</cp:revision>
  <dcterms:created xsi:type="dcterms:W3CDTF">2013-01-15T19:08:57Z</dcterms:created>
  <dcterms:modified xsi:type="dcterms:W3CDTF">2020-02-14T22:16:17Z</dcterms:modified>
</cp:coreProperties>
</file>