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72" r:id="rId8"/>
    <p:sldId id="262" r:id="rId9"/>
    <p:sldId id="273" r:id="rId10"/>
    <p:sldId id="271" r:id="rId11"/>
    <p:sldId id="263" r:id="rId12"/>
    <p:sldId id="265" r:id="rId13"/>
    <p:sldId id="267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data/journals/jama/936922/joi180029t3.png" TargetMode="External"/><Relationship Id="rId2" Type="http://schemas.openxmlformats.org/officeDocument/2006/relationships/hyperlink" Target="https://www.sandiegouniontribune.com/opinion/the-conversation/sd-california-second-life-expectancy-in-nation-20180410-htmlstor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ata8-hube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data8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fa19/polici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2809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24 January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Post-Discussion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Avenir LT Std 45 Book" pitchFamily="34" charset="0"/>
              </a:rPr>
              <a:t>Numerical data needed to answer the four questions earlier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Some </a:t>
            </a:r>
            <a:r>
              <a:rPr lang="en-CA" dirty="0">
                <a:latin typeface="Avenir LT Std 45 Book" pitchFamily="34" charset="0"/>
              </a:rPr>
              <a:t>questions can be answered without </a:t>
            </a:r>
            <a:r>
              <a:rPr lang="en-CA" dirty="0" smtClean="0">
                <a:latin typeface="Avenir LT Std 45 Book" pitchFamily="34" charset="0"/>
              </a:rPr>
              <a:t>error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the </a:t>
            </a:r>
            <a:r>
              <a:rPr lang="en-CA" dirty="0">
                <a:latin typeface="Avenir LT Std 45 Book" pitchFamily="34" charset="0"/>
              </a:rPr>
              <a:t>two Berkeley questions </a:t>
            </a:r>
            <a:r>
              <a:rPr lang="en-CA" dirty="0" smtClean="0">
                <a:latin typeface="Avenir LT Std 45 Book" pitchFamily="34" charset="0"/>
              </a:rPr>
              <a:t>are based </a:t>
            </a:r>
            <a:r>
              <a:rPr lang="en-CA" dirty="0">
                <a:latin typeface="Avenir LT Std 45 Book" pitchFamily="34" charset="0"/>
              </a:rPr>
              <a:t>on complete </a:t>
            </a:r>
            <a:r>
              <a:rPr lang="en-CA" dirty="0" smtClean="0">
                <a:latin typeface="Avenir LT Std 45 Book" pitchFamily="34" charset="0"/>
              </a:rPr>
              <a:t>information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>
                <a:latin typeface="Avenir LT Std 45 Book" pitchFamily="34" charset="0"/>
              </a:rPr>
              <a:t>Many questions cannot be answered without </a:t>
            </a:r>
            <a:r>
              <a:rPr lang="en-CA" dirty="0" smtClean="0">
                <a:latin typeface="Avenir LT Std 45 Book" pitchFamily="34" charset="0"/>
              </a:rPr>
              <a:t>error because </a:t>
            </a:r>
            <a:r>
              <a:rPr lang="en-CA" dirty="0">
                <a:latin typeface="Avenir LT Std 45 Book" pitchFamily="34" charset="0"/>
              </a:rPr>
              <a:t>we </a:t>
            </a:r>
            <a:r>
              <a:rPr lang="en-CA" dirty="0" smtClean="0">
                <a:latin typeface="Avenir LT Std 45 Book" pitchFamily="34" charset="0"/>
              </a:rPr>
              <a:t>have incomplete information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the </a:t>
            </a:r>
            <a:r>
              <a:rPr lang="en-CA" dirty="0">
                <a:latin typeface="Avenir LT Std 45 Book" pitchFamily="34" charset="0"/>
              </a:rPr>
              <a:t>two LEB questions </a:t>
            </a:r>
            <a:r>
              <a:rPr lang="en-CA" dirty="0" smtClean="0">
                <a:latin typeface="Avenir LT Std 45 Book" pitchFamily="34" charset="0"/>
              </a:rPr>
              <a:t>since we </a:t>
            </a:r>
            <a:r>
              <a:rPr lang="en-CA" dirty="0">
                <a:latin typeface="Avenir LT Std 45 Book" pitchFamily="34" charset="0"/>
              </a:rPr>
              <a:t>don’t know exactly how long everyone is going to </a:t>
            </a:r>
            <a:r>
              <a:rPr lang="en-CA" dirty="0" smtClean="0">
                <a:latin typeface="Avenir LT Std 45 Book" pitchFamily="34" charset="0"/>
              </a:rPr>
              <a:t>live but we need estimates based on assumptions </a:t>
            </a:r>
          </a:p>
        </p:txBody>
      </p:sp>
    </p:spTree>
    <p:extLst>
      <p:ext uri="{BB962C8B-B14F-4D97-AF65-F5344CB8AC3E}">
        <p14:creationId xmlns:p14="http://schemas.microsoft.com/office/powerpoint/2010/main" val="8364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Post-Discussion Review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Autofit/>
          </a:bodyPr>
          <a:lstStyle/>
          <a:p>
            <a:r>
              <a:rPr lang="en-CA" dirty="0" smtClean="0">
                <a:latin typeface="Avenir LT Std 45 Book" pitchFamily="34" charset="0"/>
              </a:rPr>
              <a:t>There is always uncertainty around our estimates. How can we quantify it?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Example:  </a:t>
            </a:r>
            <a:r>
              <a:rPr lang="en-CA" dirty="0" smtClean="0">
                <a:latin typeface="Avenir LT Std 45 Book" pitchFamily="34" charset="0"/>
                <a:hlinkClick r:id="rId2"/>
              </a:rPr>
              <a:t>Article about life expectancy in California only gives one number (80.9)</a:t>
            </a:r>
            <a:r>
              <a:rPr lang="en-CA" dirty="0" smtClean="0">
                <a:latin typeface="Avenir LT Std 45 Book" pitchFamily="34" charset="0"/>
              </a:rPr>
              <a:t> but actual estimate is an interval (71.9 to 81.9)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Uncertainty means we need some wiggle room for the estimates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Other states </a:t>
            </a:r>
            <a:r>
              <a:rPr lang="en-CA" dirty="0" smtClean="0">
                <a:latin typeface="Avenir LT Std 45 Book" pitchFamily="34" charset="0"/>
                <a:hlinkClick r:id="rId3"/>
              </a:rPr>
              <a:t>could potentially have a higher estimate! </a:t>
            </a:r>
            <a:r>
              <a:rPr lang="en-CA" dirty="0" smtClean="0">
                <a:latin typeface="Avenir LT Std 45 Book" pitchFamily="34" charset="0"/>
              </a:rPr>
              <a:t> Range for Connecticut is 79.7-81.8</a:t>
            </a:r>
          </a:p>
          <a:p>
            <a:r>
              <a:rPr lang="en-CA" dirty="0" smtClean="0">
                <a:latin typeface="Avenir LT Std 45 Book" pitchFamily="34" charset="0"/>
              </a:rPr>
              <a:t>The world is fuzzy so we have to be able to quantify our uncertainties – we have to interpret data carefully.</a:t>
            </a:r>
          </a:p>
        </p:txBody>
      </p:sp>
    </p:spTree>
    <p:extLst>
      <p:ext uri="{BB962C8B-B14F-4D97-AF65-F5344CB8AC3E}">
        <p14:creationId xmlns:p14="http://schemas.microsoft.com/office/powerpoint/2010/main" val="34162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+mn-lt"/>
            </a:endParaRPr>
          </a:p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http://tinyurl.com/data8-hubert</a:t>
            </a:r>
            <a:endParaRPr lang="en-CA" dirty="0" smtClean="0">
              <a:latin typeface="+mn-lt"/>
            </a:endParaRPr>
          </a:p>
          <a:p>
            <a:pPr marL="0" indent="0">
              <a:buNone/>
            </a:pP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math. This is my fourth semester on Data 8 staff, as well as my eighth and final semester teaching at Cal</a:t>
            </a:r>
            <a:r>
              <a:rPr lang="en-CA" dirty="0">
                <a:latin typeface="Avenir LT Std 45 Book" pitchFamily="34" charset="0"/>
              </a:rPr>
              <a:t>.</a:t>
            </a:r>
            <a:endParaRPr lang="en-CA" dirty="0" smtClean="0">
              <a:latin typeface="Avenir LT Std 45 Book" pitchFamily="34" charset="0"/>
            </a:endParaRP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 Website: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https://</a:t>
            </a:r>
            <a:r>
              <a:rPr lang="en-CA" dirty="0" smtClean="0">
                <a:latin typeface="Avenir LT Std 45 Book" pitchFamily="34" charset="0"/>
                <a:hlinkClick r:id="rId3"/>
              </a:rPr>
              <a:t>hluo27.github.io/data8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Lab:</a:t>
            </a:r>
            <a:r>
              <a:rPr lang="en-CA" dirty="0" smtClean="0">
                <a:latin typeface="Avenir LT Std 45 Book" pitchFamily="34" charset="0"/>
              </a:rPr>
              <a:t> Friday 12-2pm in Evans 458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TBD</a:t>
            </a:r>
            <a:endParaRPr lang="en-CA" dirty="0" smtClean="0">
              <a:latin typeface="Avenir LT Std 45 Boo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Overview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Typical format of lab sections:</a:t>
            </a:r>
          </a:p>
          <a:p>
            <a:r>
              <a:rPr lang="en-CA" dirty="0" smtClean="0">
                <a:latin typeface="+mn-lt"/>
              </a:rPr>
              <a:t>Worksheet </a:t>
            </a:r>
          </a:p>
          <a:p>
            <a:pPr lvl="1"/>
            <a:r>
              <a:rPr lang="en-CA" dirty="0" smtClean="0">
                <a:latin typeface="+mn-lt"/>
              </a:rPr>
              <a:t>Written practice problems we will go over in lab</a:t>
            </a:r>
          </a:p>
          <a:p>
            <a:pPr lvl="1"/>
            <a:r>
              <a:rPr lang="en-CA" dirty="0" smtClean="0">
                <a:latin typeface="+mn-lt"/>
              </a:rPr>
              <a:t>Useful to review problems in a written format since the exams will be written on paper as well</a:t>
            </a:r>
          </a:p>
          <a:p>
            <a:r>
              <a:rPr lang="en-CA" dirty="0" smtClean="0">
                <a:latin typeface="+mn-lt"/>
              </a:rPr>
              <a:t>Lab Notebook</a:t>
            </a:r>
          </a:p>
          <a:p>
            <a:pPr lvl="1"/>
            <a:r>
              <a:rPr lang="en-CA" dirty="0" smtClean="0">
                <a:latin typeface="+mn-lt"/>
              </a:rPr>
              <a:t>Review concepts by applying them to actual data</a:t>
            </a:r>
          </a:p>
          <a:p>
            <a:r>
              <a:rPr lang="en-CA" dirty="0" smtClean="0">
                <a:latin typeface="+mn-lt"/>
              </a:rPr>
              <a:t>Attendance for entire lab section needed to get checked off for lab notebook</a:t>
            </a:r>
          </a:p>
          <a:p>
            <a:r>
              <a:rPr lang="en-CA" dirty="0" smtClean="0">
                <a:latin typeface="+mn-lt"/>
              </a:rPr>
              <a:t>Usually we’ll have 3 lab assistants – they’ll join us next week!</a:t>
            </a:r>
          </a:p>
        </p:txBody>
      </p:sp>
    </p:spTree>
    <p:extLst>
      <p:ext uri="{BB962C8B-B14F-4D97-AF65-F5344CB8AC3E}">
        <p14:creationId xmlns:p14="http://schemas.microsoft.com/office/powerpoint/2010/main" val="3072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Students can only attend the lab they are enrolled in</a:t>
            </a:r>
          </a:p>
          <a:p>
            <a:r>
              <a:rPr lang="en-CA" sz="2000" dirty="0" smtClean="0">
                <a:latin typeface="+mn-lt"/>
              </a:rPr>
              <a:t>Lab assignments released on Monday. Two ways to get credit: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1. Attend </a:t>
            </a:r>
            <a:r>
              <a:rPr lang="en-CA" b="1" dirty="0" smtClean="0">
                <a:latin typeface="+mn-lt"/>
              </a:rPr>
              <a:t>entire</a:t>
            </a:r>
            <a:r>
              <a:rPr lang="en-CA" dirty="0" smtClean="0">
                <a:latin typeface="+mn-lt"/>
              </a:rPr>
              <a:t> lab section and make substantial progress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2. Finish and pass all </a:t>
            </a:r>
            <a:r>
              <a:rPr lang="en-CA" dirty="0" err="1" smtClean="0">
                <a:latin typeface="+mn-lt"/>
              </a:rPr>
              <a:t>autograder</a:t>
            </a:r>
            <a:r>
              <a:rPr lang="en-CA" dirty="0" smtClean="0">
                <a:latin typeface="+mn-lt"/>
              </a:rPr>
              <a:t> tests by Wednesday at 8:59 AM</a:t>
            </a:r>
          </a:p>
          <a:p>
            <a:r>
              <a:rPr lang="en-CA" sz="2000" dirty="0" smtClean="0">
                <a:latin typeface="+mn-lt"/>
              </a:rPr>
              <a:t>Waitlisted Students</a:t>
            </a:r>
          </a:p>
          <a:p>
            <a:pPr lvl="1"/>
            <a:r>
              <a:rPr lang="en-CA" dirty="0" smtClean="0">
                <a:latin typeface="+mn-lt"/>
              </a:rPr>
              <a:t>Enrolled once there is an open seat in lecture + lab section</a:t>
            </a:r>
          </a:p>
          <a:p>
            <a:pPr lvl="1"/>
            <a:r>
              <a:rPr lang="en-CA" dirty="0" smtClean="0">
                <a:latin typeface="+mn-lt"/>
              </a:rPr>
              <a:t>Course staff do not know what position students are at on the waitlist and have no control over it</a:t>
            </a: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Course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Weekly </a:t>
            </a:r>
            <a:r>
              <a:rPr lang="en-CA" sz="2000" dirty="0">
                <a:latin typeface="+mn-lt"/>
              </a:rPr>
              <a:t>homework and weekly labs can't be turned in late</a:t>
            </a:r>
          </a:p>
          <a:p>
            <a:r>
              <a:rPr lang="en-CA" sz="2000" dirty="0" smtClean="0">
                <a:latin typeface="+mn-lt"/>
              </a:rPr>
              <a:t>No </a:t>
            </a:r>
            <a:r>
              <a:rPr lang="en-CA" sz="2000" dirty="0">
                <a:latin typeface="+mn-lt"/>
              </a:rPr>
              <a:t>alternate midterm or final </a:t>
            </a:r>
            <a:r>
              <a:rPr lang="en-CA" sz="2000" dirty="0" smtClean="0">
                <a:latin typeface="+mn-lt"/>
              </a:rPr>
              <a:t>exam</a:t>
            </a:r>
            <a:endParaRPr lang="en-CA" sz="2000" dirty="0">
              <a:latin typeface="+mn-lt"/>
            </a:endParaRPr>
          </a:p>
          <a:p>
            <a:r>
              <a:rPr lang="en-CA" sz="2000" dirty="0">
                <a:latin typeface="+mn-lt"/>
              </a:rPr>
              <a:t>DSP students must ask their DSP advisor to submit a letter through </a:t>
            </a:r>
            <a:r>
              <a:rPr lang="en-CA" sz="2000" dirty="0" smtClean="0">
                <a:latin typeface="+mn-lt"/>
              </a:rPr>
              <a:t>SCARAB for DSP accommodations</a:t>
            </a:r>
          </a:p>
          <a:p>
            <a:r>
              <a:rPr lang="en-CA" sz="2200" dirty="0" smtClean="0">
                <a:latin typeface="+mn-lt"/>
              </a:rPr>
              <a:t>See </a:t>
            </a:r>
            <a:r>
              <a:rPr lang="en-CA" sz="2200" dirty="0">
                <a:latin typeface="+mn-lt"/>
                <a:hlinkClick r:id="rId2"/>
              </a:rPr>
              <a:t>http://</a:t>
            </a:r>
            <a:r>
              <a:rPr lang="en-CA" sz="2200" dirty="0" smtClean="0">
                <a:latin typeface="+mn-lt"/>
                <a:hlinkClick r:id="rId2"/>
              </a:rPr>
              <a:t>data8.org/sp20/policies.html</a:t>
            </a:r>
            <a:r>
              <a:rPr lang="en-CA" sz="2200" dirty="0" smtClean="0">
                <a:latin typeface="+mn-lt"/>
              </a:rPr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7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Grading Logistics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Each student should have Gradescope and Okpy accounts</a:t>
            </a:r>
          </a:p>
          <a:p>
            <a:pPr lvl="1"/>
            <a:r>
              <a:rPr lang="en-CA" sz="1600" dirty="0" smtClean="0">
                <a:latin typeface="+mn-lt"/>
              </a:rPr>
              <a:t>Let me know if you don’t have an account on either yet!</a:t>
            </a:r>
          </a:p>
          <a:p>
            <a:pPr marL="0" indent="0">
              <a:buNone/>
            </a:pPr>
            <a:endParaRPr lang="en-CA" sz="2000" dirty="0" smtClean="0">
              <a:latin typeface="+mn-lt"/>
            </a:endParaRPr>
          </a:p>
          <a:p>
            <a:pPr marL="0" indent="0">
              <a:buNone/>
            </a:pPr>
            <a:r>
              <a:rPr lang="en-CA" sz="2000" dirty="0" smtClean="0">
                <a:latin typeface="+mn-lt"/>
              </a:rPr>
              <a:t>Okpy</a:t>
            </a:r>
          </a:p>
          <a:p>
            <a:r>
              <a:rPr lang="en-CA" sz="2000" dirty="0" smtClean="0">
                <a:latin typeface="+mn-lt"/>
              </a:rPr>
              <a:t>All labs, homework, and projects will be submitted to Okpy</a:t>
            </a:r>
          </a:p>
          <a:p>
            <a:r>
              <a:rPr lang="en-CA" sz="2000" dirty="0" smtClean="0">
                <a:latin typeface="+mn-lt"/>
              </a:rPr>
              <a:t>Code is auto-graded and marks posted on Okpy</a:t>
            </a:r>
          </a:p>
          <a:p>
            <a:pPr marL="0" indent="0">
              <a:buNone/>
            </a:pPr>
            <a:endParaRPr lang="en-CA" sz="2000" dirty="0" smtClean="0">
              <a:latin typeface="+mn-lt"/>
            </a:endParaRPr>
          </a:p>
          <a:p>
            <a:pPr marL="0" indent="0">
              <a:buNone/>
            </a:pPr>
            <a:r>
              <a:rPr lang="en-CA" sz="2000" dirty="0" smtClean="0">
                <a:latin typeface="+mn-lt"/>
              </a:rPr>
              <a:t>Gradescope</a:t>
            </a:r>
          </a:p>
          <a:p>
            <a:r>
              <a:rPr lang="en-CA" sz="2000" dirty="0" smtClean="0">
                <a:latin typeface="+mn-lt"/>
              </a:rPr>
              <a:t>Written answers on homework/project assignments and exams are graded by course staff on Gradescope</a:t>
            </a:r>
          </a:p>
        </p:txBody>
      </p:sp>
    </p:spTree>
    <p:extLst>
      <p:ext uri="{BB962C8B-B14F-4D97-AF65-F5344CB8AC3E}">
        <p14:creationId xmlns:p14="http://schemas.microsoft.com/office/powerpoint/2010/main" val="14782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Form one group for each table and </a:t>
            </a:r>
            <a:r>
              <a:rPr lang="en-CA" dirty="0" smtClean="0">
                <a:latin typeface="Avenir LT Std 45 Book" pitchFamily="34" charset="0"/>
              </a:rPr>
              <a:t>find something all of you have in common!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Example: During a previous semester, </a:t>
            </a:r>
            <a:r>
              <a:rPr lang="en-CA" smtClean="0">
                <a:latin typeface="Avenir LT Std 45 Book" pitchFamily="34" charset="0"/>
              </a:rPr>
              <a:t>one table all </a:t>
            </a:r>
            <a:r>
              <a:rPr lang="en-CA" dirty="0" smtClean="0">
                <a:latin typeface="Avenir LT Std 45 Book" pitchFamily="34" charset="0"/>
              </a:rPr>
              <a:t>had a family relative with the same name!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as a table</a:t>
            </a:r>
          </a:p>
          <a:p>
            <a:r>
              <a:rPr lang="en-CA" dirty="0" smtClean="0">
                <a:latin typeface="Avenir LT Std 45 Book" pitchFamily="34" charset="0"/>
              </a:rPr>
              <a:t>Don’t use online resources!</a:t>
            </a:r>
          </a:p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50 (Actual average size is 48.2)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Cog </a:t>
            </a:r>
            <a:r>
              <a:rPr lang="en-CA" dirty="0" err="1" smtClean="0">
                <a:latin typeface="Avenir LT Std 45 Book" pitchFamily="34" charset="0"/>
              </a:rPr>
              <a:t>Sci</a:t>
            </a:r>
            <a:r>
              <a:rPr lang="en-CA" dirty="0" smtClean="0">
                <a:latin typeface="Avenir LT Std 45 Book" pitchFamily="34" charset="0"/>
              </a:rPr>
              <a:t> (343), Applied Math (314), Sociology (313), English (282), and Integrative Biology (255)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Hawaii (81.3) and California (80.9)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America: 78, World: 72</a:t>
            </a:r>
          </a:p>
          <a:p>
            <a:pPr marL="457200" indent="-457200">
              <a:buFont typeface="+mj-lt"/>
              <a:buAutoNum type="arabicPeriod"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596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Overview</vt:lpstr>
      <vt:lpstr>Lab Policies</vt:lpstr>
      <vt:lpstr>Course Policies</vt:lpstr>
      <vt:lpstr>Grading Logistics</vt:lpstr>
      <vt:lpstr>Introductions</vt:lpstr>
      <vt:lpstr>Discussion Worksheet</vt:lpstr>
      <vt:lpstr>Discussion: Solutions</vt:lpstr>
      <vt:lpstr>Post-Discussion Review</vt:lpstr>
      <vt:lpstr>Post-Discussion Review</vt:lpstr>
      <vt:lpstr>Class Survey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166</cp:revision>
  <dcterms:created xsi:type="dcterms:W3CDTF">2013-01-15T19:08:57Z</dcterms:created>
  <dcterms:modified xsi:type="dcterms:W3CDTF">2020-01-24T20:05:41Z</dcterms:modified>
</cp:coreProperties>
</file>