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71" r:id="rId8"/>
    <p:sldId id="273" r:id="rId9"/>
    <p:sldId id="272" r:id="rId10"/>
    <p:sldId id="290" r:id="rId11"/>
    <p:sldId id="276" r:id="rId12"/>
    <p:sldId id="267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2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Causality and Table </a:t>
            </a:r>
            <a:r>
              <a:rPr lang="en-US" b="1" dirty="0" smtClean="0">
                <a:latin typeface="Avenir LT Std 45 Book" pitchFamily="34" charset="0"/>
              </a:rPr>
              <a:t>Operations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  <a:endParaRPr lang="en-US" dirty="0" smtClean="0">
              <a:latin typeface="Avenir LT Std 45 Book" pitchFamily="34" charset="0"/>
            </a:endParaRP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31 January 2020</a:t>
            </a:r>
            <a:endParaRPr lang="en-US" dirty="0" smtClean="0">
              <a:latin typeface="Avenir LT Std 45 Book" pitchFamily="34" charset="0"/>
            </a:endParaRP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Assistants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7150" indent="0">
              <a:buNone/>
            </a:pPr>
            <a:r>
              <a:rPr lang="en-CA" dirty="0" smtClean="0">
                <a:latin typeface="Avenir LT Std 45 Book" pitchFamily="34" charset="0"/>
              </a:rPr>
              <a:t>We have </a:t>
            </a:r>
            <a:r>
              <a:rPr lang="en-CA" dirty="0" smtClean="0">
                <a:latin typeface="Avenir LT Std 45 Book" pitchFamily="34" charset="0"/>
              </a:rPr>
              <a:t>lab </a:t>
            </a:r>
            <a:r>
              <a:rPr lang="en-CA" dirty="0" smtClean="0">
                <a:latin typeface="Avenir LT Std 45 Book" pitchFamily="34" charset="0"/>
              </a:rPr>
              <a:t>assistants who will be joining us this semester!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Correlation vs</a:t>
            </a:r>
            <a:r>
              <a:rPr lang="en-CA" dirty="0" smtClean="0">
                <a:latin typeface="+mn-lt"/>
              </a:rPr>
              <a:t>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Correlation vs. Causation</a:t>
            </a:r>
            <a:endParaRPr lang="en-CA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Correlation vs</a:t>
            </a:r>
            <a:r>
              <a:rPr lang="en-CA" dirty="0" smtClean="0">
                <a:latin typeface="+mn-lt"/>
              </a:rPr>
              <a:t>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 smtClean="0">
                <a:latin typeface="+mn-lt"/>
              </a:rPr>
              <a:t>Correlation does not imply Causation!! </a:t>
            </a:r>
            <a:endParaRPr lang="en-CA" sz="40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2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Experimenter has no ability to divide study participants into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Randomly divide participants into treatment and control group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researchers cannot just randomly decide which states have capital punishment or not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/>
          </a:bodyPr>
          <a:lstStyle/>
          <a:p>
            <a:r>
              <a:rPr lang="en-CA" dirty="0" smtClean="0">
                <a:latin typeface="+mn-lt"/>
              </a:rPr>
              <a:t>HW1 due 1/30</a:t>
            </a:r>
          </a:p>
          <a:p>
            <a:pPr lvl="1"/>
            <a:r>
              <a:rPr lang="en-CA" dirty="0" smtClean="0">
                <a:latin typeface="+mn-lt"/>
              </a:rPr>
              <a:t>Early submission bonus point on 1/29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Tutoring </a:t>
            </a:r>
            <a:r>
              <a:rPr lang="en-CA" dirty="0" smtClean="0">
                <a:latin typeface="+mn-lt"/>
              </a:rPr>
              <a:t>section sign-ups have been </a:t>
            </a:r>
            <a:r>
              <a:rPr lang="en-CA" dirty="0" smtClean="0">
                <a:latin typeface="+mn-lt"/>
              </a:rPr>
              <a:t>released, will start in week 3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Highly recommended: Opportunity to work </a:t>
            </a:r>
            <a:r>
              <a:rPr lang="en-CA" dirty="0" smtClean="0">
                <a:latin typeface="+mn-lt"/>
              </a:rPr>
              <a:t>with a tutor and other students in a small group setting</a:t>
            </a:r>
          </a:p>
          <a:p>
            <a:r>
              <a:rPr lang="en-CA" dirty="0" smtClean="0">
                <a:latin typeface="+mn-lt"/>
              </a:rPr>
              <a:t>DSP students: Please talk </a:t>
            </a:r>
            <a:r>
              <a:rPr lang="en-CA" dirty="0">
                <a:latin typeface="+mn-lt"/>
              </a:rPr>
              <a:t>to </a:t>
            </a:r>
            <a:r>
              <a:rPr lang="en-CA" dirty="0" smtClean="0">
                <a:latin typeface="+mn-lt"/>
              </a:rPr>
              <a:t>your advisor </a:t>
            </a:r>
            <a:r>
              <a:rPr lang="en-CA" dirty="0">
                <a:latin typeface="+mn-lt"/>
              </a:rPr>
              <a:t>about submitting letters of accommodation to SCARAB</a:t>
            </a:r>
          </a:p>
          <a:p>
            <a:r>
              <a:rPr lang="en-CA" dirty="0" smtClean="0">
                <a:latin typeface="+mn-lt"/>
              </a:rPr>
              <a:t>Office Hours start </a:t>
            </a:r>
            <a:r>
              <a:rPr lang="en-CA" dirty="0">
                <a:latin typeface="+mn-lt"/>
              </a:rPr>
              <a:t>this week! 12-5pm Monday-Friday in 581 </a:t>
            </a:r>
            <a:r>
              <a:rPr lang="en-CA" dirty="0" smtClean="0">
                <a:latin typeface="+mn-lt"/>
              </a:rPr>
              <a:t>Barrows</a:t>
            </a:r>
          </a:p>
          <a:p>
            <a:pPr lvl="1"/>
            <a:r>
              <a:rPr lang="en-CA" dirty="0" smtClean="0">
                <a:latin typeface="+mn-lt"/>
              </a:rPr>
              <a:t>Hubert’s Office Hours are 4-5pm on Fridays</a:t>
            </a:r>
            <a:endParaRPr lang="en-CA" dirty="0">
              <a:latin typeface="+mn-lt"/>
            </a:endParaRPr>
          </a:p>
          <a:p>
            <a:pPr marL="0" indent="0">
              <a:buNone/>
            </a:pP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 Contd.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Gradescope vs. Okpy Regrade Requests</a:t>
            </a:r>
          </a:p>
          <a:p>
            <a:pPr lvl="1"/>
            <a:r>
              <a:rPr lang="en-CA" dirty="0" smtClean="0">
                <a:latin typeface="+mn-lt"/>
              </a:rPr>
              <a:t>Gradescope: Directly request on Gradescope (written answer for homework or projects)</a:t>
            </a:r>
          </a:p>
          <a:p>
            <a:pPr lvl="1"/>
            <a:r>
              <a:rPr lang="en-CA" dirty="0" smtClean="0">
                <a:latin typeface="+mn-lt"/>
              </a:rPr>
              <a:t>Okpy: Email Hubert (</a:t>
            </a:r>
            <a:r>
              <a:rPr lang="en-CA" dirty="0" err="1" smtClean="0">
                <a:latin typeface="+mn-lt"/>
              </a:rPr>
              <a:t>autograder</a:t>
            </a:r>
            <a:r>
              <a:rPr lang="en-CA" dirty="0" smtClean="0">
                <a:latin typeface="+mn-lt"/>
              </a:rPr>
              <a:t> error only)</a:t>
            </a:r>
          </a:p>
          <a:p>
            <a:pPr lvl="1"/>
            <a:r>
              <a:rPr lang="en-CA" dirty="0" smtClean="0">
                <a:latin typeface="+mn-lt"/>
              </a:rPr>
              <a:t>Make sure to submit before the regrade request deadline! Regrade requests after the deadline will not be considered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Lab Credit Policy Reminder. Credit in two possible ways:</a:t>
            </a:r>
          </a:p>
          <a:p>
            <a:pPr lvl="1"/>
            <a:r>
              <a:rPr lang="en-CA" dirty="0" smtClean="0">
                <a:latin typeface="+mn-lt"/>
              </a:rPr>
              <a:t>Attend </a:t>
            </a:r>
            <a:r>
              <a:rPr lang="en-CA" b="1" dirty="0">
                <a:latin typeface="+mn-lt"/>
              </a:rPr>
              <a:t>entire</a:t>
            </a:r>
            <a:r>
              <a:rPr lang="en-CA" dirty="0">
                <a:latin typeface="+mn-lt"/>
              </a:rPr>
              <a:t> lab section and make substantial </a:t>
            </a:r>
            <a:r>
              <a:rPr lang="en-CA" dirty="0" smtClean="0">
                <a:latin typeface="+mn-lt"/>
              </a:rPr>
              <a:t>progress</a:t>
            </a:r>
          </a:p>
          <a:p>
            <a:pPr lvl="1"/>
            <a:r>
              <a:rPr lang="en-CA" dirty="0" smtClean="0">
                <a:latin typeface="+mn-lt"/>
              </a:rPr>
              <a:t>Finish </a:t>
            </a:r>
            <a:r>
              <a:rPr lang="en-CA" dirty="0">
                <a:latin typeface="+mn-lt"/>
              </a:rPr>
              <a:t>and pass all </a:t>
            </a:r>
            <a:r>
              <a:rPr lang="en-CA" dirty="0" err="1">
                <a:latin typeface="+mn-lt"/>
              </a:rPr>
              <a:t>autograder</a:t>
            </a:r>
            <a:r>
              <a:rPr lang="en-CA" dirty="0">
                <a:latin typeface="+mn-lt"/>
              </a:rPr>
              <a:t> tests by Wednesday at 8:59 AM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8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259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2</vt:lpstr>
      <vt:lpstr>Lab Assistants</vt:lpstr>
      <vt:lpstr>Correlation vs. Causation</vt:lpstr>
      <vt:lpstr>Correlation vs. Causation</vt:lpstr>
      <vt:lpstr>Correlation vs. Causation</vt:lpstr>
      <vt:lpstr>PowerPoint Presentation</vt:lpstr>
      <vt:lpstr>Establishing Causality</vt:lpstr>
      <vt:lpstr>Announcements</vt:lpstr>
      <vt:lpstr>Announcements Contd.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189</cp:revision>
  <dcterms:created xsi:type="dcterms:W3CDTF">2013-01-15T19:08:57Z</dcterms:created>
  <dcterms:modified xsi:type="dcterms:W3CDTF">2020-01-31T20:10:13Z</dcterms:modified>
</cp:coreProperties>
</file>