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  <p:sldMasterId id="2147483682" r:id="rId2"/>
    <p:sldMasterId id="2147483687" r:id="rId3"/>
    <p:sldMasterId id="2147483694" r:id="rId4"/>
    <p:sldMasterId id="2147483699" r:id="rId5"/>
  </p:sldMasterIdLst>
  <p:notesMasterIdLst>
    <p:notesMasterId r:id="rId19"/>
  </p:notesMasterIdLst>
  <p:handoutMasterIdLst>
    <p:handoutMasterId r:id="rId20"/>
  </p:handoutMasterIdLst>
  <p:sldIdLst>
    <p:sldId id="256" r:id="rId6"/>
    <p:sldId id="289" r:id="rId7"/>
    <p:sldId id="287" r:id="rId8"/>
    <p:sldId id="286" r:id="rId9"/>
    <p:sldId id="288" r:id="rId10"/>
    <p:sldId id="290" r:id="rId11"/>
    <p:sldId id="291" r:id="rId12"/>
    <p:sldId id="292" r:id="rId13"/>
    <p:sldId id="293" r:id="rId14"/>
    <p:sldId id="294" r:id="rId15"/>
    <p:sldId id="266" r:id="rId16"/>
    <p:sldId id="267" r:id="rId17"/>
    <p:sldId id="29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8220"/>
    <a:srgbClr val="2D637F"/>
    <a:srgbClr val="E09E19"/>
    <a:srgbClr val="9DAD33"/>
    <a:srgbClr val="6C3302"/>
    <a:srgbClr val="584F29"/>
    <a:srgbClr val="ED4E33"/>
    <a:srgbClr val="003262"/>
    <a:srgbClr val="53626F"/>
    <a:srgbClr val="00B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680" autoAdjust="0"/>
  </p:normalViewPr>
  <p:slideViewPr>
    <p:cSldViewPr snapToGrid="0" snapToObjects="1">
      <p:cViewPr>
        <p:scale>
          <a:sx n="80" d="100"/>
          <a:sy n="80" d="100"/>
        </p:scale>
        <p:origin x="-1517" y="-149"/>
      </p:cViewPr>
      <p:guideLst>
        <p:guide orient="horz" pos="36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3F6BF-7462-9046-A2B6-90C29244BD27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7DBC5-2A13-CA47-B9EE-6017A92B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4333"/>
            <a:ext cx="681388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75258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2D63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3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399" y="302330"/>
            <a:ext cx="5472289" cy="40297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88" y="4391378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174" y="4972227"/>
            <a:ext cx="550051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816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9479"/>
            <a:ext cx="6813884" cy="1505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11883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D0D0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000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1821"/>
            <a:ext cx="8446168" cy="115035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3202490"/>
            <a:ext cx="8446168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72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511216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13262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D0D0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5946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4546"/>
            <a:ext cx="7951537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4"/>
            <a:ext cx="4038600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495800" y="2097754"/>
            <a:ext cx="3912937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88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1723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5083969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941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5111750" cy="430537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8157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4531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03387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0326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325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4553"/>
            <a:ext cx="7483642" cy="155123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8919"/>
            <a:ext cx="7483642" cy="314876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4471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217110"/>
            <a:ext cx="7772400" cy="206107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8550"/>
            <a:ext cx="7772400" cy="69047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0326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691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0032"/>
            <a:ext cx="7766050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039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2637"/>
            <a:ext cx="8229600" cy="13964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36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217" y="3542633"/>
            <a:ext cx="8433469" cy="623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78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4524" y="3832058"/>
            <a:ext cx="8421687" cy="1154363"/>
          </a:xfrm>
          <a:prstGeom prst="rect">
            <a:avLst/>
          </a:prstGeom>
        </p:spPr>
        <p:txBody>
          <a:bodyPr anchor="t"/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523" y="3275263"/>
            <a:ext cx="8421687" cy="55679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95099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6217" y="3581594"/>
            <a:ext cx="8229600" cy="19128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  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8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8325" y="2017295"/>
            <a:ext cx="77724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325" y="1019341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2D63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753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051"/>
            <a:ext cx="7464425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5"/>
            <a:ext cx="3717925" cy="282349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175125" y="2097754"/>
            <a:ext cx="3746500" cy="282349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2D637F"/>
                </a:solidFill>
              </a:defRPr>
            </a:lvl1pPr>
            <a:lvl2pPr>
              <a:defRPr sz="2000">
                <a:solidFill>
                  <a:srgbClr val="2D637F"/>
                </a:solidFill>
              </a:defRPr>
            </a:lvl2pPr>
            <a:lvl3pPr>
              <a:defRPr sz="1800">
                <a:solidFill>
                  <a:srgbClr val="2D637F"/>
                </a:solidFill>
              </a:defRPr>
            </a:lvl3pPr>
            <a:lvl4pPr>
              <a:defRPr sz="1600">
                <a:solidFill>
                  <a:srgbClr val="2D637F"/>
                </a:solidFill>
              </a:defRPr>
            </a:lvl4pPr>
            <a:lvl5pPr>
              <a:defRPr sz="1400">
                <a:solidFill>
                  <a:srgbClr val="2D63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729789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4296527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45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537075" cy="365700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167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612769"/>
            <a:ext cx="7371644" cy="119652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0156" y="2809298"/>
            <a:ext cx="7377288" cy="130669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Sed</a:t>
            </a:r>
            <a:r>
              <a:rPr lang="en-US" dirty="0" smtClean="0"/>
              <a:t> un </a:t>
            </a:r>
            <a:r>
              <a:rPr lang="en-US" dirty="0" err="1" smtClean="0"/>
              <a:t>molestias</a:t>
            </a:r>
            <a:r>
              <a:rPr lang="en-US" dirty="0" smtClean="0"/>
              <a:t> </a:t>
            </a:r>
            <a:r>
              <a:rPr lang="en-US" dirty="0" err="1" smtClean="0"/>
              <a:t>excepture</a:t>
            </a:r>
            <a:r>
              <a:rPr lang="en-US" dirty="0" smtClean="0"/>
              <a:t> </a:t>
            </a:r>
            <a:r>
              <a:rPr lang="en-US" dirty="0" err="1" smtClean="0"/>
              <a:t>sint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037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97456"/>
            <a:ext cx="7871326" cy="114300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9332"/>
            <a:ext cx="7871326" cy="252641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0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>
            <a:noAutofit/>
          </a:bodyPr>
          <a:lstStyle>
            <a:lvl1pPr algn="l">
              <a:defRPr sz="22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833687" cy="442568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93603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456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13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3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.emf"/><Relationship Id="rId5" Type="http://schemas.openxmlformats.org/officeDocument/2006/relationships/image" Target="../media/image4.jpg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5259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80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1" r:id="rId5"/>
    <p:sldLayoutId id="214748364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C2822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2D637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D637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D637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2D637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2D637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A5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01837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29332"/>
            <a:ext cx="8018379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FDB515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00000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bg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bg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4E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9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8594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761732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7617326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chemeClr val="bg1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5962648901_0a58d30a05_ov2.jpg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72"/>
          <a:stretch/>
        </p:blipFill>
        <p:spPr>
          <a:xfrm>
            <a:off x="0" y="0"/>
            <a:ext cx="9157368" cy="69286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4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FFFFF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FFFFF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FFFFF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data8-proj1-partner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9319"/>
            <a:ext cx="6813884" cy="1448130"/>
          </a:xfrm>
        </p:spPr>
        <p:txBody>
          <a:bodyPr/>
          <a:lstStyle/>
          <a:p>
            <a:r>
              <a:rPr lang="en-US" dirty="0" smtClean="0">
                <a:solidFill>
                  <a:srgbClr val="C28220"/>
                </a:solidFill>
                <a:latin typeface="Avenir LT Std 45 Book" pitchFamily="34" charset="0"/>
              </a:rPr>
              <a:t>Data 8, Lab 4</a:t>
            </a:r>
            <a:endParaRPr lang="en-US" dirty="0">
              <a:solidFill>
                <a:srgbClr val="C28220"/>
              </a:solidFill>
              <a:latin typeface="Avenir LT Std 45 Boo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62430"/>
            <a:ext cx="6400800" cy="2604845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venir LT Std 45 Book" pitchFamily="34" charset="0"/>
              </a:rPr>
              <a:t>Plots and Functions</a:t>
            </a:r>
          </a:p>
          <a:p>
            <a:endParaRPr lang="en-US" b="1" dirty="0">
              <a:latin typeface="Avenir LT Std 45 Book" pitchFamily="34" charset="0"/>
            </a:endParaRPr>
          </a:p>
          <a:p>
            <a:r>
              <a:rPr lang="en-US" b="1" dirty="0" smtClean="0">
                <a:latin typeface="Avenir LT Std 45 Book" pitchFamily="34" charset="0"/>
              </a:rPr>
              <a:t>Hubert Luo</a:t>
            </a:r>
          </a:p>
          <a:p>
            <a:r>
              <a:rPr lang="en-US" dirty="0" smtClean="0">
                <a:latin typeface="Avenir LT Std 45 Book" pitchFamily="34" charset="0"/>
              </a:rPr>
              <a:t>Fall 2019</a:t>
            </a:r>
          </a:p>
          <a:p>
            <a:endParaRPr lang="en-US" dirty="0">
              <a:latin typeface="Avenir LT Std 45 Book" pitchFamily="34" charset="0"/>
            </a:endParaRPr>
          </a:p>
          <a:p>
            <a:r>
              <a:rPr lang="en-US" dirty="0" smtClean="0">
                <a:latin typeface="Avenir LT Std 45 Book" pitchFamily="34" charset="0"/>
              </a:rPr>
              <a:t>20 September 2019</a:t>
            </a:r>
            <a:endParaRPr lang="en-US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39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Functions: Demo</a:t>
            </a:r>
            <a:endParaRPr lang="en-CA" dirty="0">
              <a:latin typeface="+mn-lt"/>
            </a:endParaRPr>
          </a:p>
        </p:txBody>
      </p:sp>
      <p:sp>
        <p:nvSpPr>
          <p:cNvPr id="4" name="AutoShape 2" descr="https://datahub.berkeley.edu/user/hubertluo/files/materials-sp19/materials/sp19/lab/lab02/statement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(Demo on Notebook)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8289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Lab Worksheet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pPr marL="0" indent="0">
              <a:buNone/>
            </a:pPr>
            <a:endParaRPr lang="en-CA" dirty="0" smtClean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16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Announcements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Project 1 and HW4 getting released today</a:t>
            </a:r>
          </a:p>
          <a:p>
            <a:pPr lvl="1"/>
            <a:r>
              <a:rPr lang="en-CA" dirty="0" smtClean="0">
                <a:latin typeface="+mn-lt"/>
              </a:rPr>
              <a:t>HW4 is pretty short!</a:t>
            </a:r>
          </a:p>
          <a:p>
            <a:r>
              <a:rPr lang="en-CA" dirty="0" smtClean="0">
                <a:latin typeface="+mn-lt"/>
              </a:rPr>
              <a:t>Everyone needs to fill out this form for partners:</a:t>
            </a:r>
          </a:p>
          <a:p>
            <a:pPr lvl="1"/>
            <a:r>
              <a:rPr lang="en-CA" dirty="0" smtClean="0">
                <a:latin typeface="+mn-lt"/>
              </a:rPr>
              <a:t>Link: </a:t>
            </a:r>
            <a:r>
              <a:rPr lang="en-CA" b="1" dirty="0">
                <a:hlinkClick r:id="rId2"/>
              </a:rPr>
              <a:t>https://</a:t>
            </a:r>
            <a:r>
              <a:rPr lang="en-CA" b="1" dirty="0" smtClean="0">
                <a:hlinkClick r:id="rId2"/>
              </a:rPr>
              <a:t>tinyurl.com/data8-proj1-partners</a:t>
            </a:r>
            <a:endParaRPr lang="en-CA" b="1" dirty="0" smtClean="0"/>
          </a:p>
          <a:p>
            <a:r>
              <a:rPr lang="en-CA" dirty="0" smtClean="0">
                <a:latin typeface="+mn-lt"/>
              </a:rPr>
              <a:t>We only have a set number of spots for tutoring sections –check the sign-up sheet periodically for availability</a:t>
            </a:r>
          </a:p>
          <a:p>
            <a:pPr lvl="1"/>
            <a:r>
              <a:rPr lang="en-CA" dirty="0" smtClean="0">
                <a:latin typeface="+mn-lt"/>
              </a:rPr>
              <a:t>Don’t email course staff! </a:t>
            </a:r>
          </a:p>
          <a:p>
            <a:endParaRPr lang="en-CA" dirty="0" smtClean="0">
              <a:latin typeface="+mn-lt"/>
            </a:endParaRPr>
          </a:p>
          <a:p>
            <a:endParaRPr lang="en-CA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41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Lab Notebook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pPr marL="0" indent="0">
              <a:buNone/>
            </a:pPr>
            <a:endParaRPr lang="en-CA" dirty="0" smtClean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21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Agenda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Plots</a:t>
            </a:r>
          </a:p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Histograms</a:t>
            </a:r>
          </a:p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Functions</a:t>
            </a:r>
          </a:p>
          <a:p>
            <a:pPr marL="457200" indent="-457200">
              <a:buAutoNum type="arabicPeriod"/>
            </a:pPr>
            <a:endParaRPr lang="en-CA" dirty="0" smtClean="0">
              <a:latin typeface="+mn-lt"/>
            </a:endParaRPr>
          </a:p>
          <a:p>
            <a:pPr marL="457200" indent="-457200">
              <a:buAutoNum type="arabicPeriod"/>
            </a:pPr>
            <a:endParaRPr lang="en-CA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804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Plots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Scatter plots:</a:t>
            </a:r>
          </a:p>
          <a:p>
            <a:pPr lvl="1"/>
            <a:r>
              <a:rPr lang="en-CA" dirty="0" smtClean="0">
                <a:latin typeface="+mn-lt"/>
              </a:rPr>
              <a:t>Relationship between two numerical variables</a:t>
            </a:r>
          </a:p>
          <a:p>
            <a:r>
              <a:rPr lang="en-CA" dirty="0" smtClean="0">
                <a:latin typeface="+mn-lt"/>
              </a:rPr>
              <a:t>Line plot:</a:t>
            </a:r>
          </a:p>
          <a:p>
            <a:pPr lvl="1"/>
            <a:r>
              <a:rPr lang="en-CA" dirty="0" smtClean="0">
                <a:latin typeface="+mn-lt"/>
              </a:rPr>
              <a:t>Sequence of one numerical variable (i.e., over time)</a:t>
            </a:r>
          </a:p>
          <a:p>
            <a:r>
              <a:rPr lang="en-CA" dirty="0" smtClean="0">
                <a:latin typeface="+mn-lt"/>
              </a:rPr>
              <a:t>Bar chart:</a:t>
            </a:r>
          </a:p>
          <a:p>
            <a:pPr lvl="1"/>
            <a:r>
              <a:rPr lang="en-CA" dirty="0" smtClean="0">
                <a:latin typeface="+mn-lt"/>
              </a:rPr>
              <a:t>Distribution of categorical data</a:t>
            </a:r>
          </a:p>
          <a:p>
            <a:r>
              <a:rPr lang="en-CA" dirty="0" smtClean="0">
                <a:latin typeface="+mn-lt"/>
              </a:rPr>
              <a:t>Histogram:</a:t>
            </a:r>
          </a:p>
          <a:p>
            <a:pPr lvl="1"/>
            <a:r>
              <a:rPr lang="en-CA" dirty="0" smtClean="0">
                <a:latin typeface="+mn-lt"/>
              </a:rPr>
              <a:t>Distribution of numerical data</a:t>
            </a:r>
          </a:p>
        </p:txBody>
      </p:sp>
    </p:spTree>
    <p:extLst>
      <p:ext uri="{BB962C8B-B14F-4D97-AF65-F5344CB8AC3E}">
        <p14:creationId xmlns:p14="http://schemas.microsoft.com/office/powerpoint/2010/main" val="338536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Plots: Demo</a:t>
            </a:r>
            <a:endParaRPr lang="en-CA" dirty="0">
              <a:latin typeface="+mn-lt"/>
            </a:endParaRPr>
          </a:p>
        </p:txBody>
      </p:sp>
      <p:sp>
        <p:nvSpPr>
          <p:cNvPr id="4" name="AutoShape 2" descr="https://datahub.berkeley.edu/user/hubertluo/files/materials-sp19/materials/sp19/lab/lab02/statement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(Demo on Notebook)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6344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Histograms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>
            <a:normAutofit lnSpcReduction="10000"/>
          </a:bodyPr>
          <a:lstStyle/>
          <a:p>
            <a:r>
              <a:rPr lang="en-CA" dirty="0" smtClean="0">
                <a:latin typeface="+mn-lt"/>
              </a:rPr>
              <a:t>Visualize the distribution of a numerical variable </a:t>
            </a:r>
          </a:p>
          <a:p>
            <a:r>
              <a:rPr lang="en-CA" dirty="0" smtClean="0">
                <a:latin typeface="+mn-lt"/>
              </a:rPr>
              <a:t>Bin one of the variables to get bars on the x axis</a:t>
            </a:r>
          </a:p>
          <a:p>
            <a:r>
              <a:rPr lang="en-CA" dirty="0" smtClean="0">
                <a:latin typeface="+mn-lt"/>
              </a:rPr>
              <a:t>Area of each bar corresponds the percentage of individuals in that bin</a:t>
            </a:r>
          </a:p>
          <a:p>
            <a:pPr lvl="1"/>
            <a:r>
              <a:rPr lang="en-CA" dirty="0" smtClean="0">
                <a:latin typeface="+mn-lt"/>
              </a:rPr>
              <a:t>% in bin = Height of bin x Width of bin</a:t>
            </a:r>
          </a:p>
          <a:p>
            <a:r>
              <a:rPr lang="en-CA" dirty="0" smtClean="0">
                <a:latin typeface="+mn-lt"/>
              </a:rPr>
              <a:t>Therefore, the y axis is the </a:t>
            </a:r>
            <a:r>
              <a:rPr lang="en-CA" b="1" dirty="0" smtClean="0">
                <a:latin typeface="+mn-lt"/>
              </a:rPr>
              <a:t>density</a:t>
            </a:r>
            <a:r>
              <a:rPr lang="en-CA" dirty="0" smtClean="0">
                <a:latin typeface="+mn-lt"/>
              </a:rPr>
              <a:t> (“Percent per unit on the x axis”)</a:t>
            </a:r>
          </a:p>
          <a:p>
            <a:pPr lvl="1"/>
            <a:r>
              <a:rPr lang="en-CA" dirty="0" smtClean="0">
                <a:latin typeface="+mn-lt"/>
              </a:rPr>
              <a:t>How </a:t>
            </a:r>
            <a:r>
              <a:rPr lang="en-CA" dirty="0">
                <a:latin typeface="+mn-lt"/>
              </a:rPr>
              <a:t>“clustered” together the data is in a </a:t>
            </a:r>
            <a:r>
              <a:rPr lang="en-CA" dirty="0" smtClean="0">
                <a:latin typeface="+mn-lt"/>
              </a:rPr>
              <a:t>bin?</a:t>
            </a:r>
          </a:p>
          <a:p>
            <a:r>
              <a:rPr lang="en-CA" dirty="0" smtClean="0">
                <a:latin typeface="+mn-lt"/>
              </a:rPr>
              <a:t>Warning</a:t>
            </a:r>
            <a:r>
              <a:rPr lang="en-CA" dirty="0">
                <a:latin typeface="+mn-lt"/>
              </a:rPr>
              <a:t>: Bins include the left endpoint, but not the right endpoint</a:t>
            </a:r>
            <a:r>
              <a:rPr lang="en-CA" dirty="0" smtClean="0">
                <a:latin typeface="+mn-lt"/>
              </a:rPr>
              <a:t>!</a:t>
            </a:r>
            <a:endParaRPr lang="en-CA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3342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Bar Chart vs Histogram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From lecture: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63" y="2295525"/>
            <a:ext cx="7483475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358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Histogram: Demo</a:t>
            </a:r>
            <a:endParaRPr lang="en-CA" dirty="0">
              <a:latin typeface="+mn-lt"/>
            </a:endParaRPr>
          </a:p>
        </p:txBody>
      </p:sp>
      <p:sp>
        <p:nvSpPr>
          <p:cNvPr id="4" name="AutoShape 2" descr="https://datahub.berkeley.edu/user/hubertluo/files/materials-sp19/materials/sp19/lab/lab02/statement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(Demo on Notebook)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448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Functions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endParaRPr lang="en-CA" dirty="0">
              <a:latin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2305050"/>
            <a:ext cx="7742237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693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Functions: Apply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Can apply a function to a column in a table</a:t>
            </a:r>
          </a:p>
          <a:p>
            <a:r>
              <a:rPr lang="en-CA" dirty="0" smtClean="0">
                <a:latin typeface="+mn-lt"/>
              </a:rPr>
              <a:t>Need name of function to call and column label</a:t>
            </a:r>
          </a:p>
          <a:p>
            <a:endParaRPr lang="en-CA" dirty="0">
              <a:latin typeface="+mn-lt"/>
            </a:endParaRPr>
          </a:p>
          <a:p>
            <a:pPr marL="0" indent="0" algn="ctr">
              <a:buNone/>
            </a:pPr>
            <a:r>
              <a:rPr lang="en-CA" dirty="0" err="1" smtClean="0">
                <a:latin typeface="+mn-lt"/>
              </a:rPr>
              <a:t>table_name.apply</a:t>
            </a:r>
            <a:r>
              <a:rPr lang="en-CA" dirty="0" smtClean="0">
                <a:latin typeface="+mn-lt"/>
              </a:rPr>
              <a:t>(</a:t>
            </a:r>
            <a:r>
              <a:rPr lang="en-CA" dirty="0" err="1" smtClean="0">
                <a:latin typeface="+mn-lt"/>
              </a:rPr>
              <a:t>function_name</a:t>
            </a:r>
            <a:r>
              <a:rPr lang="en-CA" dirty="0">
                <a:latin typeface="+mn-lt"/>
              </a:rPr>
              <a:t>, '</a:t>
            </a:r>
            <a:r>
              <a:rPr lang="en-CA" dirty="0" err="1">
                <a:latin typeface="+mn-lt"/>
              </a:rPr>
              <a:t>column_label</a:t>
            </a:r>
            <a:r>
              <a:rPr lang="en-CA" dirty="0">
                <a:latin typeface="+mn-lt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274665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MUN">
      <a:majorFont>
        <a:latin typeface="Bebas Neue"/>
        <a:ea typeface=""/>
        <a:cs typeface=""/>
      </a:majorFont>
      <a:minorFont>
        <a:latin typeface="Avenir LT Std 45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erkeley_Brights_Tessellations">
  <a:themeElements>
    <a:clrScheme name="Berkeley heritage">
      <a:dk1>
        <a:srgbClr val="FDB515"/>
      </a:dk1>
      <a:lt1>
        <a:sysClr val="window" lastClr="FFFFFF"/>
      </a:lt1>
      <a:dk2>
        <a:srgbClr val="003262"/>
      </a:dk2>
      <a:lt2>
        <a:srgbClr val="C2B9A7"/>
      </a:lt2>
      <a:accent1>
        <a:srgbClr val="FDB500"/>
      </a:accent1>
      <a:accent2>
        <a:srgbClr val="D8661F"/>
      </a:accent2>
      <a:accent3>
        <a:srgbClr val="B9D3B6"/>
      </a:accent3>
      <a:accent4>
        <a:srgbClr val="584F29"/>
      </a:accent4>
      <a:accent5>
        <a:srgbClr val="00B2A5"/>
      </a:accent5>
      <a:accent6>
        <a:srgbClr val="F79646"/>
      </a:accent6>
      <a:hlink>
        <a:srgbClr val="00B0DA"/>
      </a:hlink>
      <a:folHlink>
        <a:srgbClr val="EE1F6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885</TotalTime>
  <Words>255</Words>
  <Application>Microsoft Office PowerPoint</Application>
  <PresentationFormat>On-screen Show (4:3)</PresentationFormat>
  <Paragraphs>51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Custom Design</vt:lpstr>
      <vt:lpstr>Berkeley_Brights_Tessellations</vt:lpstr>
      <vt:lpstr>1_Custom Design</vt:lpstr>
      <vt:lpstr>2_Custom Design</vt:lpstr>
      <vt:lpstr>3_Custom Design</vt:lpstr>
      <vt:lpstr>Data 8, Lab 4</vt:lpstr>
      <vt:lpstr>Agenda</vt:lpstr>
      <vt:lpstr>Plots</vt:lpstr>
      <vt:lpstr>Plots: Demo</vt:lpstr>
      <vt:lpstr>Histograms</vt:lpstr>
      <vt:lpstr>Bar Chart vs Histogram</vt:lpstr>
      <vt:lpstr>Histogram: Demo</vt:lpstr>
      <vt:lpstr>Functions</vt:lpstr>
      <vt:lpstr>Functions: Apply</vt:lpstr>
      <vt:lpstr>Functions: Demo</vt:lpstr>
      <vt:lpstr>Lab Worksheet</vt:lpstr>
      <vt:lpstr>Announcements</vt:lpstr>
      <vt:lpstr>Lab Notebook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Frasier</dc:creator>
  <cp:lastModifiedBy>Hubert Luo</cp:lastModifiedBy>
  <cp:revision>230</cp:revision>
  <dcterms:created xsi:type="dcterms:W3CDTF">2013-01-15T19:08:57Z</dcterms:created>
  <dcterms:modified xsi:type="dcterms:W3CDTF">2019-09-20T17:51:01Z</dcterms:modified>
</cp:coreProperties>
</file>