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" y="127887"/>
            <a:ext cx="822342" cy="822342"/>
          </a:xfrm>
          <a:prstGeom prst="rect">
            <a:avLst/>
          </a:prstGeom>
        </p:spPr>
      </p:pic>
      <p:sp>
        <p:nvSpPr>
          <p:cNvPr id="3" name="Freeform 34"/>
          <p:cNvSpPr>
            <a:spLocks noEditPoints="1"/>
          </p:cNvSpPr>
          <p:nvPr/>
        </p:nvSpPr>
        <p:spPr bwMode="auto">
          <a:xfrm>
            <a:off x="2714921" y="597889"/>
            <a:ext cx="560946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555" y="351142"/>
            <a:ext cx="17793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spc="-15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关系模型</a:t>
            </a:r>
            <a:endParaRPr lang="zh-CN" altLang="en-US" sz="2800" spc="-150" dirty="0">
              <a:solidFill>
                <a:prstClr val="black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203" y="516312"/>
            <a:ext cx="3179781" cy="53347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88087" y="2570002"/>
          <a:ext cx="8103152" cy="3936854"/>
        </p:xfrm>
        <a:graphic>
          <a:graphicData uri="http://schemas.openxmlformats.org/drawingml/2006/table">
            <a:tbl>
              <a:tblPr/>
              <a:tblGrid>
                <a:gridCol w="2128205"/>
                <a:gridCol w="1916629"/>
                <a:gridCol w="2025529"/>
                <a:gridCol w="2032789"/>
              </a:tblGrid>
              <a:tr h="640112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Attribute Name</a:t>
                      </a:r>
                      <a:endParaRPr lang="en-US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Data Type</a:t>
                      </a:r>
                      <a:endParaRPr lang="en-US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specification</a:t>
                      </a:r>
                      <a:endParaRPr lang="en-US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Meaning</a:t>
                      </a:r>
                      <a:endParaRPr lang="en-US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112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+mn-ea"/>
                          <a:ea typeface="+mn-ea"/>
                        </a:rPr>
                        <a:t>会员级别</a:t>
                      </a:r>
                      <a:endParaRPr lang="zh-CN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ea"/>
                          <a:ea typeface="+mn-ea"/>
                        </a:rPr>
                        <a:t>Primary Key</a:t>
                      </a:r>
                      <a:endParaRPr 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+mn-ea"/>
                          <a:ea typeface="+mn-ea"/>
                        </a:rPr>
                        <a:t>会员等级</a:t>
                      </a:r>
                      <a:endParaRPr lang="zh-CN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586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+mn-ea"/>
                          <a:ea typeface="+mn-ea"/>
                        </a:rPr>
                        <a:t>最低消费金额</a:t>
                      </a:r>
                      <a:endParaRPr lang="zh-CN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ea"/>
                          <a:ea typeface="+mn-ea"/>
                        </a:rPr>
                        <a:t>NOT NULL</a:t>
                      </a:r>
                      <a:endParaRPr 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+mn-ea"/>
                          <a:ea typeface="+mn-ea"/>
                        </a:rPr>
                        <a:t>达到该会员等级至少累计消费金额</a:t>
                      </a:r>
                      <a:endParaRPr lang="zh-CN" alt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076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折扣</a:t>
                      </a:r>
                      <a:endParaRPr lang="zh-CN" alt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该会员等级所享有的消费折扣</a:t>
                      </a:r>
                      <a:endParaRPr lang="zh-CN" alt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13950" y="1438211"/>
            <a:ext cx="4573688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会员等级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会员等级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(会员级别，至少消费金额，折扣)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48115" y="1704340"/>
            <a:ext cx="2540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零级会员不享受会员价不享受结账后的折扣</a:t>
            </a:r>
            <a:endParaRPr lang="zh-CN" altLang="en-US"/>
          </a:p>
          <a:p>
            <a:r>
              <a:rPr lang="zh-CN" altLang="en-US">
                <a:sym typeface="+mn-ea"/>
              </a:rPr>
              <a:t>一级会员享受会员价不享受结账后的折扣，累计消费金额为</a:t>
            </a:r>
            <a:r>
              <a:rPr lang="en-US" altLang="zh-CN">
                <a:sym typeface="+mn-ea"/>
              </a:rPr>
              <a:t>500</a:t>
            </a:r>
            <a:endParaRPr lang="zh-CN" altLang="en-US"/>
          </a:p>
          <a:p>
            <a:r>
              <a:rPr lang="zh-CN" altLang="en-US">
                <a:sym typeface="+mn-ea"/>
              </a:rPr>
              <a:t>二级会员享受会员价且享受结账后的折扣</a:t>
            </a:r>
            <a:r>
              <a:rPr lang="en-US" altLang="zh-CN">
                <a:sym typeface="+mn-ea"/>
              </a:rPr>
              <a:t>95%</a:t>
            </a:r>
            <a:r>
              <a:rPr lang="zh-CN" altLang="en-US">
                <a:sym typeface="+mn-ea"/>
              </a:rPr>
              <a:t>，累计消费金额</a:t>
            </a:r>
            <a:r>
              <a:rPr lang="en-US" altLang="zh-CN">
                <a:sym typeface="+mn-ea"/>
              </a:rPr>
              <a:t>1000</a:t>
            </a:r>
            <a:endParaRPr lang="en-US" altLang="zh-CN"/>
          </a:p>
          <a:p>
            <a:r>
              <a:rPr lang="zh-CN" altLang="en-US">
                <a:sym typeface="+mn-ea"/>
              </a:rPr>
              <a:t>三级会员享受会员价且享受结账后的折扣</a:t>
            </a:r>
            <a:r>
              <a:rPr lang="en-US" altLang="zh-CN">
                <a:sym typeface="+mn-ea"/>
              </a:rPr>
              <a:t>90%</a:t>
            </a:r>
            <a:r>
              <a:rPr lang="zh-CN" altLang="en-US">
                <a:sym typeface="+mn-ea"/>
              </a:rPr>
              <a:t>，累计消费金额</a:t>
            </a:r>
            <a:r>
              <a:rPr lang="en-US" altLang="zh-CN">
                <a:sym typeface="+mn-ea"/>
              </a:rPr>
              <a:t>1500</a:t>
            </a:r>
            <a:endParaRPr lang="en-US" altLang="zh-CN"/>
          </a:p>
          <a:p>
            <a:r>
              <a:rPr lang="zh-CN" altLang="en-US">
                <a:sym typeface="+mn-ea"/>
              </a:rPr>
              <a:t>四级会员享受会员价且享受结账后的折扣</a:t>
            </a:r>
            <a:r>
              <a:rPr lang="en-US" altLang="zh-CN">
                <a:sym typeface="+mn-ea"/>
              </a:rPr>
              <a:t>85%</a:t>
            </a:r>
            <a:r>
              <a:rPr lang="zh-CN" altLang="en-US">
                <a:sym typeface="+mn-ea"/>
              </a:rPr>
              <a:t>，累计消费金额</a:t>
            </a:r>
            <a:r>
              <a:rPr lang="en-US" altLang="zh-CN">
                <a:sym typeface="+mn-ea"/>
              </a:rPr>
              <a:t>3000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" y="127887"/>
            <a:ext cx="822342" cy="822342"/>
          </a:xfrm>
          <a:prstGeom prst="rect">
            <a:avLst/>
          </a:prstGeom>
        </p:spPr>
      </p:pic>
      <p:sp>
        <p:nvSpPr>
          <p:cNvPr id="3" name="Freeform 34"/>
          <p:cNvSpPr>
            <a:spLocks noEditPoints="1"/>
          </p:cNvSpPr>
          <p:nvPr/>
        </p:nvSpPr>
        <p:spPr bwMode="auto">
          <a:xfrm>
            <a:off x="2714921" y="597889"/>
            <a:ext cx="560946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555" y="351142"/>
            <a:ext cx="17793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spc="-15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关系模型</a:t>
            </a:r>
            <a:endParaRPr lang="zh-CN" altLang="en-US" sz="2800" spc="-150" dirty="0">
              <a:solidFill>
                <a:prstClr val="black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860" y="516311"/>
            <a:ext cx="3179781" cy="53347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23597" y="2373065"/>
          <a:ext cx="7996620" cy="4133850"/>
        </p:xfrm>
        <a:graphic>
          <a:graphicData uri="http://schemas.openxmlformats.org/drawingml/2006/table">
            <a:tbl>
              <a:tblPr/>
              <a:tblGrid>
                <a:gridCol w="2100226"/>
                <a:gridCol w="1891431"/>
                <a:gridCol w="1998899"/>
                <a:gridCol w="2006064"/>
              </a:tblGrid>
              <a:tr h="616614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Attribute Name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ata Type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specification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Meaning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614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char(2)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Primary Key FK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员工编号</a:t>
                      </a:r>
                      <a:endParaRPr lang="zh-CN" alt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614"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effectLst/>
                          <a:latin typeface="Cambria" panose="02040503050406030204" pitchFamily="18" charset="0"/>
                        </a:rPr>
                        <a:t>时间</a:t>
                      </a:r>
                      <a:r>
                        <a:rPr lang="zh-CN" altLang="en-US" sz="1800">
                          <a:effectLst/>
                          <a:latin typeface="Cambria" panose="02040503050406030204" pitchFamily="18" charset="0"/>
                        </a:rPr>
                        <a:t>月份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  <a:endParaRPr lang="en-US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endParaRPr lang="zh-CN" alt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614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绩效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绩效奖金</a:t>
                      </a:r>
                      <a:endParaRPr lang="zh-CN" altLang="en-US" sz="20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扣款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工作中的过失扣款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723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总工资</a:t>
                      </a:r>
                      <a:endParaRPr lang="zh-CN" altLang="en-US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zh-CN" altLang="en-US" sz="20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51942" y="1445388"/>
            <a:ext cx="4706620" cy="68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工资单</a:t>
            </a:r>
            <a:endParaRPr kumimoji="0" lang="zh-CN" altLang="zh-CN" b="1" i="0" u="none" strike="noStrike" cap="none" normalizeH="0" baseline="0">
              <a:ln>
                <a:noFill/>
              </a:ln>
              <a:solidFill>
                <a:srgbClr val="4F81BD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当月工资单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(员工号，绩效，扣款，当月工资)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" y="127887"/>
            <a:ext cx="822342" cy="822342"/>
          </a:xfrm>
          <a:prstGeom prst="rect">
            <a:avLst/>
          </a:prstGeom>
        </p:spPr>
      </p:pic>
      <p:sp>
        <p:nvSpPr>
          <p:cNvPr id="3" name="Freeform 34"/>
          <p:cNvSpPr>
            <a:spLocks noEditPoints="1"/>
          </p:cNvSpPr>
          <p:nvPr/>
        </p:nvSpPr>
        <p:spPr bwMode="auto">
          <a:xfrm>
            <a:off x="2714921" y="597889"/>
            <a:ext cx="560946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555" y="351142"/>
            <a:ext cx="17793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spc="-15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关系模型</a:t>
            </a:r>
            <a:endParaRPr lang="zh-CN" altLang="en-US" sz="2800" spc="-150" dirty="0">
              <a:solidFill>
                <a:prstClr val="black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860" y="516311"/>
            <a:ext cx="3179781" cy="533474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09900" y="2428929"/>
          <a:ext cx="8068275" cy="3912760"/>
        </p:xfrm>
        <a:graphic>
          <a:graphicData uri="http://schemas.openxmlformats.org/drawingml/2006/table">
            <a:tbl>
              <a:tblPr/>
              <a:tblGrid>
                <a:gridCol w="2119045"/>
                <a:gridCol w="1908380"/>
                <a:gridCol w="2016811"/>
                <a:gridCol w="2024039"/>
              </a:tblGrid>
              <a:tr h="978190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Attribute Name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ata Type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specification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Meaning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190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char(2)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FK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员工编号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190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char(12)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FK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订单编号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190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顾客评价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顾客对服务的评价</a:t>
                      </a:r>
                      <a:endParaRPr lang="zh-CN" altLang="en-US" sz="1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  <a:latin typeface="Cambria" panose="02040503050406030204" pitchFamily="18" charset="0"/>
                        </a:rPr>
                        <a:t>1-5</a:t>
                      </a:r>
                      <a:endParaRPr lang="en-US" altLang="zh-CN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9900" y="1438209"/>
            <a:ext cx="3595856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服务</a:t>
            </a:r>
            <a:endParaRPr kumimoji="0" lang="zh-CN" altLang="zh-CN" b="1" i="0" u="none" strike="noStrike" cap="none" normalizeH="0" baseline="0">
              <a:ln>
                <a:noFill/>
              </a:ln>
              <a:solidFill>
                <a:srgbClr val="4F81BD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服务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(</a:t>
            </a:r>
            <a:r>
              <a:rPr kumimoji="0" lang="zh-CN" altLang="zh-CN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员工号，订单号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，顾客评价)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" y="127887"/>
            <a:ext cx="822342" cy="822342"/>
          </a:xfrm>
          <a:prstGeom prst="rect">
            <a:avLst/>
          </a:prstGeom>
        </p:spPr>
      </p:pic>
      <p:sp>
        <p:nvSpPr>
          <p:cNvPr id="21" name="Freeform 34"/>
          <p:cNvSpPr>
            <a:spLocks noEditPoints="1"/>
          </p:cNvSpPr>
          <p:nvPr/>
        </p:nvSpPr>
        <p:spPr bwMode="auto">
          <a:xfrm>
            <a:off x="2714921" y="597889"/>
            <a:ext cx="560946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35555" y="351142"/>
            <a:ext cx="17793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spc="-15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关系模型</a:t>
            </a:r>
            <a:endParaRPr lang="zh-CN" altLang="en-US" sz="2800" spc="-150" dirty="0">
              <a:solidFill>
                <a:prstClr val="black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860" y="516311"/>
            <a:ext cx="3179781" cy="53347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81990" y="2352040"/>
          <a:ext cx="6008370" cy="4424045"/>
        </p:xfrm>
        <a:graphic>
          <a:graphicData uri="http://schemas.openxmlformats.org/drawingml/2006/table">
            <a:tbl>
              <a:tblPr/>
              <a:tblGrid>
                <a:gridCol w="1577975"/>
                <a:gridCol w="1421130"/>
                <a:gridCol w="1501775"/>
                <a:gridCol w="1507490"/>
              </a:tblGrid>
              <a:tr h="65976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Attribute Name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ata Type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specification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Meaning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手机号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char(11)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客户手机号码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76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顾客名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</a:rPr>
                        <a:t>varchar(15)</a:t>
                      </a:r>
                      <a:endParaRPr lang="zh-CN" alt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Not Null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客户姓名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400"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effectLst/>
                          <a:latin typeface="Cambria" panose="02040503050406030204" pitchFamily="18" charset="0"/>
                        </a:rPr>
                        <a:t>累计消费</a:t>
                      </a:r>
                      <a:r>
                        <a:rPr lang="zh-CN" altLang="en-US" sz="2000">
                          <a:effectLst/>
                          <a:latin typeface="Cambria" panose="02040503050406030204" pitchFamily="18" charset="0"/>
                        </a:rPr>
                        <a:t>金额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2000">
                          <a:effectLst/>
                          <a:latin typeface="Cambria" panose="02040503050406030204" pitchFamily="18" charset="0"/>
                        </a:rPr>
                        <a:t>float</a:t>
                      </a:r>
                      <a:endParaRPr lang="en-US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>
                          <a:effectLst/>
                          <a:latin typeface="Cambria" panose="02040503050406030204" pitchFamily="18" charset="0"/>
                        </a:rPr>
                        <a:t>Not Null</a:t>
                      </a:r>
                      <a:r>
                        <a:rPr lang="zh-CN" altLang="en-US" sz="1800">
                          <a:effectLst/>
                          <a:latin typeface="Cambria" panose="02040503050406030204" pitchFamily="18" charset="0"/>
                        </a:rPr>
                        <a:t>（大于等于</a:t>
                      </a:r>
                      <a:r>
                        <a:rPr lang="en-US" altLang="zh-CN" sz="180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r>
                        <a:rPr lang="zh-CN" altLang="en-US" sz="1800">
                          <a:effectLst/>
                          <a:latin typeface="Cambria" panose="02040503050406030204" pitchFamily="18" charset="0"/>
                        </a:rPr>
                        <a:t>）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130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性别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char(1)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</a:rPr>
                        <a:t>'f' or 'm'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客户性别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58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会员级别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600">
                          <a:effectLst/>
                          <a:latin typeface="Times New Roman" panose="02020603050405020304" pitchFamily="18" charset="0"/>
                        </a:rPr>
                        <a:t>not null</a:t>
                      </a:r>
                      <a:endParaRPr lang="en-US" altLang="zh-CN" sz="16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>
                          <a:effectLst/>
                          <a:latin typeface="Times New Roman" panose="02020603050405020304" pitchFamily="18" charset="0"/>
                        </a:rPr>
                        <a:t>&gt;=0</a:t>
                      </a:r>
                      <a:endParaRPr lang="en-US" altLang="zh-CN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客户的会员等级信息</a:t>
                      </a:r>
                      <a:endParaRPr lang="zh-CN" altLang="en-US" sz="20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218" y="1325711"/>
            <a:ext cx="4339650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顾客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顾客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(</a:t>
            </a:r>
            <a:r>
              <a:rPr kumimoji="0" lang="zh-CN" altLang="zh-CN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手机号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，顾客名，性别， 会员级别)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95185" y="2552700"/>
            <a:ext cx="36201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至少插入</a:t>
            </a:r>
            <a:r>
              <a:rPr lang="en-US" altLang="zh-CN"/>
              <a:t>9</a:t>
            </a:r>
            <a:r>
              <a:rPr lang="zh-CN" altLang="en-US"/>
              <a:t>名顾客，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等级会员各两个，</a:t>
            </a:r>
            <a:r>
              <a:rPr lang="en-US" altLang="zh-CN"/>
              <a:t>4</a:t>
            </a:r>
            <a:r>
              <a:rPr lang="zh-CN" altLang="en-US"/>
              <a:t>级会员一个，累计消费金额均要与上一张表对上，且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每个等级各有一名消费金额接近升级界限，相差</a:t>
            </a:r>
            <a:r>
              <a:rPr lang="en-US" altLang="zh-CN"/>
              <a:t>50-150</a:t>
            </a:r>
            <a:r>
              <a:rPr lang="zh-CN" altLang="en-US"/>
              <a:t>元</a:t>
            </a:r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" y="127887"/>
            <a:ext cx="822342" cy="822342"/>
          </a:xfrm>
          <a:prstGeom prst="rect">
            <a:avLst/>
          </a:prstGeom>
        </p:spPr>
      </p:pic>
      <p:sp>
        <p:nvSpPr>
          <p:cNvPr id="3" name="Freeform 34"/>
          <p:cNvSpPr>
            <a:spLocks noEditPoints="1"/>
          </p:cNvSpPr>
          <p:nvPr/>
        </p:nvSpPr>
        <p:spPr bwMode="auto">
          <a:xfrm>
            <a:off x="2714921" y="597889"/>
            <a:ext cx="560946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555" y="351142"/>
            <a:ext cx="17793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spc="-15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关系模型</a:t>
            </a:r>
            <a:endParaRPr lang="zh-CN" altLang="en-US" sz="2800" spc="-150" dirty="0">
              <a:solidFill>
                <a:prstClr val="black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860" y="516311"/>
            <a:ext cx="3179781" cy="53347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14766" y="2501364"/>
          <a:ext cx="7066915" cy="2891876"/>
        </p:xfrm>
        <a:graphic>
          <a:graphicData uri="http://schemas.openxmlformats.org/drawingml/2006/table">
            <a:tbl>
              <a:tblPr/>
              <a:tblGrid>
                <a:gridCol w="1856009"/>
                <a:gridCol w="1671494"/>
                <a:gridCol w="1766465"/>
                <a:gridCol w="1772796"/>
              </a:tblGrid>
              <a:tr h="706163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Attribute Name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ata Type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specification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Meaning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163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餐桌号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</a:rPr>
                        <a:t>char(2)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餐桌的编号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容量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NOT NULL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餐桌可以接待的客人数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775"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effectLst/>
                          <a:latin typeface="Cambria" panose="02040503050406030204" pitchFamily="18" charset="0"/>
                        </a:rPr>
                        <a:t>当前状态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2000" dirty="0">
                          <a:effectLst/>
                          <a:latin typeface="Cambria" panose="02040503050406030204" pitchFamily="18" charset="0"/>
                        </a:rPr>
                        <a:t>char(1)</a:t>
                      </a:r>
                      <a:endParaRPr lang="en-US" altLang="en-US" sz="20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2000">
                          <a:effectLst/>
                          <a:latin typeface="Cambria" panose="02040503050406030204" pitchFamily="18" charset="0"/>
                        </a:rPr>
                        <a:t>e </a:t>
                      </a:r>
                      <a:r>
                        <a:rPr lang="zh-CN" altLang="en-US" sz="2000">
                          <a:effectLst/>
                          <a:latin typeface="Cambria" panose="02040503050406030204" pitchFamily="18" charset="0"/>
                        </a:rPr>
                        <a:t>空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effectLst/>
                          <a:latin typeface="Cambria" panose="02040503050406030204" pitchFamily="18" charset="0"/>
                        </a:rPr>
                        <a:t>u </a:t>
                      </a:r>
                      <a:r>
                        <a:rPr lang="zh-CN" altLang="en-US" sz="2000">
                          <a:effectLst/>
                          <a:latin typeface="Cambria" panose="02040503050406030204" pitchFamily="18" charset="0"/>
                        </a:rPr>
                        <a:t>使用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effectLst/>
                          <a:latin typeface="Cambria" panose="02040503050406030204" pitchFamily="18" charset="0"/>
                        </a:rPr>
                        <a:t>r </a:t>
                      </a:r>
                      <a:r>
                        <a:rPr lang="zh-CN" altLang="en-US" sz="2000">
                          <a:effectLst/>
                          <a:latin typeface="Cambria" panose="02040503050406030204" pitchFamily="18" charset="0"/>
                        </a:rPr>
                        <a:t>预定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effectLst/>
                          <a:latin typeface="Cambria" panose="02040503050406030204" pitchFamily="18" charset="0"/>
                        </a:rPr>
                        <a:t>当前是否可用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13950" y="1439266"/>
            <a:ext cx="2188210" cy="68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餐桌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餐桌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(</a:t>
            </a:r>
            <a:r>
              <a:rPr kumimoji="0" lang="zh-CN" altLang="zh-CN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餐桌号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，容量)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06055" y="3106420"/>
            <a:ext cx="40773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插入</a:t>
            </a:r>
            <a:r>
              <a:rPr lang="zh-CN" altLang="en-US">
                <a:sym typeface="+mn-ea"/>
              </a:rPr>
              <a:t>六张桌子，容量分别为两人两张，四人两张，六人</a:t>
            </a:r>
            <a:r>
              <a:rPr lang="zh-CN" altLang="en-US">
                <a:sym typeface="+mn-ea"/>
              </a:rPr>
              <a:t>两张</a:t>
            </a:r>
            <a:endParaRPr lang="zh-CN" altLang="en-US">
              <a:sym typeface="+mn-ea"/>
            </a:endParaRPr>
          </a:p>
          <a:p>
            <a:r>
              <a:rPr lang="zh-CN" altLang="en-US"/>
              <a:t>餐桌号格式</a:t>
            </a:r>
            <a:r>
              <a:rPr lang="en-US" altLang="zh-CN"/>
              <a:t>T1,T2......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" y="127887"/>
            <a:ext cx="822342" cy="822342"/>
          </a:xfrm>
          <a:prstGeom prst="rect">
            <a:avLst/>
          </a:prstGeom>
        </p:spPr>
      </p:pic>
      <p:sp>
        <p:nvSpPr>
          <p:cNvPr id="3" name="Freeform 34"/>
          <p:cNvSpPr>
            <a:spLocks noEditPoints="1"/>
          </p:cNvSpPr>
          <p:nvPr/>
        </p:nvSpPr>
        <p:spPr bwMode="auto">
          <a:xfrm>
            <a:off x="2714921" y="597889"/>
            <a:ext cx="560946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555" y="351142"/>
            <a:ext cx="17793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spc="-15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关系模型</a:t>
            </a:r>
            <a:endParaRPr lang="zh-CN" altLang="en-US" sz="2800" spc="-150" dirty="0">
              <a:solidFill>
                <a:prstClr val="black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860" y="516311"/>
            <a:ext cx="3179781" cy="53347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14766" y="2287956"/>
          <a:ext cx="7484016" cy="3671277"/>
        </p:xfrm>
        <a:graphic>
          <a:graphicData uri="http://schemas.openxmlformats.org/drawingml/2006/table">
            <a:tbl>
              <a:tblPr/>
              <a:tblGrid>
                <a:gridCol w="1965596"/>
                <a:gridCol w="1770186"/>
                <a:gridCol w="1870764"/>
                <a:gridCol w="1877470"/>
              </a:tblGrid>
              <a:tr h="547623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Attribute Name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ata Type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specification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Meaning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23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菜品号</a:t>
                      </a:r>
                      <a:endParaRPr lang="zh-CN" altLang="en-US" sz="20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</a:rPr>
                        <a:t>char(2)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菜品编号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23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菜品名称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</a:rPr>
                        <a:t>varchar(15)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Not Null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菜品的名称</a:t>
                      </a:r>
                      <a:endParaRPr lang="zh-CN" altLang="en-US" sz="20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23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简介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varchar(30)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菜品的制作信息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23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单价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</a:rPr>
                        <a:t>Not Null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菜品的价格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162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会员价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20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菜品的会员享受价格</a:t>
                      </a:r>
                      <a:endParaRPr lang="zh-CN" altLang="en-US" sz="20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39193" y="1261536"/>
            <a:ext cx="4980851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菜品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菜品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(</a:t>
            </a:r>
            <a:r>
              <a:rPr kumimoji="0" lang="zh-CN" altLang="zh-CN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菜品号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，菜品名称，简介，单价，会员价)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01990" y="3939540"/>
            <a:ext cx="267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插入</a:t>
            </a:r>
            <a:r>
              <a:rPr lang="en-US" altLang="zh-CN"/>
              <a:t>5-6</a:t>
            </a:r>
            <a:r>
              <a:rPr lang="zh-CN" altLang="en-US"/>
              <a:t>个</a:t>
            </a:r>
            <a:r>
              <a:rPr lang="zh-CN" altLang="en-US"/>
              <a:t>菜</a:t>
            </a:r>
            <a:endParaRPr lang="zh-CN" altLang="en-US"/>
          </a:p>
          <a:p>
            <a:r>
              <a:rPr lang="zh-CN" altLang="en-US"/>
              <a:t>菜品号格式</a:t>
            </a:r>
            <a:endParaRPr lang="zh-CN" altLang="en-US"/>
          </a:p>
          <a:p>
            <a:r>
              <a:rPr lang="en-US" altLang="zh-CN"/>
              <a:t>D1</a:t>
            </a:r>
            <a:r>
              <a:rPr lang="zh-CN" altLang="en-US"/>
              <a:t>，</a:t>
            </a:r>
            <a:r>
              <a:rPr lang="en-US" altLang="zh-CN"/>
              <a:t>D2</a:t>
            </a:r>
            <a:r>
              <a:rPr lang="zh-CN" altLang="en-US"/>
              <a:t>，</a:t>
            </a:r>
            <a:r>
              <a:rPr lang="en-US" altLang="zh-CN"/>
              <a:t>D3......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" y="127887"/>
            <a:ext cx="822342" cy="822342"/>
          </a:xfrm>
          <a:prstGeom prst="rect">
            <a:avLst/>
          </a:prstGeom>
        </p:spPr>
      </p:pic>
      <p:sp>
        <p:nvSpPr>
          <p:cNvPr id="3" name="Freeform 34"/>
          <p:cNvSpPr>
            <a:spLocks noEditPoints="1"/>
          </p:cNvSpPr>
          <p:nvPr/>
        </p:nvSpPr>
        <p:spPr bwMode="auto">
          <a:xfrm>
            <a:off x="2714921" y="597889"/>
            <a:ext cx="560946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555" y="351142"/>
            <a:ext cx="17793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spc="-15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关系模型</a:t>
            </a:r>
            <a:endParaRPr lang="zh-CN" altLang="en-US" sz="2800" spc="-150" dirty="0">
              <a:solidFill>
                <a:prstClr val="black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860" y="516311"/>
            <a:ext cx="3179781" cy="53347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89798" y="2242623"/>
          <a:ext cx="7349490" cy="2934640"/>
        </p:xfrm>
        <a:graphic>
          <a:graphicData uri="http://schemas.openxmlformats.org/drawingml/2006/table">
            <a:tbl>
              <a:tblPr/>
              <a:tblGrid>
                <a:gridCol w="1930184"/>
                <a:gridCol w="1738294"/>
                <a:gridCol w="1837061"/>
                <a:gridCol w="1843646"/>
              </a:tblGrid>
              <a:tr h="733660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Attribute Name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ata Type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specification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Meaning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660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餐桌号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char(2)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FK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餐桌编号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660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</a:t>
                      </a: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时间（</a:t>
                      </a: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起始）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date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预定餐桌的日期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660"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effectLst/>
                          <a:latin typeface="Cambria" panose="02040503050406030204" pitchFamily="18" charset="0"/>
                        </a:rPr>
                        <a:t>预定</a:t>
                      </a:r>
                      <a:r>
                        <a:rPr lang="zh-CN" altLang="en-US" sz="1800">
                          <a:effectLst/>
                          <a:latin typeface="Cambria" panose="02040503050406030204" pitchFamily="18" charset="0"/>
                        </a:rPr>
                        <a:t>手机号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>
                          <a:effectLst/>
                          <a:latin typeface="Cambria" panose="02040503050406030204" pitchFamily="18" charset="0"/>
                        </a:rPr>
                        <a:t>char(11)</a:t>
                      </a:r>
                      <a:endParaRPr lang="en-US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>
                          <a:effectLst/>
                          <a:latin typeface="Cambria" panose="02040503050406030204" pitchFamily="18" charset="0"/>
                        </a:rPr>
                        <a:t>Forigen Key</a:t>
                      </a:r>
                      <a:endParaRPr lang="en-US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89798" y="1438209"/>
            <a:ext cx="4753224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餐桌预订</a:t>
            </a:r>
            <a:endParaRPr kumimoji="0" lang="zh-CN" altLang="zh-CN" b="1" i="0" u="none" strike="noStrike" cap="none" normalizeH="0" baseline="0">
              <a:ln>
                <a:noFill/>
              </a:ln>
              <a:solidFill>
                <a:srgbClr val="4F81BD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餐桌预订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(</a:t>
            </a:r>
            <a:r>
              <a:rPr kumimoji="0" lang="zh-CN" altLang="zh-CN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餐桌号，日期，时间段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，是否可用)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66125" y="2242820"/>
            <a:ext cx="2498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6.7</a:t>
            </a:r>
            <a:r>
              <a:rPr lang="zh-CN" altLang="en-US"/>
              <a:t>号晚上</a:t>
            </a:r>
            <a:r>
              <a:rPr lang="en-US" altLang="zh-CN"/>
              <a:t>18</a:t>
            </a:r>
            <a:r>
              <a:rPr lang="zh-CN" altLang="en-US"/>
              <a:t>：</a:t>
            </a:r>
            <a:r>
              <a:rPr lang="en-US" altLang="zh-CN"/>
              <a:t>00</a:t>
            </a:r>
            <a:r>
              <a:rPr lang="zh-CN" altLang="en-US"/>
              <a:t>预定一</a:t>
            </a:r>
            <a:r>
              <a:rPr lang="en-US" altLang="zh-CN"/>
              <a:t>4</a:t>
            </a:r>
            <a:r>
              <a:rPr lang="zh-CN" altLang="en-US"/>
              <a:t>人</a:t>
            </a:r>
            <a:r>
              <a:rPr lang="zh-CN" altLang="en-US"/>
              <a:t>桌</a:t>
            </a:r>
            <a:endParaRPr lang="zh-CN" altLang="en-US"/>
          </a:p>
          <a:p>
            <a:r>
              <a:rPr lang="en-US" altLang="zh-CN"/>
              <a:t>6.8</a:t>
            </a:r>
            <a:r>
              <a:rPr lang="zh-CN" altLang="en-US"/>
              <a:t>号晚上</a:t>
            </a:r>
            <a:r>
              <a:rPr lang="en-US" altLang="zh-CN"/>
              <a:t>19</a:t>
            </a:r>
            <a:r>
              <a:rPr lang="zh-CN" altLang="en-US"/>
              <a:t>：</a:t>
            </a:r>
            <a:r>
              <a:rPr lang="en-US" altLang="zh-CN"/>
              <a:t>00</a:t>
            </a:r>
            <a:r>
              <a:rPr lang="zh-CN" altLang="en-US"/>
              <a:t>预定一二人</a:t>
            </a:r>
            <a:r>
              <a:rPr lang="zh-CN" altLang="en-US"/>
              <a:t>桌子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" y="127887"/>
            <a:ext cx="822342" cy="822342"/>
          </a:xfrm>
          <a:prstGeom prst="rect">
            <a:avLst/>
          </a:prstGeom>
        </p:spPr>
      </p:pic>
      <p:sp>
        <p:nvSpPr>
          <p:cNvPr id="3" name="Freeform 34"/>
          <p:cNvSpPr>
            <a:spLocks noEditPoints="1"/>
          </p:cNvSpPr>
          <p:nvPr/>
        </p:nvSpPr>
        <p:spPr bwMode="auto">
          <a:xfrm>
            <a:off x="2714921" y="597889"/>
            <a:ext cx="560946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555" y="351142"/>
            <a:ext cx="17793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spc="-15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关系模型</a:t>
            </a:r>
            <a:endParaRPr lang="zh-CN" altLang="en-US" sz="2800" spc="-150" dirty="0">
              <a:solidFill>
                <a:prstClr val="black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0077" y="541121"/>
            <a:ext cx="3179781" cy="53347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81330" y="2117090"/>
          <a:ext cx="6845935" cy="4656455"/>
        </p:xfrm>
        <a:graphic>
          <a:graphicData uri="http://schemas.openxmlformats.org/drawingml/2006/table">
            <a:tbl>
              <a:tblPr/>
              <a:tblGrid>
                <a:gridCol w="1797685"/>
                <a:gridCol w="1619250"/>
                <a:gridCol w="1711325"/>
                <a:gridCol w="1717675"/>
              </a:tblGrid>
              <a:tr h="557530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Attribute Name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ata Type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specification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Meaning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530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订单号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</a:rPr>
                        <a:t>char(12)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订单的号数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530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顾客手机号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char(11)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Foreign Key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客户的手机号码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起始日期时间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smalldate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订单消费时间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95"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effectLst/>
                          <a:latin typeface="Cambria" panose="02040503050406030204" pitchFamily="18" charset="0"/>
                        </a:rPr>
                        <a:t>结束</a:t>
                      </a:r>
                      <a:r>
                        <a:rPr lang="zh-CN" altLang="en-US" sz="2000">
                          <a:effectLst/>
                          <a:latin typeface="Cambria" panose="02040503050406030204" pitchFamily="18" charset="0"/>
                        </a:rPr>
                        <a:t>日期时间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2000">
                          <a:effectLst/>
                          <a:latin typeface="Cambria" panose="02040503050406030204" pitchFamily="18" charset="0"/>
                        </a:rPr>
                        <a:t>smalldate</a:t>
                      </a:r>
                      <a:r>
                        <a:rPr lang="en-US" altLang="en-US" sz="2000">
                          <a:effectLst/>
                          <a:latin typeface="Cambria" panose="02040503050406030204" pitchFamily="18" charset="0"/>
                        </a:rPr>
                        <a:t>time</a:t>
                      </a:r>
                      <a:endParaRPr lang="en-US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是否消费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</a:rPr>
                        <a:t>char(1)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000">
                          <a:effectLst/>
                          <a:latin typeface="Times New Roman" panose="02020603050405020304" pitchFamily="18" charset="0"/>
                        </a:rPr>
                        <a:t>y or n</a:t>
                      </a:r>
                      <a:endParaRPr lang="en-US" altLang="zh-CN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是否消费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消费金额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订单的总金额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9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餐桌号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</a:rPr>
                        <a:t>char(2)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Foreign Key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餐桌函数</a:t>
                      </a:r>
                      <a:endParaRPr lang="zh-CN" altLang="en-US" sz="20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effectLst/>
                          <a:latin typeface="Cambria" panose="02040503050406030204" pitchFamily="18" charset="0"/>
                        </a:rPr>
                        <a:t>最终</a:t>
                      </a:r>
                      <a:r>
                        <a:rPr lang="zh-CN" altLang="en-US" sz="2000">
                          <a:effectLst/>
                          <a:latin typeface="Cambria" panose="02040503050406030204" pitchFamily="18" charset="0"/>
                        </a:rPr>
                        <a:t>消费金额</a:t>
                      </a:r>
                      <a:endParaRPr lang="zh-CN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2000">
                          <a:effectLst/>
                          <a:latin typeface="Cambria" panose="02040503050406030204" pitchFamily="18" charset="0"/>
                        </a:rPr>
                        <a:t>float</a:t>
                      </a:r>
                      <a:endParaRPr lang="en-US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dirty="0">
                          <a:effectLst/>
                          <a:latin typeface="Cambria" panose="02040503050406030204" pitchFamily="18" charset="0"/>
                        </a:rPr>
                        <a:t>打折后最终</a:t>
                      </a:r>
                      <a:r>
                        <a:rPr lang="zh-CN" altLang="en-US" sz="2000" dirty="0">
                          <a:effectLst/>
                          <a:latin typeface="Cambria" panose="02040503050406030204" pitchFamily="18" charset="0"/>
                        </a:rPr>
                        <a:t>价格</a:t>
                      </a:r>
                      <a:endParaRPr lang="zh-CN" altLang="en-US" sz="20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52259" y="1309831"/>
            <a:ext cx="7340471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订单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订单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(</a:t>
            </a:r>
            <a:r>
              <a:rPr kumimoji="0" lang="zh-CN" altLang="zh-CN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订单号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，顾客手机号，日期时间，是否消费，消费金额，餐桌号)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45120" y="2298700"/>
            <a:ext cx="24288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订单</a:t>
            </a:r>
            <a:r>
              <a:rPr lang="zh-CN" altLang="en-US"/>
              <a:t>生成规则</a:t>
            </a:r>
            <a:endParaRPr lang="zh-CN" altLang="en-US"/>
          </a:p>
          <a:p>
            <a:r>
              <a:rPr lang="en-US" altLang="zh-CN"/>
              <a:t>O+</a:t>
            </a:r>
            <a:r>
              <a:rPr lang="zh-CN" altLang="en-US"/>
              <a:t>顾客手机号后四位</a:t>
            </a:r>
            <a:r>
              <a:rPr lang="en-US" altLang="zh-CN"/>
              <a:t>+</a:t>
            </a:r>
            <a:r>
              <a:rPr lang="zh-CN" altLang="en-US"/>
              <a:t>桌号码</a:t>
            </a:r>
            <a:r>
              <a:rPr lang="en-US" altLang="zh-CN"/>
              <a:t>+</a:t>
            </a:r>
            <a:r>
              <a:rPr lang="zh-CN" altLang="en-US"/>
              <a:t>四位日期</a:t>
            </a:r>
            <a:r>
              <a:rPr lang="en-US" altLang="zh-CN"/>
              <a:t>+</a:t>
            </a:r>
            <a:r>
              <a:rPr lang="zh-CN" altLang="en-US"/>
              <a:t>两位时间段</a:t>
            </a:r>
            <a:r>
              <a:rPr lang="zh-CN" altLang="en-US"/>
              <a:t>起始。</a:t>
            </a:r>
            <a:endParaRPr lang="zh-CN" altLang="en-US"/>
          </a:p>
          <a:p>
            <a:r>
              <a:rPr lang="en-US" altLang="zh-CN"/>
              <a:t>O20121060617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按照上表预定</a:t>
            </a:r>
            <a:r>
              <a:rPr lang="zh-CN" altLang="en-US"/>
              <a:t>插入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" y="127887"/>
            <a:ext cx="822342" cy="822342"/>
          </a:xfrm>
          <a:prstGeom prst="rect">
            <a:avLst/>
          </a:prstGeom>
        </p:spPr>
      </p:pic>
      <p:sp>
        <p:nvSpPr>
          <p:cNvPr id="3" name="Freeform 34"/>
          <p:cNvSpPr>
            <a:spLocks noEditPoints="1"/>
          </p:cNvSpPr>
          <p:nvPr/>
        </p:nvSpPr>
        <p:spPr bwMode="auto">
          <a:xfrm>
            <a:off x="2714921" y="597889"/>
            <a:ext cx="560946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555" y="351142"/>
            <a:ext cx="17793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spc="-15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关系模型</a:t>
            </a:r>
            <a:endParaRPr lang="zh-CN" altLang="en-US" sz="2800" spc="-150" dirty="0">
              <a:solidFill>
                <a:prstClr val="black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860" y="516311"/>
            <a:ext cx="3179781" cy="53347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87453" y="2384666"/>
          <a:ext cx="7118364" cy="4025013"/>
        </p:xfrm>
        <a:graphic>
          <a:graphicData uri="http://schemas.openxmlformats.org/drawingml/2006/table">
            <a:tbl>
              <a:tblPr/>
              <a:tblGrid>
                <a:gridCol w="1869561"/>
                <a:gridCol w="1683699"/>
                <a:gridCol w="1779363"/>
                <a:gridCol w="1785741"/>
              </a:tblGrid>
              <a:tr h="70564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Attribute Name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ata Type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specification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Meaning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64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char(12)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FK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订单编号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64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菜品号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char(2)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FK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菜品编号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64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菜品的数量</a:t>
                      </a:r>
                      <a:endParaRPr lang="zh-CN" alt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87453" y="1438209"/>
            <a:ext cx="3877985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点餐</a:t>
            </a:r>
            <a:endParaRPr kumimoji="0" lang="zh-CN" altLang="zh-CN" b="1" i="0" u="none" strike="noStrike" cap="none" normalizeH="0" baseline="0">
              <a:ln>
                <a:noFill/>
              </a:ln>
              <a:solidFill>
                <a:srgbClr val="4F81BD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点菜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(</a:t>
            </a:r>
            <a:r>
              <a:rPr kumimoji="0" lang="zh-CN" altLang="zh-CN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订单号，菜品号，分量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，数量)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" y="127887"/>
            <a:ext cx="822342" cy="822342"/>
          </a:xfrm>
          <a:prstGeom prst="rect">
            <a:avLst/>
          </a:prstGeom>
        </p:spPr>
      </p:pic>
      <p:sp>
        <p:nvSpPr>
          <p:cNvPr id="3" name="Freeform 34"/>
          <p:cNvSpPr>
            <a:spLocks noEditPoints="1"/>
          </p:cNvSpPr>
          <p:nvPr/>
        </p:nvSpPr>
        <p:spPr bwMode="auto">
          <a:xfrm>
            <a:off x="2714921" y="597889"/>
            <a:ext cx="560946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555" y="351142"/>
            <a:ext cx="17793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spc="-15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关系模型</a:t>
            </a:r>
            <a:endParaRPr lang="zh-CN" altLang="en-US" sz="2800" spc="-150" dirty="0">
              <a:solidFill>
                <a:prstClr val="black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860" y="516311"/>
            <a:ext cx="3179781" cy="53347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13950" y="2232943"/>
          <a:ext cx="7378299" cy="4108744"/>
        </p:xfrm>
        <a:graphic>
          <a:graphicData uri="http://schemas.openxmlformats.org/drawingml/2006/table">
            <a:tbl>
              <a:tblPr/>
              <a:tblGrid>
                <a:gridCol w="1937830"/>
                <a:gridCol w="1745181"/>
                <a:gridCol w="1844339"/>
                <a:gridCol w="1850949"/>
              </a:tblGrid>
              <a:tr h="61333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Attribute Name</a:t>
                      </a:r>
                      <a:endParaRPr 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ata Type</a:t>
                      </a:r>
                      <a:endParaRPr 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specification</a:t>
                      </a:r>
                      <a:endParaRPr 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Meaning</a:t>
                      </a:r>
                      <a:endParaRPr 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33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char(2)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员工编号</a:t>
                      </a:r>
                      <a:endParaRPr lang="zh-CN" alt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33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性别</a:t>
                      </a:r>
                      <a:endParaRPr lang="zh-CN" alt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</a:rPr>
                        <a:t>char(1)</a:t>
                      </a:r>
                      <a:endParaRPr 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'f' or 'm'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员工性别</a:t>
                      </a:r>
                      <a:endParaRPr lang="zh-CN" altLang="en-US" sz="2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2069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岗位</a:t>
                      </a:r>
                      <a:endParaRPr lang="zh-CN" alt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</a:rPr>
                        <a:t>char(1)</a:t>
                      </a:r>
                      <a:endParaRPr 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'w' or 'c'</a:t>
                      </a:r>
                      <a:endParaRPr 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>
                          <a:effectLst/>
                          <a:latin typeface="Cambria" panose="02040503050406030204" pitchFamily="18" charset="0"/>
                        </a:rPr>
                        <a:t>员工岗位（服务员或厨师）</a:t>
                      </a:r>
                      <a:endParaRPr lang="zh-CN" alt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33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擅长菜品号</a:t>
                      </a:r>
                      <a:endParaRPr lang="zh-CN" alt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char(2)</a:t>
                      </a:r>
                      <a:endParaRPr 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员工擅长的菜品号</a:t>
                      </a:r>
                      <a:r>
                        <a:rPr lang="en-US" alt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FK</a:t>
                      </a:r>
                      <a:endParaRPr lang="en-US" alt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335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当月</a:t>
                      </a: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基本工资</a:t>
                      </a:r>
                      <a:endParaRPr lang="zh-CN" alt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2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</a:t>
                      </a:r>
                      <a:r>
                        <a:rPr lang="zh-CN" altLang="en-US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基本月工资</a:t>
                      </a:r>
                      <a:endParaRPr lang="zh-CN" altLang="en-US" sz="2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16431" y="1303999"/>
            <a:ext cx="8686993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餐厅员工</a:t>
            </a:r>
            <a:endParaRPr kumimoji="0" lang="zh-CN" altLang="zh-CN" b="1" i="0" u="none" strike="noStrike" cap="none" normalizeH="0" baseline="0">
              <a:ln>
                <a:noFill/>
              </a:ln>
              <a:solidFill>
                <a:srgbClr val="4F81BD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餐厅员工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(员工号，姓名，性别，岗位（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服务员或厨师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），擅长的菜品号，当月工资)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06435" y="2159635"/>
            <a:ext cx="323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来四个员工两个</a:t>
            </a:r>
            <a:r>
              <a:rPr lang="zh-CN" altLang="en-US"/>
              <a:t>服务员两个厨师，员工号格式为</a:t>
            </a:r>
            <a:r>
              <a:rPr lang="en-US" altLang="zh-CN"/>
              <a:t>W1,W2......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" y="127887"/>
            <a:ext cx="822342" cy="822342"/>
          </a:xfrm>
          <a:prstGeom prst="rect">
            <a:avLst/>
          </a:prstGeom>
        </p:spPr>
      </p:pic>
      <p:sp>
        <p:nvSpPr>
          <p:cNvPr id="3" name="Freeform 34"/>
          <p:cNvSpPr>
            <a:spLocks noEditPoints="1"/>
          </p:cNvSpPr>
          <p:nvPr/>
        </p:nvSpPr>
        <p:spPr bwMode="auto">
          <a:xfrm>
            <a:off x="2714921" y="597889"/>
            <a:ext cx="560946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555" y="351142"/>
            <a:ext cx="17793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spc="-15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关系模型</a:t>
            </a:r>
            <a:endParaRPr lang="zh-CN" altLang="en-US" sz="2800" spc="-150" dirty="0">
              <a:solidFill>
                <a:prstClr val="black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860" y="516311"/>
            <a:ext cx="3179781" cy="53347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45410" y="2501364"/>
          <a:ext cx="7908477" cy="4005492"/>
        </p:xfrm>
        <a:graphic>
          <a:graphicData uri="http://schemas.openxmlformats.org/drawingml/2006/table">
            <a:tbl>
              <a:tblPr/>
              <a:tblGrid>
                <a:gridCol w="2077076"/>
                <a:gridCol w="1870583"/>
                <a:gridCol w="1976866"/>
                <a:gridCol w="1983952"/>
              </a:tblGrid>
              <a:tr h="667582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Attribute Name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ata Type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specification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Meaning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582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char(2)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FK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员工编号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582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char(12)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FK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订单编号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582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菜品号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char(2)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Primary Key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FK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菜品编号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582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altLang="zh-CN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菜品数量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582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顾客评价</a:t>
                      </a:r>
                      <a:endParaRPr lang="zh-CN" alt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int 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顾客对菜品的评价</a:t>
                      </a:r>
                      <a:endParaRPr lang="zh-CN" altLang="en-US" sz="1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  <a:latin typeface="Cambria" panose="02040503050406030204" pitchFamily="18" charset="0"/>
                        </a:rPr>
                        <a:t>1-5</a:t>
                      </a:r>
                      <a:endParaRPr lang="en-US" altLang="zh-CN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5410" y="1438209"/>
            <a:ext cx="5262979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烹饪</a:t>
            </a:r>
            <a:endParaRPr kumimoji="0" lang="zh-CN" altLang="zh-CN" b="1" i="0" u="none" strike="noStrike" cap="none" normalizeH="0" baseline="0">
              <a:ln>
                <a:noFill/>
              </a:ln>
              <a:solidFill>
                <a:srgbClr val="4F81BD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烹饪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(</a:t>
            </a:r>
            <a:r>
              <a:rPr kumimoji="0" lang="zh-CN" altLang="zh-CN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员工号，订单号，菜品号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，数量，顾客评价)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1c01726-2dc9-47f3-8ac0-312563fb2ca5}"/>
</p:tagLst>
</file>

<file path=ppt/tags/tag10.xml><?xml version="1.0" encoding="utf-8"?>
<p:tagLst xmlns:p="http://schemas.openxmlformats.org/presentationml/2006/main">
  <p:tag name="KSO_WM_UNIT_TABLE_BEAUTIFY" val="smartTable{bec2666d-441d-4d13-93de-79478154a2ce}"/>
</p:tagLst>
</file>

<file path=ppt/tags/tag11.xml><?xml version="1.0" encoding="utf-8"?>
<p:tagLst xmlns:p="http://schemas.openxmlformats.org/presentationml/2006/main">
  <p:tag name="KSO_WM_UNIT_TABLE_BEAUTIFY" val="smartTable{6c536c34-01f9-4518-8e18-659f8868ecd4}"/>
</p:tagLst>
</file>

<file path=ppt/tags/tag12.xml><?xml version="1.0" encoding="utf-8"?>
<p:tagLst xmlns:p="http://schemas.openxmlformats.org/presentationml/2006/main">
  <p:tag name="COMMONDATA" val="eyJoZGlkIjoiYzVlYWI4MDA5YmMwMzljYzEyYjIzM2E3YjhmZTVlMTQifQ=="/>
</p:tagLst>
</file>

<file path=ppt/tags/tag2.xml><?xml version="1.0" encoding="utf-8"?>
<p:tagLst xmlns:p="http://schemas.openxmlformats.org/presentationml/2006/main">
  <p:tag name="KSO_WM_UNIT_TABLE_BEAUTIFY" val="smartTable{a921e8d5-b8fb-4574-bc4b-05ad45ccf889}"/>
  <p:tag name="TABLE_ENDDRAG_ORIGIN_RECT" val="473*348"/>
  <p:tag name="TABLE_ENDDRAG_RECT" val="53*185*473*348"/>
</p:tagLst>
</file>

<file path=ppt/tags/tag3.xml><?xml version="1.0" encoding="utf-8"?>
<p:tagLst xmlns:p="http://schemas.openxmlformats.org/presentationml/2006/main">
  <p:tag name="KSO_WM_UNIT_TABLE_BEAUTIFY" val="smartTable{6735c75e-8430-4dae-bbfc-69ed6c5d4cc6}"/>
</p:tagLst>
</file>

<file path=ppt/tags/tag4.xml><?xml version="1.0" encoding="utf-8"?>
<p:tagLst xmlns:p="http://schemas.openxmlformats.org/presentationml/2006/main">
  <p:tag name="KSO_WM_UNIT_TABLE_BEAUTIFY" val="smartTable{892ba3fb-bf51-4a57-9e6d-ed48e4d6f56a}"/>
</p:tagLst>
</file>

<file path=ppt/tags/tag5.xml><?xml version="1.0" encoding="utf-8"?>
<p:tagLst xmlns:p="http://schemas.openxmlformats.org/presentationml/2006/main">
  <p:tag name="KSO_WM_UNIT_TABLE_BEAUTIFY" val="smartTable{f5d2ef26-1fe3-4680-8539-df13f86fb4ca}"/>
</p:tagLst>
</file>

<file path=ppt/tags/tag6.xml><?xml version="1.0" encoding="utf-8"?>
<p:tagLst xmlns:p="http://schemas.openxmlformats.org/presentationml/2006/main">
  <p:tag name="KSO_WM_UNIT_TABLE_BEAUTIFY" val="smartTable{62b458c6-99a1-4a6e-87d9-6e34cbc25a71}"/>
  <p:tag name="TABLE_ENDDRAG_ORIGIN_RECT" val="539*366"/>
  <p:tag name="TABLE_ENDDRAG_RECT" val="37*166*539*366"/>
</p:tagLst>
</file>

<file path=ppt/tags/tag7.xml><?xml version="1.0" encoding="utf-8"?>
<p:tagLst xmlns:p="http://schemas.openxmlformats.org/presentationml/2006/main">
  <p:tag name="KSO_WM_UNIT_TABLE_BEAUTIFY" val="smartTable{b79f9799-94de-4bbf-b4d3-dd551b426224}"/>
</p:tagLst>
</file>

<file path=ppt/tags/tag8.xml><?xml version="1.0" encoding="utf-8"?>
<p:tagLst xmlns:p="http://schemas.openxmlformats.org/presentationml/2006/main">
  <p:tag name="KSO_WM_UNIT_TABLE_BEAUTIFY" val="smartTable{91db6d99-c764-451a-a071-0c8a51f8b68f}"/>
</p:tagLst>
</file>

<file path=ppt/tags/tag9.xml><?xml version="1.0" encoding="utf-8"?>
<p:tagLst xmlns:p="http://schemas.openxmlformats.org/presentationml/2006/main">
  <p:tag name="KSO_WM_UNIT_TABLE_BEAUTIFY" val="smartTable{bc911ea8-38d9-409e-a838-370fd731794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2308</Words>
  <Application>WPS 演示</Application>
  <PresentationFormat>宽屏</PresentationFormat>
  <Paragraphs>553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黑体</vt:lpstr>
      <vt:lpstr>方正静蕾简体</vt:lpstr>
      <vt:lpstr>Calibri</vt:lpstr>
      <vt:lpstr>Cambria</vt:lpstr>
      <vt:lpstr>Times New Roman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青哲韩</dc:creator>
  <cp:lastModifiedBy>Hqz</cp:lastModifiedBy>
  <cp:revision>3</cp:revision>
  <dcterms:created xsi:type="dcterms:W3CDTF">2022-06-09T13:29:00Z</dcterms:created>
  <dcterms:modified xsi:type="dcterms:W3CDTF">2022-06-14T08:14:19Z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C5572224FA034114BDD20CF85D80E316</vt:lpwstr>
  </property>
  <property fmtid="{D5CDD505-2E9C-101B-9397-08002B2CF9AE}" pid="3" name="KSOProductBuildVer">
    <vt:lpwstr>2052-11.1.0.11744</vt:lpwstr>
  </property>
</Properties>
</file>