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Impact" charset="1" panose="020B0806030902050204"/>
      <p:regular r:id="rId19"/>
    </p:embeddedFont>
    <p:embeddedFont>
      <p:font typeface="Poppins" charset="1" panose="000005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  <p:embeddedFont>
      <p:font typeface="Poppins Italics" charset="1" panose="00000500000000000000"/>
      <p:regular r:id="rId23"/>
    </p:embeddedFont>
    <p:embeddedFont>
      <p:font typeface="Poppins Bold" charset="1" panose="00000800000000000000"/>
      <p:regular r:id="rId24"/>
    </p:embeddedFont>
    <p:embeddedFont>
      <p:font typeface="Anton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172982" y="-1473762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84372" y="3676731"/>
            <a:ext cx="14319257" cy="284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TECH NOVA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4950" y="6160443"/>
            <a:ext cx="5318100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09783" y="7255724"/>
            <a:ext cx="499725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Nicolas Huang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76137" y="7895268"/>
            <a:ext cx="686454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Developer 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38506" y="8679492"/>
            <a:ext cx="273980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06/10/2025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04618" y="547393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3163" y="39186"/>
            <a:ext cx="11345427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FEATURE IMPORTANCE (LOCALE)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380922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912678" y="5294312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5570193" y="597198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0925" y="3615348"/>
            <a:ext cx="11769903" cy="365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Analyse avec SHAP pour interpréter des cas individuels.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Exemple 1 : Employé qui a quitté → faible satisfaction + mauvaise évaluation = facteurs clés.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Exemple 2 : Employé resté → bonne évaluation + ancienneté longue = facteurs protecteurs.</a:t>
            </a:r>
          </a:p>
          <a:p>
            <a:pPr algn="ctr">
              <a:lnSpc>
                <a:spcPts val="362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6530" y="-40576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2319" y="636195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22163" y="1263543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62598" y="3807692"/>
            <a:ext cx="7764023" cy="594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Renforcer la fidélisation dans les services les plus touchés.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Améliorer la satisfaction via un meilleur suivi managérial.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Cibler les profils à risque (ancienneté faible + faible satisfaction) pour des actions préventives.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Surveiller en continu les indicateurs clés pour anticiper les départs.</a:t>
            </a:r>
          </a:p>
          <a:p>
            <a:pPr algn="just">
              <a:lnSpc>
                <a:spcPts val="36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200324" y="873176"/>
            <a:ext cx="9506688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RECOMMANDATIONS RH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28944" y="7019851"/>
            <a:ext cx="3030111" cy="2705063"/>
          </a:xfrm>
          <a:custGeom>
            <a:avLst/>
            <a:gdLst/>
            <a:ahLst/>
            <a:cxnLst/>
            <a:rect r="r" b="b" t="t" l="l"/>
            <a:pathLst>
              <a:path h="2705063" w="3030111">
                <a:moveTo>
                  <a:pt x="0" y="0"/>
                </a:moveTo>
                <a:lnTo>
                  <a:pt x="3030112" y="0"/>
                </a:lnTo>
                <a:lnTo>
                  <a:pt x="3030112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14215" y="281311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6570" y="7019851"/>
            <a:ext cx="2695226" cy="2705063"/>
          </a:xfrm>
          <a:custGeom>
            <a:avLst/>
            <a:gdLst/>
            <a:ahLst/>
            <a:cxnLst/>
            <a:rect r="r" b="b" t="t" l="l"/>
            <a:pathLst>
              <a:path h="2705063" w="2695226">
                <a:moveTo>
                  <a:pt x="0" y="0"/>
                </a:moveTo>
                <a:lnTo>
                  <a:pt x="2695226" y="0"/>
                </a:lnTo>
                <a:lnTo>
                  <a:pt x="2695226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6135" y="-355974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56135" y="6854862"/>
            <a:ext cx="2705063" cy="2705063"/>
          </a:xfrm>
          <a:custGeom>
            <a:avLst/>
            <a:gdLst/>
            <a:ahLst/>
            <a:cxnLst/>
            <a:rect r="r" b="b" t="t" l="l"/>
            <a:pathLst>
              <a:path h="2705063" w="2705063">
                <a:moveTo>
                  <a:pt x="0" y="0"/>
                </a:moveTo>
                <a:lnTo>
                  <a:pt x="2705063" y="0"/>
                </a:lnTo>
                <a:lnTo>
                  <a:pt x="2705063" y="2705063"/>
                </a:lnTo>
                <a:lnTo>
                  <a:pt x="0" y="27050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19751" y="156755"/>
            <a:ext cx="6640906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23926" y="1595573"/>
            <a:ext cx="10934933" cy="5527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Fusion de 3 sources de données → vue complète des employés.</a:t>
            </a:r>
          </a:p>
          <a:p>
            <a:pPr algn="ctr">
              <a:lnSpc>
                <a:spcPts val="3364"/>
              </a:lnSpc>
            </a:pPr>
          </a:p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Random Forest optimisé = modèle le plus fiable.</a:t>
            </a:r>
          </a:p>
          <a:p>
            <a:pPr algn="ctr">
              <a:lnSpc>
                <a:spcPts val="3364"/>
              </a:lnSpc>
            </a:pPr>
          </a:p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Insights clés : satisfaction, performance, ancienneté, service = principaux facteurs d’attrition.</a:t>
            </a:r>
          </a:p>
          <a:p>
            <a:pPr algn="ctr">
              <a:lnSpc>
                <a:spcPts val="3364"/>
              </a:lnSpc>
            </a:pPr>
          </a:p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Analyse locale (SHAP) → explication des départs au niveau individuel.</a:t>
            </a:r>
          </a:p>
          <a:p>
            <a:pPr algn="ctr">
              <a:lnSpc>
                <a:spcPts val="3364"/>
              </a:lnSpc>
            </a:pPr>
          </a:p>
          <a:p>
            <a:pPr algn="ctr" marL="518820" indent="-259410" lvl="1">
              <a:lnSpc>
                <a:spcPts val="3364"/>
              </a:lnSpc>
              <a:buFont typeface="Arial"/>
              <a:buChar char="•"/>
            </a:pPr>
            <a:r>
              <a:rPr lang="en-US" b="true" sz="24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Prochaines étapes : enrichir le dataset (salaires, mobilité interne), tester d’autres algorithmes, intégrer un suivi en temps réel.</a:t>
            </a:r>
          </a:p>
          <a:p>
            <a:pPr algn="ctr">
              <a:lnSpc>
                <a:spcPts val="336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4372" y="3726507"/>
            <a:ext cx="14319257" cy="254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05167" y="6160443"/>
            <a:ext cx="6196057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NOVATECH COMPANY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7079" y="1600342"/>
            <a:ext cx="7060793" cy="6649983"/>
          </a:xfrm>
          <a:custGeom>
            <a:avLst/>
            <a:gdLst/>
            <a:ahLst/>
            <a:cxnLst/>
            <a:rect r="r" b="b" t="t" l="l"/>
            <a:pathLst>
              <a:path h="6649983" w="7060793">
                <a:moveTo>
                  <a:pt x="0" y="0"/>
                </a:moveTo>
                <a:lnTo>
                  <a:pt x="7060793" y="0"/>
                </a:lnTo>
                <a:lnTo>
                  <a:pt x="7060793" y="6649983"/>
                </a:lnTo>
                <a:lnTo>
                  <a:pt x="0" y="6649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0626" y="3977108"/>
            <a:ext cx="6640906" cy="503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TechNova Partners fait face à un taux élevé de démissions.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Objectif de la mission : identifier les causes principales d’attrition à partir des données internes.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Démarche : consolider les données, explorer, modéliser et en tirer des recommandations RH.</a:t>
            </a:r>
          </a:p>
          <a:p>
            <a:pPr algn="just">
              <a:lnSpc>
                <a:spcPts val="36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40626" y="2292137"/>
            <a:ext cx="7816453" cy="1308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966"/>
              </a:lnSpc>
            </a:pPr>
            <a:r>
              <a:rPr lang="en-US" sz="7935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CONTEXTE &amp; OBJECTIF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7345" y="1028700"/>
            <a:ext cx="4932403" cy="10808055"/>
          </a:xfrm>
          <a:custGeom>
            <a:avLst/>
            <a:gdLst/>
            <a:ahLst/>
            <a:cxnLst/>
            <a:rect r="r" b="b" t="t" l="l"/>
            <a:pathLst>
              <a:path h="10808055" w="4932403">
                <a:moveTo>
                  <a:pt x="0" y="0"/>
                </a:moveTo>
                <a:lnTo>
                  <a:pt x="4932404" y="0"/>
                </a:lnTo>
                <a:lnTo>
                  <a:pt x="4932404" y="10808055"/>
                </a:lnTo>
                <a:lnTo>
                  <a:pt x="0" y="10808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197554" y="3807692"/>
            <a:ext cx="9586197" cy="411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extrait_sirh.csv → données RH (poste, ancienneté, type de contrat, service, etc.)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extrait_eval.csv → évaluations de performance des employés</a:t>
            </a:r>
          </a:p>
          <a:p>
            <a:pPr algn="just">
              <a:lnSpc>
                <a:spcPts val="3621"/>
              </a:lnSpc>
            </a:pPr>
          </a:p>
          <a:p>
            <a:pPr algn="just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extrait_sondage.csv → réponses à un questionnaire de satisfaction</a:t>
            </a:r>
          </a:p>
          <a:p>
            <a:pPr algn="just">
              <a:lnSpc>
                <a:spcPts val="362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378150" y="457579"/>
            <a:ext cx="10848471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JEUX DE DONNÉES INITIAUX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81742" y="8035192"/>
            <a:ext cx="5817821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LES TROIS FICHIERS ONT ÉTÉ FUSIONNÉS SUR L’IDENTIFIANT UNIQUE ID_EMPLOYEE POUR CONSTITUER UN DATASET COMPLET.</a:t>
            </a:r>
          </a:p>
          <a:p>
            <a:pPr algn="r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0674" y="642698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07362" y="3006529"/>
            <a:ext cx="11143700" cy="640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Normalisation des noms de colonnes et nettoyage des valeurs.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Transformation des identifiants d’évaluation pour les relier aux employés.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Gestion des valeurs manquantes.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Encodage des variables catégorielles (OneHotEncoder).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Standardisation des variables numériques.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Regroupement des modalités rares → catégorie “autre” pour éviter le bruit statistique.</a:t>
            </a:r>
          </a:p>
          <a:p>
            <a:pPr algn="ctr">
              <a:lnSpc>
                <a:spcPts val="362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477373" y="72013"/>
            <a:ext cx="12173688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HYPOTHÈSES &amp; PRÉPARATION DES DONNÉES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83217" y="-96457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86160" y="3796275"/>
            <a:ext cx="11769903" cy="411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Taux d’attrition élevé dans certains services et pour certains postes.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Ancienneté courte = risque de départ plus important.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Corrélation entre évaluation de performance et attrition : </a:t>
            </a:r>
          </a:p>
          <a:p>
            <a:pPr algn="ctr">
              <a:lnSpc>
                <a:spcPts val="3621"/>
              </a:lnSpc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employés mal évalués plus susceptibles de quitter.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Satisfaction (sondage interne) fortement liée au risque de démission.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86160" y="290456"/>
            <a:ext cx="11515680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ANALYSE EXPLORATOIRE : INSIGHTS CLÉS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796" y="-376799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21853" y="2089310"/>
            <a:ext cx="2948680" cy="2959442"/>
          </a:xfrm>
          <a:custGeom>
            <a:avLst/>
            <a:gdLst/>
            <a:ahLst/>
            <a:cxnLst/>
            <a:rect r="r" b="b" t="t" l="l"/>
            <a:pathLst>
              <a:path h="2959442" w="2948680">
                <a:moveTo>
                  <a:pt x="0" y="0"/>
                </a:moveTo>
                <a:lnTo>
                  <a:pt x="2948680" y="0"/>
                </a:lnTo>
                <a:lnTo>
                  <a:pt x="2948680" y="2959442"/>
                </a:lnTo>
                <a:lnTo>
                  <a:pt x="0" y="2959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86508" y="-938824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36200" y="9083515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4" y="0"/>
                </a:lnTo>
                <a:lnTo>
                  <a:pt x="2378334" y="2387015"/>
                </a:lnTo>
                <a:lnTo>
                  <a:pt x="0" y="2387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3883" y="555244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0625" y="174785"/>
            <a:ext cx="10175151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MÉTHODOLOGIE DE MODÉLISATION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8145" y="4280634"/>
            <a:ext cx="11769903" cy="411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Baseline : </a:t>
            </a: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DummyClassifier (majorité)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Logistic Regression (linéaire, baseline avancée)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Modèle final : Random Forest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Optimisation des hyperparamètres via GridSearchCV (profondeur, nombre d’arbres, etc.).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Év</a:t>
            </a: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aluation : train/test split (80/20) avec stratification.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021255">
            <a:off x="917609" y="5780776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23547" y="536055"/>
            <a:ext cx="6640906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RÉSULTATS DES MODÈLES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502228" y="5233184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057650" y="-119650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37247" y="-369386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86160" y="3796275"/>
            <a:ext cx="11769903" cy="320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DummyClassifier : très faible F1-score, pas mieux que hasard.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Logistic Regression : amélioration mais limitée.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Random Forest optimisé :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Bon équilibre précision/rappel.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Meilleure capacité à capturer les relations complexes.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04618" y="547393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3163" y="39186"/>
            <a:ext cx="11345427" cy="300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FEATURE IMPORTANCE (GLOBALE)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380922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912678" y="5294312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5570193" y="597198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50925" y="3615348"/>
            <a:ext cx="11769903" cy="594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Méthodes utilisées :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Importance native RandomForest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Permutation importance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b="true" sz="258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 variables influençant l’attrition :</a:t>
            </a:r>
          </a:p>
          <a:p>
            <a:pPr algn="ctr">
              <a:lnSpc>
                <a:spcPts val="3621"/>
              </a:lnSpc>
            </a:pP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Ancienneté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Résultats des évaluations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Satisfaction issue du sondage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Service d’affectation</a:t>
            </a:r>
          </a:p>
          <a:p>
            <a:pPr algn="ctr" marL="558436" indent="-279218" lvl="1">
              <a:lnSpc>
                <a:spcPts val="3621"/>
              </a:lnSpc>
              <a:buFont typeface="Arial"/>
              <a:buChar char="•"/>
            </a:pPr>
            <a:r>
              <a:rPr lang="en-US" sz="25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Type de contrat</a:t>
            </a:r>
          </a:p>
          <a:p>
            <a:pPr algn="ctr">
              <a:lnSpc>
                <a:spcPts val="362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88076" y="464858"/>
            <a:ext cx="15595472" cy="9357283"/>
          </a:xfrm>
          <a:custGeom>
            <a:avLst/>
            <a:gdLst/>
            <a:ahLst/>
            <a:cxnLst/>
            <a:rect r="r" b="b" t="t" l="l"/>
            <a:pathLst>
              <a:path h="9357283" w="15595472">
                <a:moveTo>
                  <a:pt x="0" y="0"/>
                </a:moveTo>
                <a:lnTo>
                  <a:pt x="15595472" y="0"/>
                </a:lnTo>
                <a:lnTo>
                  <a:pt x="15595472" y="9357284"/>
                </a:lnTo>
                <a:lnTo>
                  <a:pt x="0" y="9357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44328" y="-1248130"/>
            <a:ext cx="4932403" cy="10808055"/>
          </a:xfrm>
          <a:custGeom>
            <a:avLst/>
            <a:gdLst/>
            <a:ahLst/>
            <a:cxnLst/>
            <a:rect r="r" b="b" t="t" l="l"/>
            <a:pathLst>
              <a:path h="10808055" w="4932403">
                <a:moveTo>
                  <a:pt x="0" y="0"/>
                </a:moveTo>
                <a:lnTo>
                  <a:pt x="4932404" y="0"/>
                </a:lnTo>
                <a:lnTo>
                  <a:pt x="4932404" y="10808055"/>
                </a:lnTo>
                <a:lnTo>
                  <a:pt x="0" y="10808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69297" y="-595316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5" y="0"/>
                </a:lnTo>
                <a:lnTo>
                  <a:pt x="2378335" y="2387015"/>
                </a:lnTo>
                <a:lnTo>
                  <a:pt x="0" y="2387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DAGywS3mAgU</dc:identifier>
  <dcterms:modified xsi:type="dcterms:W3CDTF">2011-08-01T06:04:30Z</dcterms:modified>
  <cp:revision>1</cp:revision>
  <dc:title>Black and White Modern Tech Company Presentation</dc:title>
</cp:coreProperties>
</file>