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Impact" charset="1" panose="020B0806030902050204"/>
      <p:regular r:id="rId19"/>
    </p:embeddedFont>
    <p:embeddedFont>
      <p:font typeface="Poppins" charset="1" panose="00000500000000000000"/>
      <p:regular r:id="rId20"/>
    </p:embeddedFont>
    <p:embeddedFont>
      <p:font typeface="Open Sans Bold" charset="1" panose="020B0806030504020204"/>
      <p:regular r:id="rId21"/>
    </p:embeddedFont>
    <p:embeddedFont>
      <p:font typeface="Open Sans" charset="1" panose="020B0606030504020204"/>
      <p:regular r:id="rId22"/>
    </p:embeddedFont>
    <p:embeddedFont>
      <p:font typeface="Poppins Italics" charset="1" panose="00000500000000000000"/>
      <p:regular r:id="rId23"/>
    </p:embeddedFont>
    <p:embeddedFont>
      <p:font typeface="Poppins Bold" charset="1" panose="00000800000000000000"/>
      <p:regular r:id="rId24"/>
    </p:embeddedFont>
    <p:embeddedFont>
      <p:font typeface="Anton" charset="1" panose="000005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66517">
            <a:off x="8172982" y="-1473762"/>
            <a:ext cx="12307770" cy="7200900"/>
          </a:xfrm>
          <a:custGeom>
            <a:avLst/>
            <a:gdLst/>
            <a:ahLst/>
            <a:cxnLst/>
            <a:rect r="r" b="b" t="t" l="l"/>
            <a:pathLst>
              <a:path h="7200900" w="1230777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493551">
            <a:off x="-3091661" y="3509943"/>
            <a:ext cx="15325477" cy="8242765"/>
          </a:xfrm>
          <a:custGeom>
            <a:avLst/>
            <a:gdLst/>
            <a:ahLst/>
            <a:cxnLst/>
            <a:rect r="r" b="b" t="t" l="l"/>
            <a:pathLst>
              <a:path h="8242765" w="15325477">
                <a:moveTo>
                  <a:pt x="0" y="0"/>
                </a:moveTo>
                <a:lnTo>
                  <a:pt x="15325477" y="0"/>
                </a:lnTo>
                <a:lnTo>
                  <a:pt x="15325477" y="8242765"/>
                </a:lnTo>
                <a:lnTo>
                  <a:pt x="0" y="8242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50042" y="349542"/>
            <a:ext cx="9587917" cy="9587917"/>
          </a:xfrm>
          <a:custGeom>
            <a:avLst/>
            <a:gdLst/>
            <a:ahLst/>
            <a:cxnLst/>
            <a:rect r="r" b="b" t="t" l="l"/>
            <a:pathLst>
              <a:path h="9587917" w="9587917">
                <a:moveTo>
                  <a:pt x="0" y="0"/>
                </a:moveTo>
                <a:lnTo>
                  <a:pt x="9587916" y="0"/>
                </a:lnTo>
                <a:lnTo>
                  <a:pt x="9587916" y="9587916"/>
                </a:lnTo>
                <a:lnTo>
                  <a:pt x="0" y="95879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84372" y="3676731"/>
            <a:ext cx="14319257" cy="2841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51"/>
              </a:lnSpc>
            </a:pPr>
            <a:r>
              <a:rPr lang="en-US" sz="14893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TECH NOVA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84950" y="6160443"/>
            <a:ext cx="5318100" cy="600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6"/>
              </a:lnSpc>
            </a:pPr>
            <a:r>
              <a:rPr lang="en-US" sz="3200" spc="7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PRESENTATION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09783" y="7255724"/>
            <a:ext cx="4997257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Nicolas Huang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076137" y="7895268"/>
            <a:ext cx="6864548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Developer IA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138506" y="8679492"/>
            <a:ext cx="2739809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03/11/2025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004618" y="5473935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63163" y="39186"/>
            <a:ext cx="11345427" cy="3001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FEATURE IMPORTANCE (LOCALE)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380922" y="-3460452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912678" y="5294312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0" y="0"/>
                </a:moveTo>
                <a:lnTo>
                  <a:pt x="4609246" y="0"/>
                </a:lnTo>
                <a:lnTo>
                  <a:pt x="46092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5570193" y="597198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4609246" y="0"/>
                </a:moveTo>
                <a:lnTo>
                  <a:pt x="0" y="0"/>
                </a:lnTo>
                <a:lnTo>
                  <a:pt x="0" y="4114800"/>
                </a:lnTo>
                <a:lnTo>
                  <a:pt x="4609246" y="4114800"/>
                </a:lnTo>
                <a:lnTo>
                  <a:pt x="460924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50925" y="3615348"/>
            <a:ext cx="11769903" cy="3658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b="true" sz="258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Analyse avec SHAP pour interpréter des cas individuels.</a:t>
            </a:r>
          </a:p>
          <a:p>
            <a:pPr algn="ctr">
              <a:lnSpc>
                <a:spcPts val="3621"/>
              </a:lnSpc>
            </a:pP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b="true" sz="258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Exemple 1 : Employé qui a quitté → faible satisfaction + mauvaise évaluation = facteurs clés.</a:t>
            </a:r>
          </a:p>
          <a:p>
            <a:pPr algn="ctr">
              <a:lnSpc>
                <a:spcPts val="3621"/>
              </a:lnSpc>
            </a:pP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b="true" sz="258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Exemple 2 : Employé resté → bonne évaluation + ancienneté longue = facteurs protecteurs.</a:t>
            </a:r>
          </a:p>
          <a:p>
            <a:pPr algn="ctr">
              <a:lnSpc>
                <a:spcPts val="3621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16530" y="-4057650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22319" y="6361959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122163" y="1263543"/>
            <a:ext cx="8172675" cy="7759914"/>
          </a:xfrm>
          <a:custGeom>
            <a:avLst/>
            <a:gdLst/>
            <a:ahLst/>
            <a:cxnLst/>
            <a:rect r="r" b="b" t="t" l="l"/>
            <a:pathLst>
              <a:path h="7759914" w="8172675">
                <a:moveTo>
                  <a:pt x="0" y="0"/>
                </a:moveTo>
                <a:lnTo>
                  <a:pt x="8172675" y="0"/>
                </a:lnTo>
                <a:lnTo>
                  <a:pt x="8172675" y="7759914"/>
                </a:lnTo>
                <a:lnTo>
                  <a:pt x="0" y="7759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462598" y="3807692"/>
            <a:ext cx="7764023" cy="5944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Renforcer la fidélisation dans les services les plus touchés.</a:t>
            </a:r>
          </a:p>
          <a:p>
            <a:pPr algn="just">
              <a:lnSpc>
                <a:spcPts val="3621"/>
              </a:lnSpc>
            </a:pPr>
          </a:p>
          <a:p>
            <a:pPr algn="just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Améliorer la satisfaction via un meilleur suivi managérial.</a:t>
            </a:r>
          </a:p>
          <a:p>
            <a:pPr algn="just">
              <a:lnSpc>
                <a:spcPts val="3621"/>
              </a:lnSpc>
            </a:pPr>
          </a:p>
          <a:p>
            <a:pPr algn="just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Cibler les profils à risque (ancienneté faible + faible satisfaction) pour des actions préventives.</a:t>
            </a:r>
          </a:p>
          <a:p>
            <a:pPr algn="just">
              <a:lnSpc>
                <a:spcPts val="3621"/>
              </a:lnSpc>
            </a:pPr>
          </a:p>
          <a:p>
            <a:pPr algn="just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Surveiller en continu les indicateurs clés pour anticiper les départs.</a:t>
            </a:r>
          </a:p>
          <a:p>
            <a:pPr algn="just">
              <a:lnSpc>
                <a:spcPts val="3621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200324" y="873176"/>
            <a:ext cx="9506688" cy="3001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RECOMMANDATIONS RH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28944" y="7019851"/>
            <a:ext cx="3030111" cy="2705063"/>
          </a:xfrm>
          <a:custGeom>
            <a:avLst/>
            <a:gdLst/>
            <a:ahLst/>
            <a:cxnLst/>
            <a:rect r="r" b="b" t="t" l="l"/>
            <a:pathLst>
              <a:path h="2705063" w="3030111">
                <a:moveTo>
                  <a:pt x="0" y="0"/>
                </a:moveTo>
                <a:lnTo>
                  <a:pt x="3030112" y="0"/>
                </a:lnTo>
                <a:lnTo>
                  <a:pt x="3030112" y="2705063"/>
                </a:lnTo>
                <a:lnTo>
                  <a:pt x="0" y="2705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314215" y="2813114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6570" y="7019851"/>
            <a:ext cx="2695226" cy="2705063"/>
          </a:xfrm>
          <a:custGeom>
            <a:avLst/>
            <a:gdLst/>
            <a:ahLst/>
            <a:cxnLst/>
            <a:rect r="r" b="b" t="t" l="l"/>
            <a:pathLst>
              <a:path h="2705063" w="2695226">
                <a:moveTo>
                  <a:pt x="0" y="0"/>
                </a:moveTo>
                <a:lnTo>
                  <a:pt x="2695226" y="0"/>
                </a:lnTo>
                <a:lnTo>
                  <a:pt x="2695226" y="2705063"/>
                </a:lnTo>
                <a:lnTo>
                  <a:pt x="0" y="27050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56135" y="-3559748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56135" y="6854862"/>
            <a:ext cx="2705063" cy="2705063"/>
          </a:xfrm>
          <a:custGeom>
            <a:avLst/>
            <a:gdLst/>
            <a:ahLst/>
            <a:cxnLst/>
            <a:rect r="r" b="b" t="t" l="l"/>
            <a:pathLst>
              <a:path h="2705063" w="2705063">
                <a:moveTo>
                  <a:pt x="0" y="0"/>
                </a:moveTo>
                <a:lnTo>
                  <a:pt x="2705063" y="0"/>
                </a:lnTo>
                <a:lnTo>
                  <a:pt x="2705063" y="2705063"/>
                </a:lnTo>
                <a:lnTo>
                  <a:pt x="0" y="27050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19751" y="156755"/>
            <a:ext cx="6640906" cy="161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CONCLUSION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23926" y="1595573"/>
            <a:ext cx="10934933" cy="5527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18820" indent="-259410" lvl="1">
              <a:lnSpc>
                <a:spcPts val="3364"/>
              </a:lnSpc>
              <a:buFont typeface="Arial"/>
              <a:buChar char="•"/>
            </a:pPr>
            <a:r>
              <a:rPr lang="en-US" b="true" sz="240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Fusion de 3 sources de données → vue complète des employés.</a:t>
            </a:r>
          </a:p>
          <a:p>
            <a:pPr algn="ctr">
              <a:lnSpc>
                <a:spcPts val="3364"/>
              </a:lnSpc>
            </a:pPr>
          </a:p>
          <a:p>
            <a:pPr algn="ctr" marL="518820" indent="-259410" lvl="1">
              <a:lnSpc>
                <a:spcPts val="3364"/>
              </a:lnSpc>
              <a:buFont typeface="Arial"/>
              <a:buChar char="•"/>
            </a:pPr>
            <a:r>
              <a:rPr lang="en-US" b="true" sz="240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Random Forest optimisé = modèle le plus fiable.</a:t>
            </a:r>
          </a:p>
          <a:p>
            <a:pPr algn="ctr">
              <a:lnSpc>
                <a:spcPts val="3364"/>
              </a:lnSpc>
            </a:pPr>
          </a:p>
          <a:p>
            <a:pPr algn="ctr" marL="518820" indent="-259410" lvl="1">
              <a:lnSpc>
                <a:spcPts val="3364"/>
              </a:lnSpc>
              <a:buFont typeface="Arial"/>
              <a:buChar char="•"/>
            </a:pPr>
            <a:r>
              <a:rPr lang="en-US" b="true" sz="240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Insights clés : satisfaction, performance, ancienneté, service = principaux facteurs d’attrition.</a:t>
            </a:r>
          </a:p>
          <a:p>
            <a:pPr algn="ctr">
              <a:lnSpc>
                <a:spcPts val="3364"/>
              </a:lnSpc>
            </a:pPr>
          </a:p>
          <a:p>
            <a:pPr algn="ctr" marL="518820" indent="-259410" lvl="1">
              <a:lnSpc>
                <a:spcPts val="3364"/>
              </a:lnSpc>
              <a:buFont typeface="Arial"/>
              <a:buChar char="•"/>
            </a:pPr>
            <a:r>
              <a:rPr lang="en-US" b="true" sz="240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Analyse locale (SHAP) → explication des départs au niveau individuel.</a:t>
            </a:r>
          </a:p>
          <a:p>
            <a:pPr algn="ctr">
              <a:lnSpc>
                <a:spcPts val="3364"/>
              </a:lnSpc>
            </a:pPr>
          </a:p>
          <a:p>
            <a:pPr algn="ctr" marL="518820" indent="-259410" lvl="1">
              <a:lnSpc>
                <a:spcPts val="3364"/>
              </a:lnSpc>
              <a:buFont typeface="Arial"/>
              <a:buChar char="•"/>
            </a:pPr>
            <a:r>
              <a:rPr lang="en-US" b="true" sz="240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Prochaines étapes : enrichir le dataset (salaires, mobilité interne), tester d’autres algorithmes, intégrer un suivi en temps réel.</a:t>
            </a:r>
          </a:p>
          <a:p>
            <a:pPr algn="ctr">
              <a:lnSpc>
                <a:spcPts val="3364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75015" y="542925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375">
            <a:off x="8323700" y="-4291982"/>
            <a:ext cx="15959856" cy="8583964"/>
          </a:xfrm>
          <a:custGeom>
            <a:avLst/>
            <a:gdLst/>
            <a:ahLst/>
            <a:cxnLst/>
            <a:rect r="r" b="b" t="t" l="l"/>
            <a:pathLst>
              <a:path h="8583964" w="15959856">
                <a:moveTo>
                  <a:pt x="0" y="0"/>
                </a:moveTo>
                <a:lnTo>
                  <a:pt x="15959857" y="0"/>
                </a:lnTo>
                <a:lnTo>
                  <a:pt x="15959857" y="8583964"/>
                </a:lnTo>
                <a:lnTo>
                  <a:pt x="0" y="8583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84372" y="3726507"/>
            <a:ext cx="14319257" cy="2548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51"/>
              </a:lnSpc>
            </a:pPr>
            <a:r>
              <a:rPr lang="en-US" sz="1489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THANK YOU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05167" y="6160443"/>
            <a:ext cx="6196057" cy="600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6"/>
              </a:lnSpc>
            </a:pPr>
            <a:r>
              <a:rPr lang="en-US" sz="3200" spc="7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TECHNOVA COMPANY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1366517">
            <a:off x="-1768901" y="4979430"/>
            <a:ext cx="12307770" cy="7200900"/>
          </a:xfrm>
          <a:custGeom>
            <a:avLst/>
            <a:gdLst/>
            <a:ahLst/>
            <a:cxnLst/>
            <a:rect r="r" b="b" t="t" l="l"/>
            <a:pathLst>
              <a:path h="7200900" w="1230777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3588" y="5806884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57079" y="1600342"/>
            <a:ext cx="7060793" cy="6649983"/>
          </a:xfrm>
          <a:custGeom>
            <a:avLst/>
            <a:gdLst/>
            <a:ahLst/>
            <a:cxnLst/>
            <a:rect r="r" b="b" t="t" l="l"/>
            <a:pathLst>
              <a:path h="6649983" w="7060793">
                <a:moveTo>
                  <a:pt x="0" y="0"/>
                </a:moveTo>
                <a:lnTo>
                  <a:pt x="7060793" y="0"/>
                </a:lnTo>
                <a:lnTo>
                  <a:pt x="7060793" y="6649983"/>
                </a:lnTo>
                <a:lnTo>
                  <a:pt x="0" y="66499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64621" y="-75312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40626" y="3977108"/>
            <a:ext cx="6640906" cy="5030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TechNova Partners fait face à un taux élevé de démissions.</a:t>
            </a:r>
          </a:p>
          <a:p>
            <a:pPr algn="just">
              <a:lnSpc>
                <a:spcPts val="3621"/>
              </a:lnSpc>
            </a:pPr>
          </a:p>
          <a:p>
            <a:pPr algn="just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Objectif de la mission : identifier les causes principales d’attrition à partir des données internes.</a:t>
            </a:r>
          </a:p>
          <a:p>
            <a:pPr algn="just">
              <a:lnSpc>
                <a:spcPts val="3621"/>
              </a:lnSpc>
            </a:pPr>
          </a:p>
          <a:p>
            <a:pPr algn="just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Démarche : consolider les données, explorer, modéliser et en tirer des recommandations RH.</a:t>
            </a:r>
          </a:p>
          <a:p>
            <a:pPr algn="just">
              <a:lnSpc>
                <a:spcPts val="3621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840626" y="2292137"/>
            <a:ext cx="7816453" cy="1308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966"/>
              </a:lnSpc>
            </a:pPr>
            <a:r>
              <a:rPr lang="en-US" sz="7935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CONTEXTE &amp; OBJECTIF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57345" y="1028700"/>
            <a:ext cx="4932403" cy="10808055"/>
          </a:xfrm>
          <a:custGeom>
            <a:avLst/>
            <a:gdLst/>
            <a:ahLst/>
            <a:cxnLst/>
            <a:rect r="r" b="b" t="t" l="l"/>
            <a:pathLst>
              <a:path h="10808055" w="4932403">
                <a:moveTo>
                  <a:pt x="0" y="0"/>
                </a:moveTo>
                <a:lnTo>
                  <a:pt x="4932404" y="0"/>
                </a:lnTo>
                <a:lnTo>
                  <a:pt x="4932404" y="10808055"/>
                </a:lnTo>
                <a:lnTo>
                  <a:pt x="0" y="108080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917121" y="490027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197554" y="3807692"/>
            <a:ext cx="9586197" cy="4115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extrait_sirh.csv → données RH (poste, ancienneté, type de contrat, service, etc.)</a:t>
            </a:r>
          </a:p>
          <a:p>
            <a:pPr algn="just">
              <a:lnSpc>
                <a:spcPts val="3621"/>
              </a:lnSpc>
            </a:pPr>
          </a:p>
          <a:p>
            <a:pPr algn="just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extrait_eval.csv → évaluations de performance des employés</a:t>
            </a:r>
          </a:p>
          <a:p>
            <a:pPr algn="just">
              <a:lnSpc>
                <a:spcPts val="3621"/>
              </a:lnSpc>
            </a:pPr>
          </a:p>
          <a:p>
            <a:pPr algn="just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extrait_sondage.csv → réponses à un questionnaire de satisfaction</a:t>
            </a:r>
          </a:p>
          <a:p>
            <a:pPr algn="just">
              <a:lnSpc>
                <a:spcPts val="3621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378150" y="457579"/>
            <a:ext cx="10848471" cy="3001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JEUX DE DONNÉES INITIAUX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81742" y="8035192"/>
            <a:ext cx="5817821" cy="1489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i="true">
                <a:solidFill>
                  <a:srgbClr val="FFFF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LES TROIS FICHIERS ONT ÉTÉ FUSIONNÉS SUR L’IDENTIFIANT UNIQUE ID_EMPLOYEE POUR CONSTITUER UN DATASET COMPLET.</a:t>
            </a:r>
          </a:p>
          <a:p>
            <a:pPr algn="r">
              <a:lnSpc>
                <a:spcPts val="294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30674" y="6426980"/>
            <a:ext cx="4952166" cy="4114800"/>
          </a:xfrm>
          <a:custGeom>
            <a:avLst/>
            <a:gdLst/>
            <a:ahLst/>
            <a:cxnLst/>
            <a:rect r="r" b="b" t="t" l="l"/>
            <a:pathLst>
              <a:path h="4114800" w="4952166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43425" y="542925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507362" y="3006529"/>
            <a:ext cx="11143700" cy="6401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Normalisation des noms de colonnes et nettoyage des valeurs.</a:t>
            </a:r>
          </a:p>
          <a:p>
            <a:pPr algn="ctr">
              <a:lnSpc>
                <a:spcPts val="3621"/>
              </a:lnSpc>
            </a:pP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Transformation des identifiants d’évaluation pour les relier aux employés.</a:t>
            </a:r>
          </a:p>
          <a:p>
            <a:pPr algn="ctr">
              <a:lnSpc>
                <a:spcPts val="3621"/>
              </a:lnSpc>
            </a:pP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Gestion des valeurs manquantes.</a:t>
            </a:r>
          </a:p>
          <a:p>
            <a:pPr algn="ctr">
              <a:lnSpc>
                <a:spcPts val="3621"/>
              </a:lnSpc>
            </a:pP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Encodage des variables catégorielles (OneHotEncoder).</a:t>
            </a:r>
          </a:p>
          <a:p>
            <a:pPr algn="ctr">
              <a:lnSpc>
                <a:spcPts val="3621"/>
              </a:lnSpc>
            </a:pP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Standardisation des variables numériques.</a:t>
            </a:r>
          </a:p>
          <a:p>
            <a:pPr algn="ctr">
              <a:lnSpc>
                <a:spcPts val="3621"/>
              </a:lnSpc>
            </a:pP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Regroupement des modalités rares → catégorie “autre” pour éviter le bruit statistique.</a:t>
            </a:r>
          </a:p>
          <a:p>
            <a:pPr algn="ctr">
              <a:lnSpc>
                <a:spcPts val="3621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477373" y="72013"/>
            <a:ext cx="12173688" cy="3001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HYPOTHÈSES &amp; PRÉPARATION DES DONNÉES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783217" y="-964573"/>
            <a:ext cx="4952166" cy="4114800"/>
          </a:xfrm>
          <a:custGeom>
            <a:avLst/>
            <a:gdLst/>
            <a:ahLst/>
            <a:cxnLst/>
            <a:rect r="r" b="b" t="t" l="l"/>
            <a:pathLst>
              <a:path h="4114800" w="4952166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31070" y="657225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0" y="0"/>
                </a:moveTo>
                <a:lnTo>
                  <a:pt x="4609247" y="0"/>
                </a:lnTo>
                <a:lnTo>
                  <a:pt x="4609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43425" y="542925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386160" y="3796275"/>
            <a:ext cx="11769903" cy="4115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Taux d’attrition élevé dans certains services et pour certains postes.</a:t>
            </a:r>
          </a:p>
          <a:p>
            <a:pPr algn="ctr">
              <a:lnSpc>
                <a:spcPts val="3621"/>
              </a:lnSpc>
            </a:pP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Ancienneté courte = risque de départ plus important.</a:t>
            </a:r>
          </a:p>
          <a:p>
            <a:pPr algn="ctr">
              <a:lnSpc>
                <a:spcPts val="3621"/>
              </a:lnSpc>
            </a:pP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Corrélation entre évaluation de performance et attrition : </a:t>
            </a:r>
          </a:p>
          <a:p>
            <a:pPr algn="ctr">
              <a:lnSpc>
                <a:spcPts val="3621"/>
              </a:lnSpc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employés mal évalués plus susceptibles de quitter.</a:t>
            </a:r>
          </a:p>
          <a:p>
            <a:pPr algn="ctr">
              <a:lnSpc>
                <a:spcPts val="3621"/>
              </a:lnSpc>
            </a:pP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Satisfaction (sondage interne) fortement liée au risque de démission.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386160" y="290456"/>
            <a:ext cx="11515680" cy="3001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ANALYSE EXPLORATOIRE : INSIGHTS CLÉS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15156062" y="5658901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4609247" y="0"/>
                </a:moveTo>
                <a:lnTo>
                  <a:pt x="0" y="0"/>
                </a:lnTo>
                <a:lnTo>
                  <a:pt x="0" y="4114800"/>
                </a:lnTo>
                <a:lnTo>
                  <a:pt x="4609247" y="4114800"/>
                </a:lnTo>
                <a:lnTo>
                  <a:pt x="46092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7796" y="-3767991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21853" y="2089310"/>
            <a:ext cx="2948680" cy="2959442"/>
          </a:xfrm>
          <a:custGeom>
            <a:avLst/>
            <a:gdLst/>
            <a:ahLst/>
            <a:cxnLst/>
            <a:rect r="r" b="b" t="t" l="l"/>
            <a:pathLst>
              <a:path h="2959442" w="2948680">
                <a:moveTo>
                  <a:pt x="0" y="0"/>
                </a:moveTo>
                <a:lnTo>
                  <a:pt x="2948680" y="0"/>
                </a:lnTo>
                <a:lnTo>
                  <a:pt x="2948680" y="2959442"/>
                </a:lnTo>
                <a:lnTo>
                  <a:pt x="0" y="29594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86508" y="-938824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936200" y="9083515"/>
            <a:ext cx="2378335" cy="2387015"/>
          </a:xfrm>
          <a:custGeom>
            <a:avLst/>
            <a:gdLst/>
            <a:ahLst/>
            <a:cxnLst/>
            <a:rect r="r" b="b" t="t" l="l"/>
            <a:pathLst>
              <a:path h="2387015" w="2378335">
                <a:moveTo>
                  <a:pt x="0" y="0"/>
                </a:moveTo>
                <a:lnTo>
                  <a:pt x="2378334" y="0"/>
                </a:lnTo>
                <a:lnTo>
                  <a:pt x="2378334" y="2387015"/>
                </a:lnTo>
                <a:lnTo>
                  <a:pt x="0" y="23870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373883" y="5552449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520625" y="174785"/>
            <a:ext cx="10175151" cy="3001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MÉTHODOLOGIE DE MODÉLISATION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38145" y="4280634"/>
            <a:ext cx="11769903" cy="4115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1"/>
              </a:lnSpc>
            </a:pP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Baseline : </a:t>
            </a: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DummyClassifier (majorité)</a:t>
            </a: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Logistic Regression (linéaire, baseline avancée)</a:t>
            </a:r>
          </a:p>
          <a:p>
            <a:pPr algn="ctr">
              <a:lnSpc>
                <a:spcPts val="3621"/>
              </a:lnSpc>
            </a:pP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Modèle final : Random Forest</a:t>
            </a: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Optimisation des hyperparamètres via GridSearchCV (profondeur, nombre d’arbres, etc.).</a:t>
            </a:r>
          </a:p>
          <a:p>
            <a:pPr algn="ctr">
              <a:lnSpc>
                <a:spcPts val="3621"/>
              </a:lnSpc>
            </a:pP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Év</a:t>
            </a: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aluation : train/test split (80/20) avec stratification.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021255">
            <a:off x="917609" y="5780776"/>
            <a:ext cx="4259304" cy="8050231"/>
          </a:xfrm>
          <a:custGeom>
            <a:avLst/>
            <a:gdLst/>
            <a:ahLst/>
            <a:cxnLst/>
            <a:rect r="r" b="b" t="t" l="l"/>
            <a:pathLst>
              <a:path h="8050231" w="4259304">
                <a:moveTo>
                  <a:pt x="0" y="0"/>
                </a:moveTo>
                <a:lnTo>
                  <a:pt x="4259304" y="0"/>
                </a:lnTo>
                <a:lnTo>
                  <a:pt x="4259304" y="8050231"/>
                </a:lnTo>
                <a:lnTo>
                  <a:pt x="0" y="8050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23547" y="536055"/>
            <a:ext cx="6640906" cy="3001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RÉSULTATS DES MODÈLES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400000">
            <a:off x="14502228" y="5233184"/>
            <a:ext cx="4259304" cy="8050231"/>
          </a:xfrm>
          <a:custGeom>
            <a:avLst/>
            <a:gdLst/>
            <a:ahLst/>
            <a:cxnLst/>
            <a:rect r="r" b="b" t="t" l="l"/>
            <a:pathLst>
              <a:path h="8050231" w="4259304">
                <a:moveTo>
                  <a:pt x="0" y="0"/>
                </a:moveTo>
                <a:lnTo>
                  <a:pt x="4259304" y="0"/>
                </a:lnTo>
                <a:lnTo>
                  <a:pt x="4259304" y="8050232"/>
                </a:lnTo>
                <a:lnTo>
                  <a:pt x="0" y="8050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057650" y="-119650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037247" y="-3693869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86160" y="3796275"/>
            <a:ext cx="11769903" cy="3201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DummyClassifier : très faible F1-score, pas mieux que hasard.</a:t>
            </a:r>
          </a:p>
          <a:p>
            <a:pPr algn="ctr">
              <a:lnSpc>
                <a:spcPts val="3621"/>
              </a:lnSpc>
            </a:pP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Logistic Regression : amélioration mais limitée.</a:t>
            </a:r>
          </a:p>
          <a:p>
            <a:pPr algn="ctr">
              <a:lnSpc>
                <a:spcPts val="3621"/>
              </a:lnSpc>
            </a:pP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Random Forest optimisé :</a:t>
            </a: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Bon équilibre précision/rappel.</a:t>
            </a: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Meilleure capacité à capturer les relations complexes.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004618" y="5473935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63163" y="39186"/>
            <a:ext cx="11345427" cy="3001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FEATURE IMPORTANCE (GLOBALE)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380922" y="-3460452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912678" y="5294312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0" y="0"/>
                </a:moveTo>
                <a:lnTo>
                  <a:pt x="4609246" y="0"/>
                </a:lnTo>
                <a:lnTo>
                  <a:pt x="46092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5570193" y="597198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4609246" y="0"/>
                </a:moveTo>
                <a:lnTo>
                  <a:pt x="0" y="0"/>
                </a:lnTo>
                <a:lnTo>
                  <a:pt x="0" y="4114800"/>
                </a:lnTo>
                <a:lnTo>
                  <a:pt x="4609246" y="4114800"/>
                </a:lnTo>
                <a:lnTo>
                  <a:pt x="460924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50925" y="3615348"/>
            <a:ext cx="11769903" cy="5944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b="true" sz="258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Méthodes utilisées :</a:t>
            </a:r>
          </a:p>
          <a:p>
            <a:pPr algn="ctr">
              <a:lnSpc>
                <a:spcPts val="3621"/>
              </a:lnSpc>
            </a:pP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Importance native RandomForest</a:t>
            </a: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Permutation importance</a:t>
            </a:r>
          </a:p>
          <a:p>
            <a:pPr algn="ctr">
              <a:lnSpc>
                <a:spcPts val="3621"/>
              </a:lnSpc>
            </a:pP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b="true" sz="258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Top variables influençant l’attrition :</a:t>
            </a:r>
          </a:p>
          <a:p>
            <a:pPr algn="ctr">
              <a:lnSpc>
                <a:spcPts val="3621"/>
              </a:lnSpc>
            </a:pP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Ancienneté</a:t>
            </a: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Résultats des évaluations</a:t>
            </a: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Satisfaction issue du sondage</a:t>
            </a: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Service d’affectation</a:t>
            </a: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Type de contrat</a:t>
            </a:r>
          </a:p>
          <a:p>
            <a:pPr algn="ctr">
              <a:lnSpc>
                <a:spcPts val="3621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44328" y="-1248130"/>
            <a:ext cx="4932403" cy="10808055"/>
          </a:xfrm>
          <a:custGeom>
            <a:avLst/>
            <a:gdLst/>
            <a:ahLst/>
            <a:cxnLst/>
            <a:rect r="r" b="b" t="t" l="l"/>
            <a:pathLst>
              <a:path h="10808055" w="4932403">
                <a:moveTo>
                  <a:pt x="0" y="0"/>
                </a:moveTo>
                <a:lnTo>
                  <a:pt x="4932404" y="0"/>
                </a:lnTo>
                <a:lnTo>
                  <a:pt x="4932404" y="10808055"/>
                </a:lnTo>
                <a:lnTo>
                  <a:pt x="0" y="10808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669297" y="-595316"/>
            <a:ext cx="2378335" cy="2387015"/>
          </a:xfrm>
          <a:custGeom>
            <a:avLst/>
            <a:gdLst/>
            <a:ahLst/>
            <a:cxnLst/>
            <a:rect r="r" b="b" t="t" l="l"/>
            <a:pathLst>
              <a:path h="2387015" w="2378335">
                <a:moveTo>
                  <a:pt x="0" y="0"/>
                </a:moveTo>
                <a:lnTo>
                  <a:pt x="2378335" y="0"/>
                </a:lnTo>
                <a:lnTo>
                  <a:pt x="2378335" y="2387015"/>
                </a:lnTo>
                <a:lnTo>
                  <a:pt x="0" y="23870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39920" y="598192"/>
            <a:ext cx="15574337" cy="8961733"/>
          </a:xfrm>
          <a:custGeom>
            <a:avLst/>
            <a:gdLst/>
            <a:ahLst/>
            <a:cxnLst/>
            <a:rect r="r" b="b" t="t" l="l"/>
            <a:pathLst>
              <a:path h="8961733" w="15574337">
                <a:moveTo>
                  <a:pt x="0" y="0"/>
                </a:moveTo>
                <a:lnTo>
                  <a:pt x="15574337" y="0"/>
                </a:lnTo>
                <a:lnTo>
                  <a:pt x="15574337" y="8961733"/>
                </a:lnTo>
                <a:lnTo>
                  <a:pt x="0" y="89617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DAGywS3mAgU</dc:identifier>
  <dcterms:modified xsi:type="dcterms:W3CDTF">2011-08-01T06:04:30Z</dcterms:modified>
  <cp:revision>1</cp:revision>
  <dc:title>Black and White Modern Tech Company Presentation</dc:title>
</cp:coreProperties>
</file>