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charset="1" panose="00000500000000000000"/>
      <p:regular r:id="rId17"/>
    </p:embeddedFont>
    <p:embeddedFont>
      <p:font typeface="Lato" charset="1" panose="020F0502020204030203"/>
      <p:regular r:id="rId18"/>
    </p:embeddedFont>
    <p:embeddedFont>
      <p:font typeface="Open Sans" charset="1" panose="020B06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3.xml" Type="http://schemas.openxmlformats.org/officeDocument/2006/relationships/notesSlide"/><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26"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grpSp>
        <p:nvGrpSpPr>
          <p:cNvPr name="Group 2" id="2"/>
          <p:cNvGrpSpPr/>
          <p:nvPr/>
        </p:nvGrpSpPr>
        <p:grpSpPr>
          <a:xfrm rot="5400000">
            <a:off x="15000600" y="1010"/>
            <a:ext cx="3287400" cy="3287400"/>
            <a:chOff x="0" y="0"/>
            <a:chExt cx="4383200" cy="4383200"/>
          </a:xfrm>
        </p:grpSpPr>
        <p:sp>
          <p:nvSpPr>
            <p:cNvPr name="Freeform 3" id="3"/>
            <p:cNvSpPr/>
            <p:nvPr/>
          </p:nvSpPr>
          <p:spPr>
            <a:xfrm flipH="false" flipV="false" rot="0">
              <a:off x="0" y="0"/>
              <a:ext cx="4383151" cy="4383151"/>
            </a:xfrm>
            <a:custGeom>
              <a:avLst/>
              <a:gdLst/>
              <a:ahLst/>
              <a:cxnLst/>
              <a:rect r="r" b="b" t="t" l="l"/>
              <a:pathLst>
                <a:path h="4383151" w="4383151">
                  <a:moveTo>
                    <a:pt x="0" y="0"/>
                  </a:moveTo>
                  <a:lnTo>
                    <a:pt x="4383151" y="0"/>
                  </a:lnTo>
                  <a:lnTo>
                    <a:pt x="0" y="4383151"/>
                  </a:lnTo>
                  <a:close/>
                </a:path>
              </a:pathLst>
            </a:custGeom>
            <a:solidFill>
              <a:srgbClr val="FFFFFF">
                <a:alpha val="0"/>
              </a:srgbClr>
            </a:solidFill>
          </p:spPr>
        </p:sp>
      </p:grpSp>
      <p:sp>
        <p:nvSpPr>
          <p:cNvPr name="Freeform 4" id="4"/>
          <p:cNvSpPr/>
          <p:nvPr/>
        </p:nvSpPr>
        <p:spPr>
          <a:xfrm flipH="false" flipV="false" rot="0">
            <a:off x="0" y="980"/>
            <a:ext cx="10307410" cy="10268798"/>
          </a:xfrm>
          <a:custGeom>
            <a:avLst/>
            <a:gdLst/>
            <a:ahLst/>
            <a:cxnLst/>
            <a:rect r="r" b="b" t="t" l="l"/>
            <a:pathLst>
              <a:path h="10268798" w="10307410">
                <a:moveTo>
                  <a:pt x="0" y="0"/>
                </a:moveTo>
                <a:lnTo>
                  <a:pt x="10307410" y="0"/>
                </a:lnTo>
                <a:lnTo>
                  <a:pt x="10307410" y="10268798"/>
                </a:lnTo>
                <a:lnTo>
                  <a:pt x="0" y="102687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708925" y="1065625"/>
            <a:ext cx="9852150" cy="2974950"/>
          </a:xfrm>
          <a:prstGeom prst="rect">
            <a:avLst/>
          </a:prstGeom>
        </p:spPr>
        <p:txBody>
          <a:bodyPr anchor="t" rtlCol="false" tIns="0" lIns="0" bIns="0" rIns="0">
            <a:spAutoFit/>
          </a:bodyPr>
          <a:lstStyle/>
          <a:p>
            <a:pPr algn="l">
              <a:lnSpc>
                <a:spcPts val="9600"/>
              </a:lnSpc>
            </a:pPr>
            <a:r>
              <a:rPr lang="en-US" sz="8000">
                <a:solidFill>
                  <a:srgbClr val="FFFFFF"/>
                </a:solidFill>
                <a:latin typeface="Montserrat"/>
                <a:ea typeface="Montserrat"/>
                <a:cs typeface="Montserrat"/>
                <a:sym typeface="Montserrat"/>
              </a:rPr>
              <a:t>Fashion Trend Intelligence</a:t>
            </a:r>
          </a:p>
        </p:txBody>
      </p:sp>
      <p:sp>
        <p:nvSpPr>
          <p:cNvPr name="TextBox 6" id="6"/>
          <p:cNvSpPr txBox="true"/>
          <p:nvPr/>
        </p:nvSpPr>
        <p:spPr>
          <a:xfrm rot="0">
            <a:off x="12780325" y="7864100"/>
            <a:ext cx="6758550" cy="400050"/>
          </a:xfrm>
          <a:prstGeom prst="rect">
            <a:avLst/>
          </a:prstGeom>
        </p:spPr>
        <p:txBody>
          <a:bodyPr anchor="t" rtlCol="false" tIns="0" lIns="0" bIns="0" rIns="0">
            <a:spAutoFit/>
          </a:bodyPr>
          <a:lstStyle/>
          <a:p>
            <a:pPr algn="l">
              <a:lnSpc>
                <a:spcPts val="3120"/>
              </a:lnSpc>
            </a:pPr>
            <a:r>
              <a:rPr lang="en-US" sz="2600">
                <a:solidFill>
                  <a:srgbClr val="FFFFFF"/>
                </a:solidFill>
                <a:latin typeface="Lato"/>
                <a:ea typeface="Lato"/>
                <a:cs typeface="Lato"/>
                <a:sym typeface="Lato"/>
              </a:rPr>
              <a:t>HUANG Nicolas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88450"/>
            <a:ext cx="13894950" cy="16358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Présentation du projet</a:t>
            </a:r>
          </a:p>
        </p:txBody>
      </p:sp>
      <p:sp>
        <p:nvSpPr>
          <p:cNvPr name="TextBox 4" id="4"/>
          <p:cNvSpPr txBox="true"/>
          <p:nvPr/>
        </p:nvSpPr>
        <p:spPr>
          <a:xfrm rot="0">
            <a:off x="2527399" y="2737428"/>
            <a:ext cx="14572875" cy="4396929"/>
          </a:xfrm>
          <a:prstGeom prst="rect">
            <a:avLst/>
          </a:prstGeom>
        </p:spPr>
        <p:txBody>
          <a:bodyPr anchor="t" rtlCol="false" tIns="0" lIns="0" bIns="0" rIns="0">
            <a:spAutoFit/>
          </a:bodyPr>
          <a:lstStyle/>
          <a:p>
            <a:pPr algn="ctr">
              <a:lnSpc>
                <a:spcPts val="4399"/>
              </a:lnSpc>
            </a:pPr>
            <a:r>
              <a:rPr lang="en-US" sz="3142">
                <a:solidFill>
                  <a:srgbClr val="FFFFFF"/>
                </a:solidFill>
                <a:latin typeface="Open Sans"/>
                <a:ea typeface="Open Sans"/>
                <a:cs typeface="Open Sans"/>
                <a:sym typeface="Open Sans"/>
              </a:rPr>
              <a:t>Bienvenue chez M</a:t>
            </a:r>
            <a:r>
              <a:rPr lang="en-US" sz="3142">
                <a:solidFill>
                  <a:srgbClr val="FFFFFF"/>
                </a:solidFill>
                <a:latin typeface="Open Sans"/>
                <a:ea typeface="Open Sans"/>
                <a:cs typeface="Open Sans"/>
                <a:sym typeface="Open Sans"/>
              </a:rPr>
              <a:t>odeTrends, un laboratoire d’intelligence artificielle spécialisé dans l’analyse des tendances de mode pour les marques de luxe et la fast fashion dans plus de 30 pays. Face à l’explosion du marketing d’influence sur les réseaux sociaux, ModeTrends a lancé un projet ambitieux nommé Fashion Trend Intelligence. L’objectif est de développer un système automatisé qui analyse des milliers de photos postées quotidiennement, afin de détecter, classifier et suivre en temps réel les nouvelles tendances vestimentaires émergentes.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88450"/>
            <a:ext cx="13894950" cy="16358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Fonctionnement de Segformer</a:t>
            </a:r>
          </a:p>
        </p:txBody>
      </p:sp>
      <p:sp>
        <p:nvSpPr>
          <p:cNvPr name="TextBox 4" id="4"/>
          <p:cNvSpPr txBox="true"/>
          <p:nvPr/>
        </p:nvSpPr>
        <p:spPr>
          <a:xfrm rot="0">
            <a:off x="1037850" y="2966442"/>
            <a:ext cx="16665934" cy="658114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SegF</a:t>
            </a:r>
            <a:r>
              <a:rPr lang="en-US" sz="3399">
                <a:solidFill>
                  <a:srgbClr val="FFFFFF"/>
                </a:solidFill>
                <a:latin typeface="Open Sans"/>
                <a:ea typeface="Open Sans"/>
                <a:cs typeface="Open Sans"/>
                <a:sym typeface="Open Sans"/>
              </a:rPr>
              <a:t>ormer est un modèle de segmentation sémantique basé sur une architecture Transformer légère et efficace. Il analyse l’image globalement pour comprendre les relations entre les différentes zones, contrairement aux CNN traditionnels qui traitent localement. Son backbone "MiT" (Mix Transformer) extrait des représentations multi-échelles, permettant de détecter des objets de différentes tailles (petits détails comme un chapeau, grandes pièces comme un manteau). Un décodeur simple fusionne ces informations pour produire une carte de segmentation où chaque pixel est classé selon la catégorie de vêtement (pantalon, manteau, etc.). </a:t>
            </a:r>
          </a:p>
          <a:p>
            <a:pPr algn="ctr">
              <a:lnSpc>
                <a:spcPts val="4759"/>
              </a:lnSpc>
            </a:pPr>
            <a:r>
              <a:rPr lang="en-US" sz="3399">
                <a:solidFill>
                  <a:srgbClr val="FFFFFF"/>
                </a:solidFill>
                <a:latin typeface="Open Sans"/>
                <a:ea typeface="Open Sans"/>
                <a:cs typeface="Open Sans"/>
                <a:sym typeface="Open Sans"/>
              </a:rPr>
              <a:t>Avantages clés : rapidité, précision, flexibilité, et facilité d’intégration dans un pipeline d’analyse d’image.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88450"/>
            <a:ext cx="13894950" cy="16358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Performances du modèle sur les 50 images </a:t>
            </a:r>
          </a:p>
        </p:txBody>
      </p:sp>
      <p:sp>
        <p:nvSpPr>
          <p:cNvPr name="TextBox 4" id="4"/>
          <p:cNvSpPr txBox="true"/>
          <p:nvPr/>
        </p:nvSpPr>
        <p:spPr>
          <a:xfrm rot="0">
            <a:off x="1836751" y="1913912"/>
            <a:ext cx="14983788" cy="7852457"/>
          </a:xfrm>
          <a:prstGeom prst="rect">
            <a:avLst/>
          </a:prstGeom>
        </p:spPr>
        <p:txBody>
          <a:bodyPr anchor="t" rtlCol="false" tIns="0" lIns="0" bIns="0" rIns="0">
            <a:spAutoFit/>
          </a:bodyPr>
          <a:lstStyle/>
          <a:p>
            <a:pPr algn="ctr" marL="688206" indent="-344103" lvl="1">
              <a:lnSpc>
                <a:spcPts val="4462"/>
              </a:lnSpc>
              <a:buFont typeface="Arial"/>
              <a:buChar char="•"/>
            </a:pPr>
            <a:r>
              <a:rPr lang="en-US" sz="3187">
                <a:solidFill>
                  <a:srgbClr val="FFFFFF"/>
                </a:solidFill>
                <a:latin typeface="Open Sans"/>
                <a:ea typeface="Open Sans"/>
                <a:cs typeface="Open Sans"/>
                <a:sym typeface="Open Sans"/>
              </a:rPr>
              <a:t>Chargement et redimensionnement des images (max 512x512 px) p</a:t>
            </a:r>
            <a:r>
              <a:rPr lang="en-US" sz="3187">
                <a:solidFill>
                  <a:srgbClr val="FFFFFF"/>
                </a:solidFill>
                <a:latin typeface="Open Sans"/>
                <a:ea typeface="Open Sans"/>
                <a:cs typeface="Open Sans"/>
                <a:sym typeface="Open Sans"/>
              </a:rPr>
              <a:t>our optimiser l’inférence. Envoi des images à l’API Hugging Face avec le modèle SegFormer (sayeed99/segformer_b3_clothes). </a:t>
            </a:r>
          </a:p>
          <a:p>
            <a:pPr algn="ctr" marL="688206" indent="-344103" lvl="1">
              <a:lnSpc>
                <a:spcPts val="4462"/>
              </a:lnSpc>
              <a:buFont typeface="Arial"/>
              <a:buChar char="•"/>
            </a:pPr>
            <a:r>
              <a:rPr lang="en-US" sz="3187">
                <a:solidFill>
                  <a:srgbClr val="FFFFFF"/>
                </a:solidFill>
                <a:latin typeface="Open Sans"/>
                <a:ea typeface="Open Sans"/>
                <a:cs typeface="Open Sans"/>
                <a:sym typeface="Open Sans"/>
              </a:rPr>
              <a:t>Récupération des masques de segmentation codés en base64. Décodage et fusion des masques pour obtenir une carte finale indiquant la classe de chaque pixel (manteau, pantalon, cheveux, etc.). </a:t>
            </a:r>
          </a:p>
          <a:p>
            <a:pPr algn="ctr" marL="688206" indent="-344103" lvl="1">
              <a:lnSpc>
                <a:spcPts val="4462"/>
              </a:lnSpc>
              <a:buFont typeface="Arial"/>
              <a:buChar char="•"/>
            </a:pPr>
            <a:r>
              <a:rPr lang="en-US" sz="3187">
                <a:solidFill>
                  <a:srgbClr val="FFFFFF"/>
                </a:solidFill>
                <a:latin typeface="Open Sans"/>
                <a:ea typeface="Open Sans"/>
                <a:cs typeface="Open Sans"/>
                <a:sym typeface="Open Sans"/>
              </a:rPr>
              <a:t>Application d’une palette de couleurs pour visualiser les différentes catégories. </a:t>
            </a:r>
          </a:p>
          <a:p>
            <a:pPr algn="ctr" marL="688206" indent="-344103" lvl="1">
              <a:lnSpc>
                <a:spcPts val="4462"/>
              </a:lnSpc>
              <a:buFont typeface="Arial"/>
              <a:buChar char="•"/>
            </a:pPr>
            <a:r>
              <a:rPr lang="en-US" sz="3187">
                <a:solidFill>
                  <a:srgbClr val="FFFFFF"/>
                </a:solidFill>
                <a:latin typeface="Open Sans"/>
                <a:ea typeface="Open Sans"/>
                <a:cs typeface="Open Sans"/>
                <a:sym typeface="Open Sans"/>
              </a:rPr>
              <a:t>Génération d’une image modifiée mettant en évidence certains vêtements (ex : manteau en rouge, pantalon en vert, cheveux en niveaux de gris).</a:t>
            </a:r>
          </a:p>
          <a:p>
            <a:pPr algn="ctr" marL="688206" indent="-344103" lvl="1">
              <a:lnSpc>
                <a:spcPts val="4462"/>
              </a:lnSpc>
              <a:buFont typeface="Arial"/>
              <a:buChar char="•"/>
            </a:pPr>
            <a:r>
              <a:rPr lang="en-US" sz="3187">
                <a:solidFill>
                  <a:srgbClr val="FFFFFF"/>
                </a:solidFill>
                <a:latin typeface="Open Sans"/>
                <a:ea typeface="Open Sans"/>
                <a:cs typeface="Open Sans"/>
                <a:sym typeface="Open Sans"/>
              </a:rPr>
              <a:t> Affichage simultané de l’image originale, du masque colorisé et de l’image modifiée. </a:t>
            </a:r>
          </a:p>
          <a:p>
            <a:pPr algn="ctr" marL="688206" indent="-344103" lvl="1">
              <a:lnSpc>
                <a:spcPts val="4462"/>
              </a:lnSpc>
              <a:buFont typeface="Arial"/>
              <a:buChar char="•"/>
            </a:pPr>
            <a:r>
              <a:rPr lang="en-US" sz="3187">
                <a:solidFill>
                  <a:srgbClr val="FFFFFF"/>
                </a:solidFill>
                <a:latin typeface="Open Sans"/>
                <a:ea typeface="Open Sans"/>
                <a:cs typeface="Open Sans"/>
                <a:sym typeface="Open Sans"/>
              </a:rPr>
              <a:t>Option interactive permettant de sauvegarder ces panneaux d’analyse dans un dossier outputs/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78925"/>
            <a:ext cx="13894950" cy="1645350"/>
          </a:xfrm>
          <a:prstGeom prst="rect">
            <a:avLst/>
          </a:prstGeom>
        </p:spPr>
        <p:txBody>
          <a:bodyPr anchor="t" rtlCol="false" tIns="0" lIns="0" bIns="0" rIns="0">
            <a:spAutoFit/>
          </a:bodyPr>
          <a:lstStyle/>
          <a:p>
            <a:pPr algn="l">
              <a:lnSpc>
                <a:spcPts val="5184"/>
              </a:lnSpc>
            </a:pPr>
            <a:r>
              <a:rPr lang="en-US" sz="4320">
                <a:solidFill>
                  <a:srgbClr val="FFFFFF"/>
                </a:solidFill>
                <a:latin typeface="Montserrat"/>
                <a:ea typeface="Montserrat"/>
                <a:cs typeface="Montserrat"/>
                <a:sym typeface="Montserrat"/>
              </a:rPr>
              <a:t>Proposition d’une méthode de validation du modèle</a:t>
            </a:r>
          </a:p>
        </p:txBody>
      </p:sp>
      <p:sp>
        <p:nvSpPr>
          <p:cNvPr name="TextBox 4" id="4"/>
          <p:cNvSpPr txBox="true"/>
          <p:nvPr/>
        </p:nvSpPr>
        <p:spPr>
          <a:xfrm rot="0">
            <a:off x="2512612" y="3372830"/>
            <a:ext cx="13485412" cy="35807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Open Sans"/>
                <a:ea typeface="Open Sans"/>
                <a:cs typeface="Open Sans"/>
                <a:sym typeface="Open Sans"/>
              </a:rPr>
              <a:t>Séparati</a:t>
            </a:r>
            <a:r>
              <a:rPr lang="en-US" sz="3399">
                <a:solidFill>
                  <a:srgbClr val="FFFFFF"/>
                </a:solidFill>
                <a:latin typeface="Open Sans"/>
                <a:ea typeface="Open Sans"/>
                <a:cs typeface="Open Sans"/>
                <a:sym typeface="Open Sans"/>
              </a:rPr>
              <a:t>on du dataset en train, validation et test. </a:t>
            </a:r>
          </a:p>
          <a:p>
            <a:pPr algn="ctr" marL="734059" indent="-367030" lvl="1">
              <a:lnSpc>
                <a:spcPts val="4759"/>
              </a:lnSpc>
              <a:buFont typeface="Arial"/>
              <a:buChar char="•"/>
            </a:pPr>
            <a:r>
              <a:rPr lang="en-US" sz="3399">
                <a:solidFill>
                  <a:srgbClr val="FFFFFF"/>
                </a:solidFill>
                <a:latin typeface="Open Sans"/>
                <a:ea typeface="Open Sans"/>
                <a:cs typeface="Open Sans"/>
                <a:sym typeface="Open Sans"/>
              </a:rPr>
              <a:t>Utilisation de métriques standards telles que : Intersection over Union (IoU) par classe, Précision et rappel pour chaque catégorie. </a:t>
            </a:r>
          </a:p>
          <a:p>
            <a:pPr algn="ctr" marL="734059" indent="-367030" lvl="1">
              <a:lnSpc>
                <a:spcPts val="4759"/>
              </a:lnSpc>
              <a:buFont typeface="Arial"/>
              <a:buChar char="•"/>
            </a:pPr>
            <a:r>
              <a:rPr lang="en-US" sz="3399">
                <a:solidFill>
                  <a:srgbClr val="FFFFFF"/>
                </a:solidFill>
                <a:latin typeface="Open Sans"/>
                <a:ea typeface="Open Sans"/>
                <a:cs typeface="Open Sans"/>
                <a:sym typeface="Open Sans"/>
              </a:rPr>
              <a:t>Évaluation qualitative via visualisation des masques. Validation croisée si possible pour robustesse.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88450"/>
            <a:ext cx="13894950" cy="16358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Passage à l’échelle et coût d’utilisation</a:t>
            </a:r>
          </a:p>
        </p:txBody>
      </p:sp>
      <p:sp>
        <p:nvSpPr>
          <p:cNvPr name="TextBox 4" id="4"/>
          <p:cNvSpPr txBox="true"/>
          <p:nvPr/>
        </p:nvSpPr>
        <p:spPr>
          <a:xfrm rot="0">
            <a:off x="2369489" y="2727903"/>
            <a:ext cx="13851172" cy="358076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Passage à l’échelle et coût d’utilisation</a:t>
            </a:r>
          </a:p>
          <a:p>
            <a:pPr algn="ctr">
              <a:lnSpc>
                <a:spcPts val="4759"/>
              </a:lnSpc>
            </a:pPr>
            <a:r>
              <a:rPr lang="en-US" sz="3399">
                <a:solidFill>
                  <a:srgbClr val="FFFFFF"/>
                </a:solidFill>
                <a:latin typeface="Open Sans"/>
                <a:ea typeface="Open Sans"/>
                <a:cs typeface="Open Sans"/>
                <a:sym typeface="Open Sans"/>
              </a:rPr>
              <a:t> </a:t>
            </a:r>
            <a:r>
              <a:rPr lang="en-US" sz="3399">
                <a:solidFill>
                  <a:srgbClr val="FFFFFF"/>
                </a:solidFill>
                <a:latin typeface="Open Sans"/>
                <a:ea typeface="Open Sans"/>
                <a:cs typeface="Open Sans"/>
                <a:sym typeface="Open Sans"/>
              </a:rPr>
              <a:t>Estimation du coût pour 30 </a:t>
            </a:r>
            <a:r>
              <a:rPr lang="en-US" sz="3399">
                <a:solidFill>
                  <a:srgbClr val="FFFFFF"/>
                </a:solidFill>
                <a:latin typeface="Open Sans"/>
                <a:ea typeface="Open Sans"/>
                <a:cs typeface="Open Sans"/>
                <a:sym typeface="Open Sans"/>
              </a:rPr>
              <a:t>jours et 500 000 images traitées via l’API Hugging Face. Calculbasé sur le tarif par requête (ex : X € par 1000 appels). Stratégies d’optimisation : batch processing, filtrage préalable, hébergement local du modèle. Bénéfices et limites d’un traitement à grande échelle.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78925"/>
            <a:ext cx="13894950" cy="1645350"/>
          </a:xfrm>
          <a:prstGeom prst="rect">
            <a:avLst/>
          </a:prstGeom>
        </p:spPr>
        <p:txBody>
          <a:bodyPr anchor="t" rtlCol="false" tIns="0" lIns="0" bIns="0" rIns="0">
            <a:spAutoFit/>
          </a:bodyPr>
          <a:lstStyle/>
          <a:p>
            <a:pPr algn="l">
              <a:lnSpc>
                <a:spcPts val="5184"/>
              </a:lnSpc>
            </a:pPr>
            <a:r>
              <a:rPr lang="en-US" sz="4320">
                <a:solidFill>
                  <a:srgbClr val="FFFFFF"/>
                </a:solidFill>
                <a:latin typeface="Montserrat"/>
                <a:ea typeface="Montserrat"/>
                <a:cs typeface="Montserrat"/>
                <a:sym typeface="Montserrat"/>
              </a:rPr>
              <a:t>Analyse de la conformité réglementaire (slide optionnelle) </a:t>
            </a:r>
          </a:p>
        </p:txBody>
      </p:sp>
      <p:sp>
        <p:nvSpPr>
          <p:cNvPr name="TextBox 4" id="4"/>
          <p:cNvSpPr txBox="true"/>
          <p:nvPr/>
        </p:nvSpPr>
        <p:spPr>
          <a:xfrm rot="0">
            <a:off x="2814762" y="3245609"/>
            <a:ext cx="11942859" cy="29806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Analyse de la conformité réglementaire (slide optionnelle)</a:t>
            </a:r>
          </a:p>
          <a:p>
            <a:pPr algn="ctr">
              <a:lnSpc>
                <a:spcPts val="4759"/>
              </a:lnSpc>
            </a:pPr>
            <a:r>
              <a:rPr lang="en-US" sz="3399">
                <a:solidFill>
                  <a:srgbClr val="FFFFFF"/>
                </a:solidFill>
                <a:latin typeface="Open Sans"/>
                <a:ea typeface="Open Sans"/>
                <a:cs typeface="Open Sans"/>
                <a:sym typeface="Open Sans"/>
              </a:rPr>
              <a:t>Conformité RGPD : respect des données personnelles, anonymisation des images si nécessaires. </a:t>
            </a:r>
          </a:p>
          <a:p>
            <a:pPr algn="ctr">
              <a:lnSpc>
                <a:spcPts val="4759"/>
              </a:lnSpc>
            </a:pPr>
            <a:r>
              <a:rPr lang="en-US" sz="3399">
                <a:solidFill>
                  <a:srgbClr val="FFFFFF"/>
                </a:solidFill>
                <a:latin typeface="Open Sans"/>
                <a:ea typeface="Open Sans"/>
                <a:cs typeface="Open Sans"/>
                <a:sym typeface="Open Sans"/>
              </a:rPr>
              <a:t>Respect des directives sur l’IA (IA Act) : transparence, absence de biais discriminants, documentation du modèle.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2002"/>
            <a:ext cx="2075700" cy="2032576"/>
          </a:xfrm>
          <a:custGeom>
            <a:avLst/>
            <a:gdLst/>
            <a:ahLst/>
            <a:cxnLst/>
            <a:rect r="r" b="b" t="t" l="l"/>
            <a:pathLst>
              <a:path h="2032576" w="2075700">
                <a:moveTo>
                  <a:pt x="0" y="0"/>
                </a:moveTo>
                <a:lnTo>
                  <a:pt x="2075700" y="0"/>
                </a:lnTo>
                <a:lnTo>
                  <a:pt x="2075700" y="2032576"/>
                </a:lnTo>
                <a:lnTo>
                  <a:pt x="0" y="203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686425" y="888450"/>
            <a:ext cx="13894950" cy="16358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Bilan du projet réalisé</a:t>
            </a:r>
          </a:p>
        </p:txBody>
      </p:sp>
      <p:sp>
        <p:nvSpPr>
          <p:cNvPr name="TextBox 4" id="4"/>
          <p:cNvSpPr txBox="true"/>
          <p:nvPr/>
        </p:nvSpPr>
        <p:spPr>
          <a:xfrm rot="0">
            <a:off x="335241" y="2677160"/>
            <a:ext cx="17617518" cy="7181215"/>
          </a:xfrm>
          <a:prstGeom prst="rect">
            <a:avLst/>
          </a:prstGeom>
        </p:spPr>
        <p:txBody>
          <a:bodyPr anchor="t" rtlCol="false" tIns="0" lIns="0" bIns="0" rIns="0">
            <a:spAutoFit/>
          </a:bodyPr>
          <a:lstStyle/>
          <a:p>
            <a:pPr algn="l" marL="734059" indent="-367030" lvl="1">
              <a:lnSpc>
                <a:spcPts val="4759"/>
              </a:lnSpc>
              <a:buAutoNum type="arabicPeriod" startAt="1"/>
            </a:pPr>
            <a:r>
              <a:rPr lang="en-US" sz="3399">
                <a:solidFill>
                  <a:srgbClr val="FFFFFF"/>
                </a:solidFill>
                <a:latin typeface="Open Sans"/>
                <a:ea typeface="Open Sans"/>
                <a:cs typeface="Open Sans"/>
                <a:sym typeface="Open Sans"/>
              </a:rPr>
              <a:t>Défis techniques rencontrés :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Gestion des masques codés en base64 et leur fusion.</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 </a:t>
            </a:r>
            <a:r>
              <a:rPr lang="en-US" sz="3399">
                <a:solidFill>
                  <a:srgbClr val="FFFFFF"/>
                </a:solidFill>
                <a:latin typeface="Open Sans"/>
                <a:ea typeface="Open Sans"/>
                <a:cs typeface="Open Sans"/>
                <a:sym typeface="Open Sans"/>
              </a:rPr>
              <a:t>Adaptation à la diversité des images et classes.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Optimisation du pipeline pour des résultats visuels clairs.</a:t>
            </a:r>
          </a:p>
          <a:p>
            <a:pPr algn="l" marL="734059" indent="-367030" lvl="1">
              <a:lnSpc>
                <a:spcPts val="4759"/>
              </a:lnSpc>
              <a:buAutoNum type="arabicPeriod" startAt="1"/>
            </a:pPr>
            <a:r>
              <a:rPr lang="en-US" sz="3399">
                <a:solidFill>
                  <a:srgbClr val="FFFFFF"/>
                </a:solidFill>
                <a:latin typeface="Open Sans"/>
                <a:ea typeface="Open Sans"/>
                <a:cs typeface="Open Sans"/>
                <a:sym typeface="Open Sans"/>
              </a:rPr>
              <a:t>Idées d’amélioration :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Intégration d’un modèle local pour réduire les coûts et la latence.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Extension du modèle pour détecter plus de catégories spécifiques à la mode.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Automatisation complète avec rapport de performances généréautomatiquement. </a:t>
            </a:r>
          </a:p>
          <a:p>
            <a:pPr algn="l" marL="734059" indent="-367030" lvl="1">
              <a:lnSpc>
                <a:spcPts val="4759"/>
              </a:lnSpc>
              <a:buAutoNum type="arabicPeriod" startAt="1"/>
            </a:pPr>
            <a:r>
              <a:rPr lang="en-US" sz="3399">
                <a:solidFill>
                  <a:srgbClr val="FFFFFF"/>
                </a:solidFill>
                <a:latin typeface="Open Sans"/>
                <a:ea typeface="Open Sans"/>
                <a:cs typeface="Open Sans"/>
                <a:sym typeface="Open Sans"/>
              </a:rPr>
              <a:t>Applications potentielles :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Aide à la création de catalogues mode interactifs.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Analyse des tendances de vêtements dans les réseaux sociaux. </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Personnalisation de recommandations de vêtements en e-commerce.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DAGvHbRmY0Q</dc:identifier>
  <dcterms:modified xsi:type="dcterms:W3CDTF">2011-08-01T06:04:30Z</dcterms:modified>
  <cp:revision>1</cp:revision>
  <dc:title>Support+de+présentation+ModeTrends (1).pptx</dc:title>
</cp:coreProperties>
</file>