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8288000" cy="10287000"/>
  <p:notesSz cx="6858000" cy="9144000"/>
  <p:embeddedFontLst>
    <p:embeddedFont>
      <p:font typeface="Calibri (MS) Bold" charset="1" panose="020F0702030404030204"/>
      <p:regular r:id="rId43"/>
    </p:embeddedFont>
    <p:embeddedFont>
      <p:font typeface="Calibri (MS)" charset="1" panose="020F0502020204030204"/>
      <p:regular r:id="rId44"/>
    </p:embeddedFont>
    <p:embeddedFont>
      <p:font typeface="Open Sans Bold" charset="1" panose="020B0806030504020204"/>
      <p:regular r:id="rId50"/>
    </p:embeddedFont>
    <p:embeddedFont>
      <p:font typeface="Arimo" charset="1" panose="020B0604020202020204"/>
      <p:regular r:id="rId71"/>
    </p:embeddedFont>
    <p:embeddedFont>
      <p:font typeface="Arimo Bold" charset="1" panose="020B0704020202020204"/>
      <p:regular r:id="rId7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notesMasters/notesMaster1.xml" Type="http://schemas.openxmlformats.org/officeDocument/2006/relationships/notesMaster"/><Relationship Id="rId41" Target="theme/theme2.xml" Type="http://schemas.openxmlformats.org/officeDocument/2006/relationships/theme"/><Relationship Id="rId42" Target="notesSlides/notesSlide1.xml" Type="http://schemas.openxmlformats.org/officeDocument/2006/relationships/notes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notesSlides/notesSlide2.xml" Type="http://schemas.openxmlformats.org/officeDocument/2006/relationships/notesSlide"/><Relationship Id="rId46" Target="notesSlides/notesSlide3.xml" Type="http://schemas.openxmlformats.org/officeDocument/2006/relationships/notesSlide"/><Relationship Id="rId47" Target="notesSlides/notesSlide4.xml" Type="http://schemas.openxmlformats.org/officeDocument/2006/relationships/notesSlide"/><Relationship Id="rId48" Target="notesSlides/notesSlide5.xml" Type="http://schemas.openxmlformats.org/officeDocument/2006/relationships/notesSlide"/><Relationship Id="rId49" Target="notesSlides/notesSlide6.xml" Type="http://schemas.openxmlformats.org/officeDocument/2006/relationships/notesSlide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notesSlides/notesSlide7.xml" Type="http://schemas.openxmlformats.org/officeDocument/2006/relationships/notesSlide"/><Relationship Id="rId52" Target="notesSlides/notesSlide8.xml" Type="http://schemas.openxmlformats.org/officeDocument/2006/relationships/notesSlide"/><Relationship Id="rId53" Target="notesSlides/notesSlide9.xml" Type="http://schemas.openxmlformats.org/officeDocument/2006/relationships/notesSlide"/><Relationship Id="rId54" Target="notesSlides/notesSlide10.xml" Type="http://schemas.openxmlformats.org/officeDocument/2006/relationships/notesSlide"/><Relationship Id="rId55" Target="notesSlides/notesSlide11.xml" Type="http://schemas.openxmlformats.org/officeDocument/2006/relationships/notesSlide"/><Relationship Id="rId56" Target="notesSlides/notesSlide12.xml" Type="http://schemas.openxmlformats.org/officeDocument/2006/relationships/notesSlide"/><Relationship Id="rId57" Target="notesSlides/notesSlide13.xml" Type="http://schemas.openxmlformats.org/officeDocument/2006/relationships/notesSlide"/><Relationship Id="rId58" Target="notesSlides/notesSlide14.xml" Type="http://schemas.openxmlformats.org/officeDocument/2006/relationships/notesSlide"/><Relationship Id="rId59" Target="notesSlides/notesSlide15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16.xml" Type="http://schemas.openxmlformats.org/officeDocument/2006/relationships/notesSlide"/><Relationship Id="rId61" Target="notesSlides/notesSlide17.xml" Type="http://schemas.openxmlformats.org/officeDocument/2006/relationships/notesSlide"/><Relationship Id="rId62" Target="notesSlides/notesSlide18.xml" Type="http://schemas.openxmlformats.org/officeDocument/2006/relationships/notesSlide"/><Relationship Id="rId63" Target="notesSlides/notesSlide19.xml" Type="http://schemas.openxmlformats.org/officeDocument/2006/relationships/notesSlide"/><Relationship Id="rId64" Target="notesSlides/notesSlide20.xml" Type="http://schemas.openxmlformats.org/officeDocument/2006/relationships/notesSlide"/><Relationship Id="rId65" Target="notesSlides/notesSlide21.xml" Type="http://schemas.openxmlformats.org/officeDocument/2006/relationships/notesSlide"/><Relationship Id="rId66" Target="notesSlides/notesSlide22.xml" Type="http://schemas.openxmlformats.org/officeDocument/2006/relationships/notesSlide"/><Relationship Id="rId67" Target="notesSlides/notesSlide23.xml" Type="http://schemas.openxmlformats.org/officeDocument/2006/relationships/notesSlide"/><Relationship Id="rId68" Target="notesSlides/notesSlide24.xml" Type="http://schemas.openxmlformats.org/officeDocument/2006/relationships/notesSlide"/><Relationship Id="rId69" Target="notesSlides/notesSlide25.xml" Type="http://schemas.openxmlformats.org/officeDocument/2006/relationships/notesSlide"/><Relationship Id="rId7" Target="slides/slide2.xml" Type="http://schemas.openxmlformats.org/officeDocument/2006/relationships/slide"/><Relationship Id="rId70" Target="notesSlides/notesSlide26.xml" Type="http://schemas.openxmlformats.org/officeDocument/2006/relationships/notesSlide"/><Relationship Id="rId71" Target="fonts/font71.fntdata" Type="http://schemas.openxmlformats.org/officeDocument/2006/relationships/font"/><Relationship Id="rId72" Target="notesSlides/notesSlide27.xml" Type="http://schemas.openxmlformats.org/officeDocument/2006/relationships/notesSlide"/><Relationship Id="rId73" Target="notesSlides/notesSlide28.xml" Type="http://schemas.openxmlformats.org/officeDocument/2006/relationships/notesSlide"/><Relationship Id="rId74" Target="notesSlides/notesSlide29.xml" Type="http://schemas.openxmlformats.org/officeDocument/2006/relationships/notesSlide"/><Relationship Id="rId75" Target="notesSlides/notesSlide30.xml" Type="http://schemas.openxmlformats.org/officeDocument/2006/relationships/notesSlide"/><Relationship Id="rId76" Target="notesSlides/notesSlide31.xml" Type="http://schemas.openxmlformats.org/officeDocument/2006/relationships/notesSlide"/><Relationship Id="rId77" Target="fonts/font77.fntdata" Type="http://schemas.openxmlformats.org/officeDocument/2006/relationships/font"/><Relationship Id="rId78" Target="notesSlides/notesSlide32.xml" Type="http://schemas.openxmlformats.org/officeDocument/2006/relationships/notesSlide"/><Relationship Id="rId79" Target="notesSlides/notesSlide33.xml" Type="http://schemas.openxmlformats.org/officeDocument/2006/relationships/notesSlide"/><Relationship Id="rId8" Target="slides/slide3.xml" Type="http://schemas.openxmlformats.org/officeDocument/2006/relationships/slide"/><Relationship Id="rId80" Target="notesSlides/notesSlide34.xml" Type="http://schemas.openxmlformats.org/officeDocument/2006/relationships/notes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2.xml" Type="http://schemas.openxmlformats.org/officeDocument/2006/relationships/notesSlid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4.xml" Type="http://schemas.openxmlformats.org/officeDocument/2006/relationships/notesSlide"/><Relationship Id="rId3" Target="../media/image1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-8"/>
            <a:ext cx="15937992" cy="8106166"/>
            <a:chOff x="0" y="0"/>
            <a:chExt cx="21250656" cy="108082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50656" cy="10808208"/>
            </a:xfrm>
            <a:custGeom>
              <a:avLst/>
              <a:gdLst/>
              <a:ahLst/>
              <a:cxnLst/>
              <a:rect r="r" b="b" t="t" l="l"/>
              <a:pathLst>
                <a:path h="10808208" w="21250656">
                  <a:moveTo>
                    <a:pt x="21250656" y="10808208"/>
                  </a:moveTo>
                  <a:lnTo>
                    <a:pt x="21250656" y="0"/>
                  </a:lnTo>
                  <a:lnTo>
                    <a:pt x="0" y="1080820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9208162">
            <a:off x="-542998" y="2253342"/>
            <a:ext cx="10132026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9119901">
            <a:off x="13178678" y="7153273"/>
            <a:ext cx="5437098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9139152">
            <a:off x="-223601" y="7800814"/>
            <a:ext cx="3273374" cy="0"/>
          </a:xfrm>
          <a:prstGeom prst="line">
            <a:avLst/>
          </a:prstGeom>
          <a:ln cap="rnd" w="9525">
            <a:solidFill>
              <a:srgbClr val="E260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525098" y="1291416"/>
            <a:ext cx="6642784" cy="7705634"/>
            <a:chOff x="0" y="0"/>
            <a:chExt cx="8857045" cy="102741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57107" cy="10274173"/>
            </a:xfrm>
            <a:custGeom>
              <a:avLst/>
              <a:gdLst/>
              <a:ahLst/>
              <a:cxnLst/>
              <a:rect r="r" b="b" t="t" l="l"/>
              <a:pathLst>
                <a:path h="10274173" w="8857107">
                  <a:moveTo>
                    <a:pt x="0" y="0"/>
                  </a:moveTo>
                  <a:lnTo>
                    <a:pt x="8857107" y="0"/>
                  </a:lnTo>
                  <a:lnTo>
                    <a:pt x="8857107" y="10274173"/>
                  </a:lnTo>
                  <a:lnTo>
                    <a:pt x="0" y="10274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5573" t="0" r="-3558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4019554" y="3583372"/>
            <a:ext cx="3619498" cy="3120258"/>
            <a:chOff x="0" y="0"/>
            <a:chExt cx="4825997" cy="4160344"/>
          </a:xfrm>
        </p:grpSpPr>
        <p:sp>
          <p:nvSpPr>
            <p:cNvPr name="Freeform 10" id="10" descr="Hexagone de couleur foncée unie au milieu d’accentuation d’image"/>
            <p:cNvSpPr/>
            <p:nvPr/>
          </p:nvSpPr>
          <p:spPr>
            <a:xfrm flipH="false" flipV="false" rot="0">
              <a:off x="0" y="0"/>
              <a:ext cx="4826000" cy="4160393"/>
            </a:xfrm>
            <a:custGeom>
              <a:avLst/>
              <a:gdLst/>
              <a:ahLst/>
              <a:cxnLst/>
              <a:rect r="r" b="b" t="t" l="l"/>
              <a:pathLst>
                <a:path h="4160393" w="4826000">
                  <a:moveTo>
                    <a:pt x="0" y="2080133"/>
                  </a:moveTo>
                  <a:lnTo>
                    <a:pt x="1040130" y="0"/>
                  </a:lnTo>
                  <a:lnTo>
                    <a:pt x="3785870" y="0"/>
                  </a:lnTo>
                  <a:lnTo>
                    <a:pt x="4826000" y="2080133"/>
                  </a:lnTo>
                  <a:lnTo>
                    <a:pt x="3785870" y="4160393"/>
                  </a:lnTo>
                  <a:lnTo>
                    <a:pt x="1040130" y="4160393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563582" y="3009126"/>
            <a:ext cx="7280360" cy="2424378"/>
            <a:chOff x="0" y="0"/>
            <a:chExt cx="9707147" cy="32325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07147" cy="3232504"/>
            </a:xfrm>
            <a:custGeom>
              <a:avLst/>
              <a:gdLst/>
              <a:ahLst/>
              <a:cxnLst/>
              <a:rect r="r" b="b" t="t" l="l"/>
              <a:pathLst>
                <a:path h="3232504" w="9707147">
                  <a:moveTo>
                    <a:pt x="0" y="0"/>
                  </a:moveTo>
                  <a:lnTo>
                    <a:pt x="9707147" y="0"/>
                  </a:lnTo>
                  <a:lnTo>
                    <a:pt x="9707147" y="3232504"/>
                  </a:lnTo>
                  <a:lnTo>
                    <a:pt x="0" y="32325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707147" cy="328965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220"/>
                </a:lnSpc>
              </a:pPr>
              <a:r>
                <a:rPr lang="en-US" b="true" sz="5759">
                  <a:solidFill>
                    <a:srgbClr val="00194C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Création et utilisation de la base de données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631397" y="5476723"/>
            <a:ext cx="7144358" cy="55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360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Huang Nicolas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9680434" y="7427344"/>
            <a:ext cx="8607568" cy="2859656"/>
            <a:chOff x="0" y="0"/>
            <a:chExt cx="11476757" cy="3812875"/>
          </a:xfrm>
        </p:grpSpPr>
        <p:sp>
          <p:nvSpPr>
            <p:cNvPr name="Freeform 16" id="16" descr="https://lh5.googleusercontent.com/TcdnvzxQ7ulQo8GiFwfIKujloK6EfAJv7ikP-EvnfdTVQnROS3WXw6XSx9Cpd73e_l7GCUAnbxroB-qlzG2fvYdCyl-Y5QZ95MpiD-GfDN-4taJyHRqsr3vOZzc3ONTBu52b0HIdUOMeHvdHiA_5tD0"/>
            <p:cNvSpPr/>
            <p:nvPr/>
          </p:nvSpPr>
          <p:spPr>
            <a:xfrm flipH="false" flipV="false" rot="0">
              <a:off x="0" y="0"/>
              <a:ext cx="11476736" cy="3812921"/>
            </a:xfrm>
            <a:custGeom>
              <a:avLst/>
              <a:gdLst/>
              <a:ahLst/>
              <a:cxnLst/>
              <a:rect r="r" b="b" t="t" l="l"/>
              <a:pathLst>
                <a:path h="3812921" w="11476736">
                  <a:moveTo>
                    <a:pt x="0" y="0"/>
                  </a:moveTo>
                  <a:lnTo>
                    <a:pt x="11476736" y="0"/>
                  </a:lnTo>
                  <a:lnTo>
                    <a:pt x="11476736" y="3812921"/>
                  </a:lnTo>
                  <a:lnTo>
                    <a:pt x="0" y="3812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141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3959444" y="3215492"/>
            <a:ext cx="3603684" cy="3559738"/>
            <a:chOff x="0" y="0"/>
            <a:chExt cx="4804912" cy="4746317"/>
          </a:xfrm>
        </p:grpSpPr>
        <p:sp>
          <p:nvSpPr>
            <p:cNvPr name="Freeform 18" id="18" descr="https://lh5.googleusercontent.com/TcdnvzxQ7ulQo8GiFwfIKujloK6EfAJv7ikP-EvnfdTVQnROS3WXw6XSx9Cpd73e_l7GCUAnbxroB-qlzG2fvYdCyl-Y5QZ95MpiD-GfDN-4taJyHRqsr3vOZzc3ONTBu52b0HIdUOMeHvdHiA_5tD0"/>
            <p:cNvSpPr/>
            <p:nvPr/>
          </p:nvSpPr>
          <p:spPr>
            <a:xfrm flipH="false" flipV="false" rot="0">
              <a:off x="0" y="0"/>
              <a:ext cx="4804918" cy="4746371"/>
            </a:xfrm>
            <a:custGeom>
              <a:avLst/>
              <a:gdLst/>
              <a:ahLst/>
              <a:cxnLst/>
              <a:rect r="r" b="b" t="t" l="l"/>
              <a:pathLst>
                <a:path h="4746371" w="4804918">
                  <a:moveTo>
                    <a:pt x="0" y="0"/>
                  </a:moveTo>
                  <a:lnTo>
                    <a:pt x="4804918" y="0"/>
                  </a:lnTo>
                  <a:lnTo>
                    <a:pt x="4804918" y="4746371"/>
                  </a:lnTo>
                  <a:lnTo>
                    <a:pt x="0" y="4746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46151" t="-17291" r="-259149" b="-19215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2002614"/>
            <a:chOff x="0" y="0"/>
            <a:chExt cx="12506117" cy="2670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670151"/>
            </a:xfrm>
            <a:custGeom>
              <a:avLst/>
              <a:gdLst/>
              <a:ahLst/>
              <a:cxnLst/>
              <a:rect r="r" b="b" t="t" l="l"/>
              <a:pathLst>
                <a:path h="2670151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670151"/>
                  </a:lnTo>
                  <a:lnTo>
                    <a:pt x="0" y="2670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7368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 schéma relationnel normalisé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49621" y="3120735"/>
            <a:ext cx="13820034" cy="3474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Table Commune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Contient les inf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ormations sur les communes :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Code département, code commune, code postal, nom de commune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Clé primaire : Id_codedep_codecommune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ert de référence pour relier chaque bien à sa commune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➡️ Évite de répéter le nom de la commune et du département dans toutes les ventes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2002614"/>
            <a:chOff x="0" y="0"/>
            <a:chExt cx="12506117" cy="2670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670151"/>
            </a:xfrm>
            <a:custGeom>
              <a:avLst/>
              <a:gdLst/>
              <a:ahLst/>
              <a:cxnLst/>
              <a:rect r="r" b="b" t="t" l="l"/>
              <a:pathLst>
                <a:path h="2670151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670151"/>
                  </a:lnTo>
                  <a:lnTo>
                    <a:pt x="0" y="2670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7368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 schéma relationnel normalisé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49621" y="3120735"/>
            <a:ext cx="13820034" cy="396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Table Bien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Contient les ca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ractéristiques d’un bien immobilier :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dresse (voie, numéro, BTQ)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Nombre de pièces, surface, type de local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Clé primaire : Id_bien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Clé étrangère : Id_commune (référence à Commune)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➡️ Centralise les informations sur un bien sans répétition</a:t>
            </a:r>
          </a:p>
          <a:p>
            <a:pPr algn="l">
              <a:lnSpc>
                <a:spcPts val="3888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2002614"/>
            <a:chOff x="0" y="0"/>
            <a:chExt cx="12506117" cy="2670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670151"/>
            </a:xfrm>
            <a:custGeom>
              <a:avLst/>
              <a:gdLst/>
              <a:ahLst/>
              <a:cxnLst/>
              <a:rect r="r" b="b" t="t" l="l"/>
              <a:pathLst>
                <a:path h="2670151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670151"/>
                  </a:lnTo>
                  <a:lnTo>
                    <a:pt x="0" y="2670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7368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 schéma relationnel normalisé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49621" y="3120735"/>
            <a:ext cx="13820034" cy="396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Table Vente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Contient les info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rmations sur chaque transaction immobilière :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Dat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 de mutation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Val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eur foncière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Clé primaire : Id_vente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Clé étrangère : Id_bien (référence à Bien)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➡️ Permet de stocker plusieurs ventes pour un même bien</a:t>
            </a:r>
          </a:p>
          <a:p>
            <a:pPr algn="l">
              <a:lnSpc>
                <a:spcPts val="3888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2002614"/>
            <a:chOff x="0" y="0"/>
            <a:chExt cx="12506117" cy="2670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670151"/>
            </a:xfrm>
            <a:custGeom>
              <a:avLst/>
              <a:gdLst/>
              <a:ahLst/>
              <a:cxnLst/>
              <a:rect r="r" b="b" t="t" l="l"/>
              <a:pathLst>
                <a:path h="2670151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670151"/>
                  </a:lnTo>
                  <a:lnTo>
                    <a:pt x="0" y="2670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7368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 schéma relationnel normalisé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49621" y="3120735"/>
            <a:ext cx="13820034" cy="298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Relations entre les tables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mmune ⟶ Bien : une commune possède plusieurs biens (1:N)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B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ien ⟶ Vente : un bien peut être vendu plusieurs fois (1:N)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Structure hiérarchique :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Commune → Bien → Vente</a:t>
            </a:r>
          </a:p>
          <a:p>
            <a:pPr algn="l">
              <a:lnSpc>
                <a:spcPts val="3888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2002614"/>
            <a:chOff x="0" y="0"/>
            <a:chExt cx="12506117" cy="2670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670151"/>
            </a:xfrm>
            <a:custGeom>
              <a:avLst/>
              <a:gdLst/>
              <a:ahLst/>
              <a:cxnLst/>
              <a:rect r="r" b="b" t="t" l="l"/>
              <a:pathLst>
                <a:path h="2670151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670151"/>
                  </a:lnTo>
                  <a:lnTo>
                    <a:pt x="0" y="2670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7368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 schéma relationnel normalisé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49621" y="3120735"/>
            <a:ext cx="13820034" cy="3474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Avantages du schéma normalisé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Suppression des redondances (don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nées stockées une seule fois)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Cohérence et fiabilité des informations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Optimisat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ion du stockage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Facilité d’analyse (prix moyen par commune, par type de bien, etc.)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Suivi de l’évolution d’un bien immobilier dans le temps</a:t>
            </a:r>
          </a:p>
          <a:p>
            <a:pPr algn="l">
              <a:lnSpc>
                <a:spcPts val="3888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1721954"/>
            <a:chOff x="0" y="0"/>
            <a:chExt cx="12506117" cy="22959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295939"/>
            </a:xfrm>
            <a:custGeom>
              <a:avLst/>
              <a:gdLst/>
              <a:ahLst/>
              <a:cxnLst/>
              <a:rect r="r" b="b" t="t" l="l"/>
              <a:pathLst>
                <a:path h="2295939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La base de données avec les tables créées et les données chargées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2573382"/>
            <a:ext cx="11469799" cy="571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CREAT</a:t>
            </a: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 TABLE Bien (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Id_bien INTEGER PRIMARY KEY,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No_voie INTEGER,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BTQ VARCHAR(1),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Voie VARCHAR(50),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Total_piece INTEGER,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Surface_carrez FLOAT,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Surface_local INTEGER,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Type_local VARCHAR(50),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Id_commune VARCHAR,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Nombre_pieces INTEGER,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FOREIGN KEY (Id_commune) REFERENCES Commune(Id_codedep_codecommune)</a:t>
            </a:r>
          </a:p>
          <a:p>
            <a:pPr algn="l" marL="720573" indent="-360286" lvl="1">
              <a:lnSpc>
                <a:spcPts val="3226"/>
              </a:lnSpc>
              <a:buFont typeface="Arial"/>
              <a:buChar char="•"/>
            </a:pP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</a:t>
            </a:r>
            <a:r>
              <a:rPr lang="en-US" sz="298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;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96075" y="8820150"/>
            <a:ext cx="407173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.mode csv</a:t>
            </a:r>
          </a:p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.headers on</a:t>
            </a:r>
          </a:p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.import valeursfoncieres.csv Bien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02809" y="8370161"/>
            <a:ext cx="3658267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b="true" sz="1999">
                <a:solidFill>
                  <a:srgbClr val="2E7A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Import des données communes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35400" y="8370161"/>
            <a:ext cx="4151248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b="true" sz="1999">
                <a:solidFill>
                  <a:srgbClr val="2E7A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Vérification des données importées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30485" y="8841894"/>
            <a:ext cx="3961077" cy="816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7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SELECT</a:t>
            </a:r>
            <a:r>
              <a:rPr lang="en-US" sz="17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COUNT(*) FROM Bien;</a:t>
            </a:r>
          </a:p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7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SELECT * FROM Bien LIMIT 10;</a:t>
            </a:r>
          </a:p>
          <a:p>
            <a:pPr algn="ctr">
              <a:lnSpc>
                <a:spcPts val="2101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96075" y="1987871"/>
            <a:ext cx="224293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  <a:spcBef>
                <a:spcPct val="0"/>
              </a:spcBef>
            </a:pPr>
            <a:r>
              <a:rPr lang="en-US" b="true" sz="2299">
                <a:solidFill>
                  <a:srgbClr val="2E7A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Table Bien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1721954"/>
            <a:chOff x="0" y="0"/>
            <a:chExt cx="12506117" cy="22959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295939"/>
            </a:xfrm>
            <a:custGeom>
              <a:avLst/>
              <a:gdLst/>
              <a:ahLst/>
              <a:cxnLst/>
              <a:rect r="r" b="b" t="t" l="l"/>
              <a:pathLst>
                <a:path h="2295939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La base de données avec les tables créées et les données chargées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06677" y="2425843"/>
            <a:ext cx="4974434" cy="1968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CREATE TABLE Commune (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Id_codedep_codecommune VARCHAR NOT NULL PRIMARY KEY,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Code_departement VARCHAR NOT NULL,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Code_commune</a:t>
            </a: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INTEGER NOT NULL,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Code_postal INTEGER,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</a:t>
            </a: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Nom_commune VARCHAR(50) NOT NULL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);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5653169"/>
            <a:ext cx="4894415" cy="116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.mode csv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.headers on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.import donnees_communes.csv Commune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</a:p>
          <a:p>
            <a:pPr algn="ctr">
              <a:lnSpc>
                <a:spcPts val="1818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05244" y="1921534"/>
            <a:ext cx="224293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  <a:spcBef>
                <a:spcPct val="0"/>
              </a:spcBef>
            </a:pPr>
            <a:r>
              <a:rPr lang="en-US" b="true" sz="2299">
                <a:solidFill>
                  <a:srgbClr val="2E7A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Table Commune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46774" y="5243854"/>
            <a:ext cx="3658267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b="true" sz="1999">
                <a:solidFill>
                  <a:srgbClr val="2E7A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Import des données communes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33250" y="5250925"/>
            <a:ext cx="4151248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b="true" sz="1999">
                <a:solidFill>
                  <a:srgbClr val="2E7A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Vérification des données importées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21271" y="5653169"/>
            <a:ext cx="3961077" cy="816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7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SELECT</a:t>
            </a:r>
            <a:r>
              <a:rPr lang="en-US" sz="17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COUNT(*) FROM Commune;</a:t>
            </a:r>
          </a:p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7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SELECT * FROM Commune LIMIT 10;</a:t>
            </a:r>
          </a:p>
          <a:p>
            <a:pPr algn="ctr">
              <a:lnSpc>
                <a:spcPts val="21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1721954"/>
            <a:chOff x="0" y="0"/>
            <a:chExt cx="12506117" cy="22959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295939"/>
            </a:xfrm>
            <a:custGeom>
              <a:avLst/>
              <a:gdLst/>
              <a:ahLst/>
              <a:cxnLst/>
              <a:rect r="r" b="b" t="t" l="l"/>
              <a:pathLst>
                <a:path h="2295939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La base de données avec les tables créées et les données chargées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06677" y="2425843"/>
            <a:ext cx="4974434" cy="1968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CREATE TABLE Vente (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Id_vente INTEGER PRIMARY KEY,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Id_bien INTEGER NOT NULL,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Date</a:t>
            </a: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DATE NOT NULL,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Valeur INTEGER,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FOREIG</a:t>
            </a: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 KEY (Id_bien) REFERENCES Bien(Id_bien)</a:t>
            </a:r>
          </a:p>
          <a:p>
            <a:pPr algn="l" marL="429420" indent="-214710" lvl="1">
              <a:lnSpc>
                <a:spcPts val="1922"/>
              </a:lnSpc>
              <a:buFont typeface="Arial"/>
              <a:buChar char="•"/>
            </a:pPr>
            <a:r>
              <a:rPr lang="en-US" sz="178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);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5653169"/>
            <a:ext cx="4894415" cy="183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INSERT INTO Vent</a:t>
            </a: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 (Id_vente, Id_bien, Date, Valeur)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SELECT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ROW_NUMBER() OVER () AS Id_vente,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Id_bien,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Date_mutation,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Valeur_fonciere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  <a:r>
              <a:rPr lang="en-US" sz="15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FROM valeursfoncieres_csv;</a:t>
            </a:r>
          </a:p>
          <a:p>
            <a:pPr algn="ctr">
              <a:lnSpc>
                <a:spcPts val="1818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05244" y="1921534"/>
            <a:ext cx="224293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  <a:spcBef>
                <a:spcPct val="0"/>
              </a:spcBef>
            </a:pPr>
            <a:r>
              <a:rPr lang="en-US" b="true" sz="2299">
                <a:solidFill>
                  <a:srgbClr val="2E7A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Table Vente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46774" y="5243854"/>
            <a:ext cx="4119443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b="true" sz="1999">
                <a:solidFill>
                  <a:srgbClr val="2E7A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Import des données valeurs foncières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33250" y="5250925"/>
            <a:ext cx="4151248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b="true" sz="1999">
                <a:solidFill>
                  <a:srgbClr val="2E7A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Vérification des données importées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21271" y="5653169"/>
            <a:ext cx="3961077" cy="816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7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SELECT</a:t>
            </a:r>
            <a:r>
              <a:rPr lang="en-US" sz="17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COUNT(*) FROM Vente;</a:t>
            </a:r>
          </a:p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7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SELECT * FROM Vente LIMIT 10;</a:t>
            </a:r>
          </a:p>
          <a:p>
            <a:pPr algn="ctr">
              <a:lnSpc>
                <a:spcPts val="21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52820" y="428287"/>
            <a:ext cx="11218958" cy="2217860"/>
            <a:chOff x="0" y="0"/>
            <a:chExt cx="12506117" cy="24723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472317"/>
            </a:xfrm>
            <a:custGeom>
              <a:avLst/>
              <a:gdLst/>
              <a:ahLst/>
              <a:cxnLst/>
              <a:rect r="r" b="b" t="t" l="l"/>
              <a:pathLst>
                <a:path h="2472317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472317"/>
                  </a:lnTo>
                  <a:lnTo>
                    <a:pt x="0" y="2472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506117" cy="25104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76"/>
                </a:lnSpc>
              </a:pPr>
              <a:r>
                <a:rPr lang="en-US" sz="47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Les requêtes ou screenshot qui permettent de démontrer le bon chargement des données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251679" y="3267948"/>
            <a:ext cx="9695027" cy="6814266"/>
          </a:xfrm>
          <a:custGeom>
            <a:avLst/>
            <a:gdLst/>
            <a:ahLst/>
            <a:cxnLst/>
            <a:rect r="r" b="b" t="t" l="l"/>
            <a:pathLst>
              <a:path h="6814266" w="9695027">
                <a:moveTo>
                  <a:pt x="0" y="0"/>
                </a:moveTo>
                <a:lnTo>
                  <a:pt x="9695027" y="0"/>
                </a:lnTo>
                <a:lnTo>
                  <a:pt x="9695027" y="6814266"/>
                </a:lnTo>
                <a:lnTo>
                  <a:pt x="0" y="68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" t="0" r="-8226" b="-14982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719757" y="2607149"/>
            <a:ext cx="5950980" cy="1740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4"/>
              </a:lnSpc>
              <a:spcBef>
                <a:spcPct val="0"/>
              </a:spcBef>
            </a:pPr>
            <a:r>
              <a:rPr lang="en-US" sz="305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1️⃣ </a:t>
            </a:r>
            <a:r>
              <a:rPr lang="en-US" sz="305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Vérification des communes</a:t>
            </a:r>
          </a:p>
          <a:p>
            <a:pPr algn="ctr">
              <a:lnSpc>
                <a:spcPts val="3294"/>
              </a:lnSpc>
              <a:spcBef>
                <a:spcPct val="0"/>
              </a:spcBef>
            </a:pPr>
          </a:p>
          <a:p>
            <a:pPr algn="ctr">
              <a:lnSpc>
                <a:spcPts val="3294"/>
              </a:lnSpc>
              <a:spcBef>
                <a:spcPct val="0"/>
              </a:spcBef>
            </a:pPr>
          </a:p>
          <a:p>
            <a:pPr algn="ctr">
              <a:lnSpc>
                <a:spcPts val="329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20251" y="417865"/>
            <a:ext cx="11218958" cy="2217860"/>
            <a:chOff x="0" y="0"/>
            <a:chExt cx="12506117" cy="24723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472317"/>
            </a:xfrm>
            <a:custGeom>
              <a:avLst/>
              <a:gdLst/>
              <a:ahLst/>
              <a:cxnLst/>
              <a:rect r="r" b="b" t="t" l="l"/>
              <a:pathLst>
                <a:path h="2472317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472317"/>
                  </a:lnTo>
                  <a:lnTo>
                    <a:pt x="0" y="2472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506117" cy="25104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76"/>
                </a:lnSpc>
              </a:pPr>
              <a:r>
                <a:rPr lang="en-US" sz="47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Les requêtes ou screenshot qui permettent de démontrer le bon chargement des données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975767" y="3278235"/>
            <a:ext cx="9838720" cy="6803979"/>
          </a:xfrm>
          <a:custGeom>
            <a:avLst/>
            <a:gdLst/>
            <a:ahLst/>
            <a:cxnLst/>
            <a:rect r="r" b="b" t="t" l="l"/>
            <a:pathLst>
              <a:path h="6803979" w="9838720">
                <a:moveTo>
                  <a:pt x="0" y="0"/>
                </a:moveTo>
                <a:lnTo>
                  <a:pt x="9838721" y="0"/>
                </a:lnTo>
                <a:lnTo>
                  <a:pt x="9838721" y="6803979"/>
                </a:lnTo>
                <a:lnTo>
                  <a:pt x="0" y="6803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60" r="0" b="-296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87304" y="2509948"/>
            <a:ext cx="6936730" cy="171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2️⃣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Vérification des transactions immobilières</a:t>
            </a:r>
          </a:p>
          <a:p>
            <a:pPr algn="ctr">
              <a:lnSpc>
                <a:spcPts val="3240"/>
              </a:lnSpc>
              <a:spcBef>
                <a:spcPct val="0"/>
              </a:spcBef>
            </a:pPr>
          </a:p>
          <a:p>
            <a:pPr algn="ctr">
              <a:lnSpc>
                <a:spcPts val="3240"/>
              </a:lnSpc>
              <a:spcBef>
                <a:spcPct val="0"/>
              </a:spcBef>
            </a:pPr>
          </a:p>
          <a:p>
            <a:pPr algn="ctr">
              <a:lnSpc>
                <a:spcPts val="32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759530" y="-8"/>
            <a:ext cx="15528472" cy="8458210"/>
            <a:chOff x="0" y="0"/>
            <a:chExt cx="20704629" cy="11277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04683" cy="11277600"/>
            </a:xfrm>
            <a:custGeom>
              <a:avLst/>
              <a:gdLst/>
              <a:ahLst/>
              <a:cxnLst/>
              <a:rect r="r" b="b" t="t" l="l"/>
              <a:pathLst>
                <a:path h="11277600" w="20704683">
                  <a:moveTo>
                    <a:pt x="0" y="11277600"/>
                  </a:moveTo>
                  <a:lnTo>
                    <a:pt x="0" y="0"/>
                  </a:lnTo>
                  <a:lnTo>
                    <a:pt x="20704683" y="1127760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467226" y="-8"/>
            <a:ext cx="6181726" cy="1962158"/>
            <a:chOff x="0" y="0"/>
            <a:chExt cx="8242301" cy="26162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42300" cy="2616200"/>
            </a:xfrm>
            <a:custGeom>
              <a:avLst/>
              <a:gdLst/>
              <a:ahLst/>
              <a:cxnLst/>
              <a:rect r="r" b="b" t="t" l="l"/>
              <a:pathLst>
                <a:path h="2616200" w="8242300">
                  <a:moveTo>
                    <a:pt x="8242300" y="2616200"/>
                  </a:moveTo>
                  <a:lnTo>
                    <a:pt x="3366262" y="0"/>
                  </a:lnTo>
                  <a:lnTo>
                    <a:pt x="0" y="0"/>
                  </a:lnTo>
                  <a:lnTo>
                    <a:pt x="4876038" y="2616200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sp>
        <p:nvSpPr>
          <p:cNvPr name="AutoShape 6" id="6"/>
          <p:cNvSpPr/>
          <p:nvPr/>
        </p:nvSpPr>
        <p:spPr>
          <a:xfrm rot="7814815">
            <a:off x="8921999" y="8923166"/>
            <a:ext cx="3569065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97066" y="1962726"/>
            <a:ext cx="11013934" cy="1823348"/>
            <a:chOff x="0" y="0"/>
            <a:chExt cx="14685245" cy="24311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685245" cy="2431131"/>
            </a:xfrm>
            <a:custGeom>
              <a:avLst/>
              <a:gdLst/>
              <a:ahLst/>
              <a:cxnLst/>
              <a:rect r="r" b="b" t="t" l="l"/>
              <a:pathLst>
                <a:path h="2431131" w="14685245">
                  <a:moveTo>
                    <a:pt x="0" y="0"/>
                  </a:moveTo>
                  <a:lnTo>
                    <a:pt x="14685245" y="0"/>
                  </a:lnTo>
                  <a:lnTo>
                    <a:pt x="14685245" y="2431131"/>
                  </a:lnTo>
                  <a:lnTo>
                    <a:pt x="0" y="24311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4685245" cy="249780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b="true" sz="6600">
                  <a:solidFill>
                    <a:srgbClr val="00194C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Contexte du projet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65643" y="3660085"/>
            <a:ext cx="9040357" cy="43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Analyse et valorisation</a:t>
            </a:r>
            <a:r>
              <a:rPr lang="en-US" sz="270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 des données foncières et géographiques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3061" y="4246566"/>
            <a:ext cx="8188330" cy="583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Sources de données :</a:t>
            </a:r>
          </a:p>
          <a:p>
            <a:pPr algn="l">
              <a:lnSpc>
                <a:spcPts val="2314"/>
              </a:lnSpc>
            </a:pP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Données Communes (référentiel des communes françaises).</a:t>
            </a: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Valeurs foncières (transactions immobilières).</a:t>
            </a: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Référentiel géographique (codes INSEE, départements, régions).</a:t>
            </a:r>
          </a:p>
          <a:p>
            <a:pPr algn="l">
              <a:lnSpc>
                <a:spcPts val="2314"/>
              </a:lnSpc>
            </a:pP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Objectif :</a:t>
            </a:r>
          </a:p>
          <a:p>
            <a:pPr algn="l">
              <a:lnSpc>
                <a:spcPts val="2314"/>
              </a:lnSpc>
            </a:pP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Créer une base de données relationnelle à partir de fichiers CSV bruts.</a:t>
            </a: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Normaliser le schéma en plusieurs tables (Bien, Vente, Commune).</a:t>
            </a: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Effectuer des analyses (ex. : nombre de transactions par commune, prix moyen au m²).</a:t>
            </a:r>
          </a:p>
          <a:p>
            <a:pPr algn="l">
              <a:lnSpc>
                <a:spcPts val="2314"/>
              </a:lnSpc>
            </a:pP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Enjeux :</a:t>
            </a:r>
          </a:p>
          <a:p>
            <a:pPr algn="l">
              <a:lnSpc>
                <a:spcPts val="2314"/>
              </a:lnSpc>
            </a:pP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Faciliter la consultation et l’exploitation de d</a:t>
            </a: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onnées foncières.</a:t>
            </a: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Mettre en place une structure permettant des statistiques fiables.</a:t>
            </a:r>
          </a:p>
          <a:p>
            <a:pPr algn="l" marL="652980" indent="-326490" lvl="1">
              <a:lnSpc>
                <a:spcPts val="2314"/>
              </a:lnSpc>
              <a:buFont typeface="Arial"/>
              <a:buChar char="•"/>
            </a:pPr>
            <a:r>
              <a:rPr lang="en-US" sz="214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Respecter les bonnes pratiques (normalisation, RGPD, sauvegarde des données).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906000" y="0"/>
            <a:ext cx="8382000" cy="10308374"/>
            <a:chOff x="0" y="0"/>
            <a:chExt cx="11176000" cy="137444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176000" cy="13744448"/>
            </a:xfrm>
            <a:custGeom>
              <a:avLst/>
              <a:gdLst/>
              <a:ahLst/>
              <a:cxnLst/>
              <a:rect r="r" b="b" t="t" l="l"/>
              <a:pathLst>
                <a:path h="13744448" w="11176000">
                  <a:moveTo>
                    <a:pt x="0" y="0"/>
                  </a:moveTo>
                  <a:lnTo>
                    <a:pt x="11176000" y="0"/>
                  </a:lnTo>
                  <a:lnTo>
                    <a:pt x="11176000" y="13744448"/>
                  </a:lnTo>
                  <a:lnTo>
                    <a:pt x="0" y="13744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3675" t="0" r="-43677" b="-177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49621" y="958598"/>
            <a:ext cx="11218958" cy="2059635"/>
            <a:chOff x="0" y="0"/>
            <a:chExt cx="12506117" cy="22959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295939"/>
            </a:xfrm>
            <a:custGeom>
              <a:avLst/>
              <a:gdLst/>
              <a:ahLst/>
              <a:cxnLst/>
              <a:rect r="r" b="b" t="t" l="l"/>
              <a:pathLst>
                <a:path h="2295939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2506117" cy="23245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184"/>
                </a:lnSpc>
              </a:pPr>
              <a:r>
                <a:rPr lang="en-US" sz="48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Les requêtes ou screenshot qui permettent de démontrer le bon chargement des données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746376" y="3096789"/>
            <a:ext cx="10795249" cy="6985425"/>
          </a:xfrm>
          <a:custGeom>
            <a:avLst/>
            <a:gdLst/>
            <a:ahLst/>
            <a:cxnLst/>
            <a:rect r="r" b="b" t="t" l="l"/>
            <a:pathLst>
              <a:path h="6985425" w="10795249">
                <a:moveTo>
                  <a:pt x="0" y="0"/>
                </a:moveTo>
                <a:lnTo>
                  <a:pt x="10795248" y="0"/>
                </a:lnTo>
                <a:lnTo>
                  <a:pt x="10795248" y="6985425"/>
                </a:lnTo>
                <a:lnTo>
                  <a:pt x="0" y="6985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430621" y="2607149"/>
            <a:ext cx="6637958" cy="253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3️⃣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Vérification des données géographiques</a:t>
            </a:r>
          </a:p>
          <a:p>
            <a:pPr algn="ctr">
              <a:lnSpc>
                <a:spcPts val="3240"/>
              </a:lnSpc>
              <a:spcBef>
                <a:spcPct val="0"/>
              </a:spcBef>
            </a:pPr>
          </a:p>
          <a:p>
            <a:pPr algn="ctr">
              <a:lnSpc>
                <a:spcPts val="3240"/>
              </a:lnSpc>
              <a:spcBef>
                <a:spcPct val="0"/>
              </a:spcBef>
            </a:pPr>
          </a:p>
          <a:p>
            <a:pPr algn="ctr">
              <a:lnSpc>
                <a:spcPts val="3240"/>
              </a:lnSpc>
              <a:spcBef>
                <a:spcPct val="0"/>
              </a:spcBef>
            </a:pPr>
          </a:p>
          <a:p>
            <a:pPr algn="ctr">
              <a:lnSpc>
                <a:spcPts val="3240"/>
              </a:lnSpc>
              <a:spcBef>
                <a:spcPct val="0"/>
              </a:spcBef>
            </a:pPr>
          </a:p>
          <a:p>
            <a:pPr algn="ctr">
              <a:lnSpc>
                <a:spcPts val="32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-8"/>
            <a:ext cx="15937992" cy="8106166"/>
            <a:chOff x="0" y="0"/>
            <a:chExt cx="21250656" cy="108082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50656" cy="10808208"/>
            </a:xfrm>
            <a:custGeom>
              <a:avLst/>
              <a:gdLst/>
              <a:ahLst/>
              <a:cxnLst/>
              <a:rect r="r" b="b" t="t" l="l"/>
              <a:pathLst>
                <a:path h="10808208" w="21250656">
                  <a:moveTo>
                    <a:pt x="21250656" y="10808208"/>
                  </a:moveTo>
                  <a:lnTo>
                    <a:pt x="21250656" y="0"/>
                  </a:lnTo>
                  <a:lnTo>
                    <a:pt x="0" y="1080820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" id="4"/>
          <p:cNvGrpSpPr/>
          <p:nvPr/>
        </p:nvGrpSpPr>
        <p:grpSpPr>
          <a:xfrm rot="-1641210">
            <a:off x="-955986" y="5382264"/>
            <a:ext cx="5790244" cy="2620428"/>
            <a:chOff x="0" y="0"/>
            <a:chExt cx="7720325" cy="34939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20330" cy="3493897"/>
            </a:xfrm>
            <a:custGeom>
              <a:avLst/>
              <a:gdLst/>
              <a:ahLst/>
              <a:cxnLst/>
              <a:rect r="r" b="b" t="t" l="l"/>
              <a:pathLst>
                <a:path h="3493897" w="7720330">
                  <a:moveTo>
                    <a:pt x="0" y="3493897"/>
                  </a:moveTo>
                  <a:lnTo>
                    <a:pt x="1859407" y="0"/>
                  </a:lnTo>
                  <a:lnTo>
                    <a:pt x="7720330" y="0"/>
                  </a:lnTo>
                  <a:lnTo>
                    <a:pt x="5860923" y="3493897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sp>
        <p:nvSpPr>
          <p:cNvPr name="AutoShape 6" id="6"/>
          <p:cNvSpPr/>
          <p:nvPr/>
        </p:nvSpPr>
        <p:spPr>
          <a:xfrm rot="9173781">
            <a:off x="-175877" y="2195765"/>
            <a:ext cx="3029639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9119901">
            <a:off x="13178678" y="7153273"/>
            <a:ext cx="5437098" cy="0"/>
          </a:xfrm>
          <a:prstGeom prst="line">
            <a:avLst/>
          </a:prstGeom>
          <a:ln cap="rnd" w="9525">
            <a:solidFill>
              <a:srgbClr val="EAB2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1631168" y="0"/>
            <a:ext cx="3387852" cy="1114228"/>
            <a:chOff x="0" y="0"/>
            <a:chExt cx="4517136" cy="14856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17136" cy="1485646"/>
            </a:xfrm>
            <a:custGeom>
              <a:avLst/>
              <a:gdLst/>
              <a:ahLst/>
              <a:cxnLst/>
              <a:rect r="r" b="b" t="t" l="l"/>
              <a:pathLst>
                <a:path h="1485646" w="4517136">
                  <a:moveTo>
                    <a:pt x="0" y="1485646"/>
                  </a:moveTo>
                  <a:lnTo>
                    <a:pt x="2909570" y="0"/>
                  </a:lnTo>
                  <a:lnTo>
                    <a:pt x="4517136" y="0"/>
                  </a:lnTo>
                  <a:lnTo>
                    <a:pt x="1607566" y="1485646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sp>
        <p:nvSpPr>
          <p:cNvPr name="AutoShape 10" id="10"/>
          <p:cNvSpPr/>
          <p:nvPr/>
        </p:nvSpPr>
        <p:spPr>
          <a:xfrm rot="9159873">
            <a:off x="-632516" y="3165205"/>
            <a:ext cx="11158063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9139152">
            <a:off x="-223601" y="8651206"/>
            <a:ext cx="3273374" cy="0"/>
          </a:xfrm>
          <a:prstGeom prst="line">
            <a:avLst/>
          </a:prstGeom>
          <a:ln cap="rnd" w="9525">
            <a:solidFill>
              <a:srgbClr val="00194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1641210">
            <a:off x="-208552" y="5110568"/>
            <a:ext cx="2157598" cy="354870"/>
            <a:chOff x="0" y="0"/>
            <a:chExt cx="2876797" cy="4731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76804" cy="473202"/>
            </a:xfrm>
            <a:custGeom>
              <a:avLst/>
              <a:gdLst/>
              <a:ahLst/>
              <a:cxnLst/>
              <a:rect r="r" b="b" t="t" l="l"/>
              <a:pathLst>
                <a:path h="473202" w="2876804">
                  <a:moveTo>
                    <a:pt x="0" y="473202"/>
                  </a:moveTo>
                  <a:lnTo>
                    <a:pt x="251841" y="0"/>
                  </a:lnTo>
                  <a:lnTo>
                    <a:pt x="2876804" y="0"/>
                  </a:lnTo>
                  <a:lnTo>
                    <a:pt x="2624963" y="473202"/>
                  </a:lnTo>
                  <a:close/>
                </a:path>
              </a:pathLst>
            </a:custGeom>
            <a:solidFill>
              <a:srgbClr val="A5A5A5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525098" y="1291416"/>
            <a:ext cx="6642784" cy="7705634"/>
            <a:chOff x="0" y="0"/>
            <a:chExt cx="8857045" cy="102741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57107" cy="10274173"/>
            </a:xfrm>
            <a:custGeom>
              <a:avLst/>
              <a:gdLst/>
              <a:ahLst/>
              <a:cxnLst/>
              <a:rect r="r" b="b" t="t" l="l"/>
              <a:pathLst>
                <a:path h="10274173" w="8857107">
                  <a:moveTo>
                    <a:pt x="0" y="0"/>
                  </a:moveTo>
                  <a:lnTo>
                    <a:pt x="8857107" y="0"/>
                  </a:lnTo>
                  <a:lnTo>
                    <a:pt x="8857107" y="10274173"/>
                  </a:lnTo>
                  <a:lnTo>
                    <a:pt x="0" y="10274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5573" t="0" r="-35584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4019554" y="3583372"/>
            <a:ext cx="3619498" cy="3120258"/>
            <a:chOff x="0" y="0"/>
            <a:chExt cx="4825997" cy="4160344"/>
          </a:xfrm>
        </p:grpSpPr>
        <p:sp>
          <p:nvSpPr>
            <p:cNvPr name="Freeform 17" id="17" descr="Hexagone de couleur foncée unie au milieu d’accentuation d’image"/>
            <p:cNvSpPr/>
            <p:nvPr/>
          </p:nvSpPr>
          <p:spPr>
            <a:xfrm flipH="false" flipV="false" rot="0">
              <a:off x="0" y="0"/>
              <a:ext cx="4826000" cy="4160393"/>
            </a:xfrm>
            <a:custGeom>
              <a:avLst/>
              <a:gdLst/>
              <a:ahLst/>
              <a:cxnLst/>
              <a:rect r="r" b="b" t="t" l="l"/>
              <a:pathLst>
                <a:path h="4160393" w="4826000">
                  <a:moveTo>
                    <a:pt x="0" y="2080133"/>
                  </a:moveTo>
                  <a:lnTo>
                    <a:pt x="1040130" y="0"/>
                  </a:lnTo>
                  <a:lnTo>
                    <a:pt x="3785870" y="0"/>
                  </a:lnTo>
                  <a:lnTo>
                    <a:pt x="4826000" y="2080133"/>
                  </a:lnTo>
                  <a:lnTo>
                    <a:pt x="3785870" y="4160393"/>
                  </a:lnTo>
                  <a:lnTo>
                    <a:pt x="1040130" y="41603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425764" y="2981130"/>
            <a:ext cx="7367450" cy="2684782"/>
            <a:chOff x="0" y="0"/>
            <a:chExt cx="9823267" cy="357970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823266" cy="3579709"/>
            </a:xfrm>
            <a:custGeom>
              <a:avLst/>
              <a:gdLst/>
              <a:ahLst/>
              <a:cxnLst/>
              <a:rect r="r" b="b" t="t" l="l"/>
              <a:pathLst>
                <a:path h="3579709" w="9823266">
                  <a:moveTo>
                    <a:pt x="0" y="0"/>
                  </a:moveTo>
                  <a:lnTo>
                    <a:pt x="9823266" y="0"/>
                  </a:lnTo>
                  <a:lnTo>
                    <a:pt x="9823266" y="3579709"/>
                  </a:lnTo>
                  <a:lnTo>
                    <a:pt x="0" y="35797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823267" cy="362733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Requêtes SQL et résultats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4019554" y="3583372"/>
            <a:ext cx="3619498" cy="3120258"/>
            <a:chOff x="0" y="0"/>
            <a:chExt cx="4825997" cy="4160344"/>
          </a:xfrm>
        </p:grpSpPr>
        <p:sp>
          <p:nvSpPr>
            <p:cNvPr name="Freeform 22" id="22" descr="Hexagone de couleur foncée unie au milieu d’accentuation d’image"/>
            <p:cNvSpPr/>
            <p:nvPr/>
          </p:nvSpPr>
          <p:spPr>
            <a:xfrm flipH="false" flipV="false" rot="0">
              <a:off x="0" y="0"/>
              <a:ext cx="4826000" cy="4160393"/>
            </a:xfrm>
            <a:custGeom>
              <a:avLst/>
              <a:gdLst/>
              <a:ahLst/>
              <a:cxnLst/>
              <a:rect r="r" b="b" t="t" l="l"/>
              <a:pathLst>
                <a:path h="4160393" w="4826000">
                  <a:moveTo>
                    <a:pt x="0" y="2080133"/>
                  </a:moveTo>
                  <a:lnTo>
                    <a:pt x="1040130" y="0"/>
                  </a:lnTo>
                  <a:lnTo>
                    <a:pt x="3785870" y="0"/>
                  </a:lnTo>
                  <a:lnTo>
                    <a:pt x="4826000" y="2080133"/>
                  </a:lnTo>
                  <a:lnTo>
                    <a:pt x="3785870" y="4160393"/>
                  </a:lnTo>
                  <a:lnTo>
                    <a:pt x="1040130" y="4160393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3959444" y="3215492"/>
            <a:ext cx="3603684" cy="3559738"/>
            <a:chOff x="0" y="0"/>
            <a:chExt cx="4804912" cy="4746317"/>
          </a:xfrm>
        </p:grpSpPr>
        <p:sp>
          <p:nvSpPr>
            <p:cNvPr name="Freeform 24" id="24" descr="https://lh5.googleusercontent.com/TcdnvzxQ7ulQo8GiFwfIKujloK6EfAJv7ikP-EvnfdTVQnROS3WXw6XSx9Cpd73e_l7GCUAnbxroB-qlzG2fvYdCyl-Y5QZ95MpiD-GfDN-4taJyHRqsr3vOZzc3ONTBu52b0HIdUOMeHvdHiA_5tD0"/>
            <p:cNvSpPr/>
            <p:nvPr/>
          </p:nvSpPr>
          <p:spPr>
            <a:xfrm flipH="false" flipV="false" rot="0">
              <a:off x="0" y="0"/>
              <a:ext cx="4804918" cy="4746371"/>
            </a:xfrm>
            <a:custGeom>
              <a:avLst/>
              <a:gdLst/>
              <a:ahLst/>
              <a:cxnLst/>
              <a:rect r="r" b="b" t="t" l="l"/>
              <a:pathLst>
                <a:path h="4746371" w="4804918">
                  <a:moveTo>
                    <a:pt x="0" y="0"/>
                  </a:moveTo>
                  <a:lnTo>
                    <a:pt x="4804918" y="0"/>
                  </a:lnTo>
                  <a:lnTo>
                    <a:pt x="4804918" y="4746371"/>
                  </a:lnTo>
                  <a:lnTo>
                    <a:pt x="0" y="4746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151" t="-17291" r="-259149" b="-19215"/>
              </a:stretch>
            </a:blipFill>
          </p:spPr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8016" y="313542"/>
            <a:ext cx="12499834" cy="1721954"/>
            <a:chOff x="0" y="0"/>
            <a:chExt cx="16666445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6445" cy="2295939"/>
            </a:xfrm>
            <a:custGeom>
              <a:avLst/>
              <a:gdLst/>
              <a:ahLst/>
              <a:cxnLst/>
              <a:rect r="r" b="b" t="t" l="l"/>
              <a:pathLst>
                <a:path h="2295939" w="16666445">
                  <a:moveTo>
                    <a:pt x="0" y="0"/>
                  </a:moveTo>
                  <a:lnTo>
                    <a:pt x="16666445" y="0"/>
                  </a:lnTo>
                  <a:lnTo>
                    <a:pt x="16666445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6666445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1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2498317" y="7934326"/>
          <a:ext cx="4905909" cy="1600200"/>
        </p:xfrm>
        <a:graphic>
          <a:graphicData uri="http://schemas.openxmlformats.org/drawingml/2006/table">
            <a:tbl>
              <a:tblPr/>
              <a:tblGrid>
                <a:gridCol w="4905909"/>
              </a:tblGrid>
              <a:tr h="8001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nb_appartement_1S2020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40391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849315" y="2071098"/>
            <a:ext cx="10915744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1. Nombre to</a:t>
            </a:r>
            <a:r>
              <a:rPr lang="en-US" sz="300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tal d’appartements vendus au 1er semestre 2020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7356" y="3392855"/>
            <a:ext cx="8236534" cy="3768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534" indent="-366767" lvl="1">
              <a:lnSpc>
                <a:spcPts val="3284"/>
              </a:lnSpc>
              <a:buFont typeface="Arial"/>
              <a:buChar char="•"/>
            </a:pPr>
            <a:r>
              <a:rPr lang="en-US" sz="304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</a:t>
            </a:r>
            <a:r>
              <a:rPr lang="en-US" sz="304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LECT COUNT(*) AS nb_appartements_1S2020</a:t>
            </a:r>
          </a:p>
          <a:p>
            <a:pPr algn="l" marL="733534" indent="-366767" lvl="1">
              <a:lnSpc>
                <a:spcPts val="3284"/>
              </a:lnSpc>
              <a:buFont typeface="Arial"/>
              <a:buChar char="•"/>
            </a:pPr>
            <a:r>
              <a:rPr lang="en-US" sz="304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Vente v</a:t>
            </a:r>
          </a:p>
          <a:p>
            <a:pPr algn="l" marL="733534" indent="-366767" lvl="1">
              <a:lnSpc>
                <a:spcPts val="3284"/>
              </a:lnSpc>
              <a:buFont typeface="Arial"/>
              <a:buChar char="•"/>
            </a:pPr>
            <a:r>
              <a:rPr lang="en-US" sz="304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JOIN Bien b ON v.Id_bien = b.Id_bien</a:t>
            </a:r>
          </a:p>
          <a:p>
            <a:pPr algn="l" marL="733534" indent="-366767" lvl="1">
              <a:lnSpc>
                <a:spcPts val="3284"/>
              </a:lnSpc>
              <a:buFont typeface="Arial"/>
              <a:buChar char="•"/>
            </a:pPr>
            <a:r>
              <a:rPr lang="en-US" sz="304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UPPER(TRIM(b.Type_local)) = 'APPARTEMENT'</a:t>
            </a:r>
          </a:p>
          <a:p>
            <a:pPr algn="l" marL="733534" indent="-366767" lvl="1">
              <a:lnSpc>
                <a:spcPts val="3284"/>
              </a:lnSpc>
              <a:buFont typeface="Arial"/>
              <a:buChar char="•"/>
            </a:pPr>
            <a:r>
              <a:rPr lang="en-US" sz="304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AND strftime('%Y-%m-%d', replace(v.Date, '/', '-')) </a:t>
            </a:r>
          </a:p>
          <a:p>
            <a:pPr algn="l" marL="733534" indent="-366767" lvl="1">
              <a:lnSpc>
                <a:spcPts val="3284"/>
              </a:lnSpc>
              <a:buFont typeface="Arial"/>
              <a:buChar char="•"/>
            </a:pPr>
            <a:r>
              <a:rPr lang="en-US" sz="304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BETWEEN '2020-01-01' AND '2020-06-30';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55103" y="3438081"/>
            <a:ext cx="6019912" cy="367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514" indent="-269257" lvl="1">
              <a:lnSpc>
                <a:spcPts val="2411"/>
              </a:lnSpc>
              <a:buFont typeface="Arial"/>
              <a:buChar char="•"/>
            </a:pP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Execution finished without errors.</a:t>
            </a:r>
          </a:p>
          <a:p>
            <a:pPr algn="l" marL="538514" indent="-269257" lvl="1">
              <a:lnSpc>
                <a:spcPts val="2411"/>
              </a:lnSpc>
              <a:buFont typeface="Arial"/>
              <a:buChar char="•"/>
            </a:pP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Result: 1 rows returned in 37ms</a:t>
            </a:r>
          </a:p>
          <a:p>
            <a:pPr algn="l" marL="538514" indent="-269257" lvl="1">
              <a:lnSpc>
                <a:spcPts val="2411"/>
              </a:lnSpc>
              <a:buFont typeface="Arial"/>
              <a:buChar char="•"/>
            </a:pP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At</a:t>
            </a: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line 1:</a:t>
            </a:r>
          </a:p>
          <a:p>
            <a:pPr algn="l" marL="538514" indent="-269257" lvl="1">
              <a:lnSpc>
                <a:spcPts val="2411"/>
              </a:lnSpc>
              <a:buFont typeface="Arial"/>
              <a:buChar char="•"/>
            </a:pP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</a:t>
            </a: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LECT COUNT(*) AS nb_appartements_1S2020</a:t>
            </a:r>
          </a:p>
          <a:p>
            <a:pPr algn="l" marL="538514" indent="-269257" lvl="1">
              <a:lnSpc>
                <a:spcPts val="2411"/>
              </a:lnSpc>
              <a:buFont typeface="Arial"/>
              <a:buChar char="•"/>
            </a:pP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Vente v</a:t>
            </a:r>
          </a:p>
          <a:p>
            <a:pPr algn="l" marL="538514" indent="-269257" lvl="1">
              <a:lnSpc>
                <a:spcPts val="2411"/>
              </a:lnSpc>
              <a:buFont typeface="Arial"/>
              <a:buChar char="•"/>
            </a:pP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JOIN Bien b ON v.Id_bien = b.Id_bien</a:t>
            </a:r>
          </a:p>
          <a:p>
            <a:pPr algn="l" marL="538514" indent="-269257" lvl="1">
              <a:lnSpc>
                <a:spcPts val="2411"/>
              </a:lnSpc>
              <a:buFont typeface="Arial"/>
              <a:buChar char="•"/>
            </a:pP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UPPER(TRIM(b.Type_local)) = 'APPARTEMENT'</a:t>
            </a:r>
          </a:p>
          <a:p>
            <a:pPr algn="l" marL="538514" indent="-269257" lvl="1">
              <a:lnSpc>
                <a:spcPts val="2411"/>
              </a:lnSpc>
              <a:buFont typeface="Arial"/>
              <a:buChar char="•"/>
            </a:pP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AND strftime('%Y-%m-%d', replace(v.Date, '/', '-'))</a:t>
            </a:r>
          </a:p>
          <a:p>
            <a:pPr algn="l" marL="538514" indent="-269257" lvl="1">
              <a:lnSpc>
                <a:spcPts val="2411"/>
              </a:lnSpc>
              <a:buFont typeface="Arial"/>
              <a:buChar char="•"/>
            </a:pPr>
            <a:r>
              <a:rPr lang="en-US" sz="223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BETWEEN '2020-01-01' AND '2020-06-30';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9315" y="7999727"/>
            <a:ext cx="140538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97B2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8365" y="2687379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37942" y="2744029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8016" y="-20030"/>
            <a:ext cx="12499834" cy="1721954"/>
            <a:chOff x="0" y="0"/>
            <a:chExt cx="16666445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6445" cy="2295939"/>
            </a:xfrm>
            <a:custGeom>
              <a:avLst/>
              <a:gdLst/>
              <a:ahLst/>
              <a:cxnLst/>
              <a:rect r="r" b="b" t="t" l="l"/>
              <a:pathLst>
                <a:path h="2295939" w="16666445">
                  <a:moveTo>
                    <a:pt x="0" y="0"/>
                  </a:moveTo>
                  <a:lnTo>
                    <a:pt x="16666445" y="0"/>
                  </a:lnTo>
                  <a:lnTo>
                    <a:pt x="16666445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6666445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380570" y="2"/>
          <a:ext cx="3752140" cy="10372533"/>
        </p:xfrm>
        <a:graphic>
          <a:graphicData uri="http://schemas.openxmlformats.org/drawingml/2006/table">
            <a:tbl>
              <a:tblPr/>
              <a:tblGrid>
                <a:gridCol w="2501492"/>
                <a:gridCol w="1250648"/>
              </a:tblGrid>
              <a:tr h="726569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nom_region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nb-ventes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87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820"/>
                        </a:lnSpc>
                        <a:defRPr/>
                      </a:pPr>
                      <a:r>
                        <a:rPr lang="en-US" sz="1300" b="true">
                          <a:solidFill>
                            <a:srgbClr val="014067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Auvergne-Rhône-Alpes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3253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328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820"/>
                        </a:lnSpc>
                        <a:defRPr/>
                      </a:pPr>
                      <a:r>
                        <a:rPr lang="en-US" sz="1300" b="true">
                          <a:solidFill>
                            <a:srgbClr val="014067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Centre-Val de Loire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680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14067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1558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87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Corse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820"/>
                        </a:lnSpc>
                        <a:defRPr/>
                      </a:pPr>
                      <a:r>
                        <a:rPr lang="en-US" sz="1300" b="true">
                          <a:solidFill>
                            <a:srgbClr val="014067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223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078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Guadeloupe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896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Guyane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87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Inconnu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170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87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La Réunion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87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Martinique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820"/>
                        </a:lnSpc>
                        <a:defRPr/>
                      </a:pPr>
                      <a:r>
                        <a:rPr lang="en-US" sz="13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569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Normandie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206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304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Nouvelle-Aquitaine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4903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87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Occitanie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1640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078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Pays de la Loire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3324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792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15927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778016" y="1435375"/>
            <a:ext cx="5396496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2. Nombre de ventes</a:t>
            </a:r>
            <a:r>
              <a:rPr lang="en-US" sz="300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 d’appartement </a:t>
            </a:r>
          </a:p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par région au 1er semestre 2020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8946" y="3489589"/>
            <a:ext cx="4643956" cy="318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</a:t>
            </a: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LECT </a:t>
            </a:r>
          </a:p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r.Nom_region AS Nom_region,</a:t>
            </a:r>
          </a:p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COUNT(*) AS nb_ventes</a:t>
            </a:r>
          </a:p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vale</a:t>
            </a: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ursfoncieres_csv v</a:t>
            </a:r>
          </a:p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LEFT JOIN Departement d ON v.Code_departement = d.Code_departement</a:t>
            </a:r>
          </a:p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LEFT JOIN Region r ON d.Code_region = r.Code_region</a:t>
            </a:r>
          </a:p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v.Type_local = 'Appartement'</a:t>
            </a:r>
          </a:p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AND v.Date_mutation BETWEEN '2020/01/01' AND '2020/06/30'</a:t>
            </a:r>
          </a:p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GROUP BY r.Nom_region</a:t>
            </a:r>
          </a:p>
          <a:p>
            <a:pPr algn="l" marL="431241" indent="-215620" lvl="1">
              <a:lnSpc>
                <a:spcPts val="1931"/>
              </a:lnSpc>
              <a:buFont typeface="Arial"/>
              <a:buChar char="•"/>
            </a:pPr>
            <a:r>
              <a:rPr lang="en-US" sz="178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ORDER BY r.Nom_region;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8016" y="7147655"/>
            <a:ext cx="4393272" cy="313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Execution finished without errors.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Result: 13 rows returned in 25ms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At</a:t>
            </a: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line 1: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</a:t>
            </a: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LECT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COALESCE(</a:t>
            </a: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r.Nom_region, 'Inconnu') AS Nom_region,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COUNT(*) AS nb_ventes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vale</a:t>
            </a: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ursfoncieres_csv v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LEFT JOIN Departement d ON v.Code_departement = d.Code_departement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LEFT JOIN Region r ON d.Code_region = r.Code_region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v.Type_local = 'Appartement'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AND v.Date_mutation BETWEEN '2020/01/01' AND '2020/06/30'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GROUP BY Nom_region</a:t>
            </a:r>
          </a:p>
          <a:p>
            <a:pPr algn="l" marL="346112" indent="-173056" lvl="1">
              <a:lnSpc>
                <a:spcPts val="1549"/>
              </a:lnSpc>
              <a:buFont typeface="Arial"/>
              <a:buChar char="•"/>
            </a:pPr>
            <a:r>
              <a:rPr lang="en-US" sz="1435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ORDER BY Nom_region</a:t>
            </a:r>
          </a:p>
          <a:p>
            <a:pPr algn="l">
              <a:lnSpc>
                <a:spcPts val="154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56136" y="2867294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7086" y="6643973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74109" y="2867294"/>
            <a:ext cx="1535766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97B2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Résultat: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51852" y="-215633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943130" y="1008265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41103" y="-140353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39821" y="-522032"/>
            <a:ext cx="7348389" cy="1721954"/>
            <a:chOff x="0" y="0"/>
            <a:chExt cx="9797852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97852" cy="2295939"/>
            </a:xfrm>
            <a:custGeom>
              <a:avLst/>
              <a:gdLst/>
              <a:ahLst/>
              <a:cxnLst/>
              <a:rect r="r" b="b" t="t" l="l"/>
              <a:pathLst>
                <a:path h="2295939" w="9797852">
                  <a:moveTo>
                    <a:pt x="0" y="0"/>
                  </a:moveTo>
                  <a:lnTo>
                    <a:pt x="9797852" y="0"/>
                  </a:lnTo>
                  <a:lnTo>
                    <a:pt x="9797852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9797852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5267652" y="0"/>
          <a:ext cx="6094704" cy="10191750"/>
        </p:xfrm>
        <a:graphic>
          <a:graphicData uri="http://schemas.openxmlformats.org/drawingml/2006/table">
            <a:tbl>
              <a:tblPr/>
              <a:tblGrid>
                <a:gridCol w="1739146"/>
                <a:gridCol w="1818897"/>
                <a:gridCol w="2536661"/>
              </a:tblGrid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nb_pieces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nb_ventes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proportion_pourcent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6739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21.48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9783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31.18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8966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28.57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4460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14.21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1114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0.65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0.17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0.03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778016" y="930023"/>
            <a:ext cx="4217313" cy="264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3. Proportion des ventes</a:t>
            </a: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d’appartements </a:t>
            </a:r>
          </a:p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par nombre de pièces</a:t>
            </a: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03659" y="2719345"/>
            <a:ext cx="3857930" cy="393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</a:t>
            </a: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 </a:t>
            </a:r>
          </a:p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Nombre_pieces_principales AS nb_pieces,</a:t>
            </a:r>
          </a:p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COUNT(*) AS nb_ventes,</a:t>
            </a:r>
          </a:p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ROUND(100.0 * COUNT(*) / (SELECT COUNT(*) </a:t>
            </a:r>
          </a:p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                      </a:t>
            </a: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valeursfoncieres_csv</a:t>
            </a:r>
          </a:p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                      WHERE Type_local = 'Appartement'), 2) AS proportion_pourcent</a:t>
            </a:r>
          </a:p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valeursfoncieres_csv</a:t>
            </a:r>
          </a:p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WHERE Type_local = 'Appartement'</a:t>
            </a:r>
          </a:p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GROUP BY Nombre_pieces_principales</a:t>
            </a:r>
          </a:p>
          <a:p>
            <a:pPr algn="l" marL="417917" indent="-208959" lvl="1">
              <a:lnSpc>
                <a:spcPts val="1871"/>
              </a:lnSpc>
              <a:buFont typeface="Arial"/>
              <a:buChar char="•"/>
            </a:pPr>
            <a:r>
              <a:rPr lang="en-US" b="true" sz="1732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ORDER BY Nombre_pieces_principales;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9821" y="7148963"/>
            <a:ext cx="4720346" cy="3126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Execution finished without errors.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Result: 12 rows returned in 19ms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At</a:t>
            </a: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line 1: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</a:t>
            </a: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</a:t>
            </a: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ombre_pieces_principales AS nb_pieces,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COUNT(*) AS nb_ventes,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ROUND(100.0 * COUNT(*) / (SELECT COUNT(*)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valeursfoncieres_csv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WHERE Type_local = 'Appartement'), 2) AS proportion_pourcent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valeursfoncieres_csv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WHERE Type_local = 'Appartement'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GROUP BY Nombre_pieces_principales</a:t>
            </a:r>
          </a:p>
          <a:p>
            <a:pPr algn="l" marL="341476" indent="-170738" lvl="1">
              <a:lnSpc>
                <a:spcPts val="1529"/>
              </a:lnSpc>
              <a:buFont typeface="Arial"/>
              <a:buChar char="•"/>
            </a:pPr>
            <a:r>
              <a:rPr lang="en-US" b="true" sz="141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ORDER BY Nombre_pieces_principales;</a:t>
            </a:r>
          </a:p>
          <a:p>
            <a:pPr algn="l">
              <a:lnSpc>
                <a:spcPts val="1853"/>
              </a:lnSpc>
            </a:pPr>
          </a:p>
          <a:p>
            <a:pPr algn="l">
              <a:lnSpc>
                <a:spcPts val="152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87541" y="2254525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7086" y="6643973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638580" y="1782986"/>
            <a:ext cx="1535766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97B2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Résultat: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8016" y="313542"/>
            <a:ext cx="12499834" cy="1721954"/>
            <a:chOff x="0" y="0"/>
            <a:chExt cx="16666445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6445" cy="2295939"/>
            </a:xfrm>
            <a:custGeom>
              <a:avLst/>
              <a:gdLst/>
              <a:ahLst/>
              <a:cxnLst/>
              <a:rect r="r" b="b" t="t" l="l"/>
              <a:pathLst>
                <a:path h="2295939" w="16666445">
                  <a:moveTo>
                    <a:pt x="0" y="0"/>
                  </a:moveTo>
                  <a:lnTo>
                    <a:pt x="16666445" y="0"/>
                  </a:lnTo>
                  <a:lnTo>
                    <a:pt x="16666445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6666445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647886" y="2252664"/>
          <a:ext cx="6743953" cy="7829550"/>
        </p:xfrm>
        <a:graphic>
          <a:graphicData uri="http://schemas.openxmlformats.org/drawingml/2006/table">
            <a:tbl>
              <a:tblPr/>
              <a:tblGrid>
                <a:gridCol w="2186502"/>
                <a:gridCol w="1898102"/>
                <a:gridCol w="2659349"/>
              </a:tblGrid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Code_département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prix_m2_moyen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nb_ventes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11978.06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4835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7303.46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1760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80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5117.61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1786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4604.54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1262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4123.78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996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3996.05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1386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3983.26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349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3901.28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1341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3618.07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3569.54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778016" y="1712082"/>
            <a:ext cx="12221866" cy="178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4. Top 10</a:t>
            </a: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 départements où le prix du m² est le plus élevé</a:t>
            </a: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19703" y="2776158"/>
            <a:ext cx="4915384" cy="339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</a:t>
            </a: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 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Code_departement,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ROUND(SUM</a:t>
            </a: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(Valeur_fonciere) / 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SUM(Surface_reelle_bati), 2) AS</a:t>
            </a: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prix_m2_moyen,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COUNT(*) AS nb_ventes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valeursfoncieres_csv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WHERE Type_local = 'Appartement'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AND</a:t>
            </a: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Surface_reelle_bati &gt; 0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</a:t>
            </a: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AND Valeur_fonciere &gt; 0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GROUP BY Code_departement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ORDER BY prix_m2_moyen DESC</a:t>
            </a:r>
          </a:p>
          <a:p>
            <a:pPr algn="l" marL="458226" indent="-229113" lvl="1">
              <a:lnSpc>
                <a:spcPts val="2051"/>
              </a:lnSpc>
              <a:buFont typeface="Arial"/>
              <a:buChar char="•"/>
            </a:pPr>
            <a:r>
              <a:rPr lang="en-US" b="true" sz="1899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LIMIT 10;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9703" y="6725456"/>
            <a:ext cx="5748382" cy="339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Execution finished without errors.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Result: 10 rows returned in 23ms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At</a:t>
            </a: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line 1: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</a:t>
            </a: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Code_departement,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ROUND(SUM</a:t>
            </a: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(Valeur_fonciere) / SUM(Surface_reelle_bati), 2) AS prix_m2_moyen,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COUNT(*) AS nb_ventes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valeursfoncieres_csv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WHERE Type_local = 'Appartement'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AND</a:t>
            </a: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Surface_reelle_bati &gt; 0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AND Valeur_fonciere &gt; 0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GROUP BY Code_departement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ORDER BY prix_m2_moyen DESC</a:t>
            </a:r>
          </a:p>
          <a:p>
            <a:pPr algn="l" marL="371599" indent="-185800" lvl="1">
              <a:lnSpc>
                <a:spcPts val="1664"/>
              </a:lnSpc>
              <a:buFont typeface="Arial"/>
              <a:buChar char="•"/>
            </a:pPr>
            <a:r>
              <a:rPr lang="en-US" b="true" sz="1540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LIMIT 10;</a:t>
            </a:r>
          </a:p>
          <a:p>
            <a:pPr algn="l">
              <a:lnSpc>
                <a:spcPts val="166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930202" y="4807609"/>
            <a:ext cx="1958746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CC0DF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 =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341992" y="82641"/>
            <a:ext cx="6959569" cy="5311508"/>
            <a:chOff x="0" y="0"/>
            <a:chExt cx="9279425" cy="708201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2224089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8016" y="6189190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8016" y="313542"/>
            <a:ext cx="12499834" cy="1721954"/>
            <a:chOff x="0" y="0"/>
            <a:chExt cx="16666445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6445" cy="2295939"/>
            </a:xfrm>
            <a:custGeom>
              <a:avLst/>
              <a:gdLst/>
              <a:ahLst/>
              <a:cxnLst/>
              <a:rect r="r" b="b" t="t" l="l"/>
              <a:pathLst>
                <a:path h="2295939" w="16666445">
                  <a:moveTo>
                    <a:pt x="0" y="0"/>
                  </a:moveTo>
                  <a:lnTo>
                    <a:pt x="16666445" y="0"/>
                  </a:lnTo>
                  <a:lnTo>
                    <a:pt x="16666445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6666445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5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3834996" y="7428548"/>
          <a:ext cx="4210050" cy="2076450"/>
        </p:xfrm>
        <a:graphic>
          <a:graphicData uri="http://schemas.openxmlformats.org/drawingml/2006/table">
            <a:tbl>
              <a:tblPr/>
              <a:tblGrid>
                <a:gridCol w="3671779"/>
                <a:gridCol w="538271"/>
              </a:tblGrid>
              <a:tr h="1038225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1406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prix m2 moyen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1406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prix m2 moyen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225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1406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3754.99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1406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3754.99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849315" y="2071098"/>
            <a:ext cx="12221866" cy="178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5. Prix </a:t>
            </a: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moyen du m² d’une maison en Île-de-France</a:t>
            </a: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78016" y="3356430"/>
            <a:ext cx="7736039" cy="319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3072" indent="-251536" lvl="1">
              <a:lnSpc>
                <a:spcPts val="2252"/>
              </a:lnSpc>
              <a:buFont typeface="Arial"/>
              <a:buChar char="•"/>
            </a:pP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</a:t>
            </a: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 </a:t>
            </a:r>
          </a:p>
          <a:p>
            <a:pPr algn="l" marL="503072" indent="-251536" lvl="1">
              <a:lnSpc>
                <a:spcPts val="2252"/>
              </a:lnSpc>
              <a:buFont typeface="Arial"/>
              <a:buChar char="•"/>
            </a:pP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ROUND(SUM</a:t>
            </a: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(v.Valeur_fonciere) / SUM(v.Surface_reelle_bati), 2) AS</a:t>
            </a: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prix_m2_moyen</a:t>
            </a:r>
          </a:p>
          <a:p>
            <a:pPr algn="l" marL="503072" indent="-251536" lvl="1">
              <a:lnSpc>
                <a:spcPts val="2252"/>
              </a:lnSpc>
              <a:buFont typeface="Arial"/>
              <a:buChar char="•"/>
            </a:pP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</a:t>
            </a: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ursfoncieres_csv v</a:t>
            </a:r>
          </a:p>
          <a:p>
            <a:pPr algn="l" marL="503072" indent="-251536" lvl="1">
              <a:lnSpc>
                <a:spcPts val="2252"/>
              </a:lnSpc>
              <a:buFont typeface="Arial"/>
              <a:buChar char="•"/>
            </a:pP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JOIN</a:t>
            </a: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Departement d ON v.Code_departement = d.Code_departement</a:t>
            </a:r>
          </a:p>
          <a:p>
            <a:pPr algn="l" marL="503072" indent="-251536" lvl="1">
              <a:lnSpc>
                <a:spcPts val="2252"/>
              </a:lnSpc>
              <a:buFont typeface="Arial"/>
              <a:buChar char="•"/>
            </a:pP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</a:t>
            </a: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OIN Region r ON d.Code_region = r.Code_region</a:t>
            </a:r>
          </a:p>
          <a:p>
            <a:pPr algn="l" marL="503072" indent="-251536" lvl="1">
              <a:lnSpc>
                <a:spcPts val="2252"/>
              </a:lnSpc>
              <a:buFont typeface="Arial"/>
              <a:buChar char="•"/>
            </a:pP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WHERE v.Type_local = 'Maison'</a:t>
            </a:r>
          </a:p>
          <a:p>
            <a:pPr algn="l" marL="503072" indent="-251536" lvl="1">
              <a:lnSpc>
                <a:spcPts val="2252"/>
              </a:lnSpc>
              <a:buFont typeface="Arial"/>
              <a:buChar char="•"/>
            </a:pP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AND v.Surface_reelle_bati &gt; 0</a:t>
            </a:r>
          </a:p>
          <a:p>
            <a:pPr algn="l" marL="503072" indent="-251536" lvl="1">
              <a:lnSpc>
                <a:spcPts val="2252"/>
              </a:lnSpc>
              <a:buFont typeface="Arial"/>
              <a:buChar char="•"/>
            </a:pP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AND v.Valeur_fonciere &gt; 0</a:t>
            </a:r>
          </a:p>
          <a:p>
            <a:pPr algn="l" marL="503072" indent="-251536" lvl="1">
              <a:lnSpc>
                <a:spcPts val="2252"/>
              </a:lnSpc>
              <a:buFont typeface="Arial"/>
              <a:buChar char="•"/>
            </a:pPr>
            <a:r>
              <a:rPr lang="en-US" b="true" sz="2085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AND r.Nom_region = 'Île-de-France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56710" y="3356430"/>
            <a:ext cx="6435473" cy="376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Execution finished without errors.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Result: 1 rows returned in 15ms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At</a:t>
            </a: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line 1: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</a:t>
            </a: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ROUND(SUM</a:t>
            </a: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(v.Valeur_fonciere) / SUM(v.Surface_reelle_bati), 2) AS prix_m2_moyen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</a:t>
            </a: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ursfoncieres_csv v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JOIN Departement d ON v.Code_departement = d.Code_departement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JOIN Region r ON d.Code_region = r.Code_region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WHERE v.Type_local = 'Maison'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AND v.Surface_reelle_bati &gt; 0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AND v.Valeur_fonciere &gt; 0</a:t>
            </a:r>
          </a:p>
          <a:p>
            <a:pPr algn="l" marL="438040" indent="-219020" lvl="1">
              <a:lnSpc>
                <a:spcPts val="1961"/>
              </a:lnSpc>
              <a:buFont typeface="Arial"/>
              <a:buChar char="•"/>
            </a:pPr>
            <a:r>
              <a:rPr lang="en-US" b="true" sz="1816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AND r.Nom_region = 'Île-de-France';</a:t>
            </a:r>
          </a:p>
          <a:p>
            <a:pPr algn="l">
              <a:lnSpc>
                <a:spcPts val="1961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399322" y="7399973"/>
            <a:ext cx="1706546" cy="89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CC0DF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 = 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709820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52035" y="2713027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8016" y="-400359"/>
            <a:ext cx="12499834" cy="1721954"/>
            <a:chOff x="0" y="0"/>
            <a:chExt cx="16666445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6445" cy="2295939"/>
            </a:xfrm>
            <a:custGeom>
              <a:avLst/>
              <a:gdLst/>
              <a:ahLst/>
              <a:cxnLst/>
              <a:rect r="r" b="b" t="t" l="l"/>
              <a:pathLst>
                <a:path h="2295939" w="16666445">
                  <a:moveTo>
                    <a:pt x="0" y="0"/>
                  </a:moveTo>
                  <a:lnTo>
                    <a:pt x="16666445" y="0"/>
                  </a:lnTo>
                  <a:lnTo>
                    <a:pt x="16666445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6666445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5474826" y="1321595"/>
          <a:ext cx="7623428" cy="8715375"/>
        </p:xfrm>
        <a:graphic>
          <a:graphicData uri="http://schemas.openxmlformats.org/drawingml/2006/table">
            <a:tbl>
              <a:tblPr/>
              <a:tblGrid>
                <a:gridCol w="1524686"/>
                <a:gridCol w="1524686"/>
                <a:gridCol w="1524686"/>
                <a:gridCol w="1524686"/>
                <a:gridCol w="1524686"/>
              </a:tblGrid>
              <a:tr h="1023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Commune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Code_département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Nom_région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Surface_réelle_bati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Valeur_foncière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9000000.0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8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CORBEIL ESSONNES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62.0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8600000.0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289.0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8577713.0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42.0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7620000.0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7600000.0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143.0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7535000.0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357.0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7420000.0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241.0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7200000.0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310.0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7050000.0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76.0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6600000.0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802913" y="1171347"/>
            <a:ext cx="4471589" cy="264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6️⃣ Top 10 apparte</a:t>
            </a: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ments </a:t>
            </a:r>
          </a:p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les plus chers avec région </a:t>
            </a:r>
          </a:p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et surface</a:t>
            </a: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71958" y="3081494"/>
            <a:ext cx="4376321" cy="323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</a:t>
            </a: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 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v.Commune,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v.Code_departement,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r.Nom_region,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v</a:t>
            </a: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.Surface_reelle_bati,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v.Valeur_fonciere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</a:t>
            </a: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ursfoncieres_csv v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LEFT JOIN</a:t>
            </a: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Departement d ON v.Code_departement = d.Code_departement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LEFT J</a:t>
            </a: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OIN Region r ON d.Code_region = r.Code_region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WHERE v.Type_local = 'Appartement'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AND v.Surface_reelle_bati &gt; 0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AND v.Valeur_fonciere &gt; 0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OR</a:t>
            </a: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DER BY v.Valeur_fonciere DESC</a:t>
            </a:r>
          </a:p>
          <a:p>
            <a:pPr algn="l" marL="352900" indent="-176450" lvl="1">
              <a:lnSpc>
                <a:spcPts val="1580"/>
              </a:lnSpc>
              <a:buFont typeface="Arial"/>
              <a:buChar char="•"/>
            </a:pPr>
            <a:r>
              <a:rPr lang="en-US" b="true" sz="146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LIMIT 10;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1288" y="6809106"/>
            <a:ext cx="4346991" cy="3477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Execution finished without errors.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Result: 10 rows returned in 17ms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At</a:t>
            </a: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line 1: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</a:t>
            </a: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v.Commune,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v.Code_departement,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r.Nom_region,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</a:t>
            </a: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.Surface_reelle_bati,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</a:t>
            </a: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.Valeur_fonciere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</a:t>
            </a: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ursfoncieres_csv v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LEFT JOIN Departement d ON v.Code_departement = d.Code_departement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LEFT JOIN Region r ON d.Code_region = r.Code_region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WHERE v.Type_local = 'Appartement'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AND v.Surface_reelle_bati &gt; 0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AND v.Valeur_fonciere &gt; 0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OR</a:t>
            </a: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DER BY v.Valeur_fonciere DESC</a:t>
            </a:r>
          </a:p>
          <a:p>
            <a:pPr algn="l" marL="321554" indent="-160777" lvl="1">
              <a:lnSpc>
                <a:spcPts val="1439"/>
              </a:lnSpc>
              <a:buFont typeface="Arial"/>
              <a:buChar char="•"/>
            </a:pPr>
            <a:r>
              <a:rPr lang="en-US" b="true" sz="133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LIMIT 10;</a:t>
            </a:r>
          </a:p>
          <a:p>
            <a:pPr algn="l">
              <a:lnSpc>
                <a:spcPts val="143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543295" y="716052"/>
            <a:ext cx="1484638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97B2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8686" y="2607149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9191" y="6285145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8016" y="313542"/>
            <a:ext cx="12499834" cy="1721954"/>
            <a:chOff x="0" y="0"/>
            <a:chExt cx="16666445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6445" cy="2295939"/>
            </a:xfrm>
            <a:custGeom>
              <a:avLst/>
              <a:gdLst/>
              <a:ahLst/>
              <a:cxnLst/>
              <a:rect r="r" b="b" t="t" l="l"/>
              <a:pathLst>
                <a:path h="2295939" w="16666445">
                  <a:moveTo>
                    <a:pt x="0" y="0"/>
                  </a:moveTo>
                  <a:lnTo>
                    <a:pt x="16666445" y="0"/>
                  </a:lnTo>
                  <a:lnTo>
                    <a:pt x="16666445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6666445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7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978779" y="7926012"/>
          <a:ext cx="7315200" cy="1608514"/>
        </p:xfrm>
        <a:graphic>
          <a:graphicData uri="http://schemas.openxmlformats.org/drawingml/2006/table">
            <a:tbl>
              <a:tblPr/>
              <a:tblGrid>
                <a:gridCol w="1801057"/>
                <a:gridCol w="1816990"/>
                <a:gridCol w="3697153"/>
              </a:tblGrid>
              <a:tr h="8042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ventes_T1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ventes_T2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taux_evolution_pourcent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2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15391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15987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3.87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849315" y="2071098"/>
            <a:ext cx="12221866" cy="178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7️⃣ Taux d’évolution du nombre de v</a:t>
            </a: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entes entre T1 et T2 2020</a:t>
            </a: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53630" y="3333057"/>
            <a:ext cx="8084870" cy="38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WITH ventes_trimestre AS (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</a:t>
            </a: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</a:t>
            </a: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CASE 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    WHEN Date_mutation BETWEEN '2020/01/01' AND '2020/03/31' THEN 'T1'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  </a:t>
            </a: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WHEN Date_mutation BETWEEN '2020/04/01' AND '2020/06/30'</a:t>
            </a: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THEN 'T2'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END AS trimestre,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COUNT(*) AS nb_ventes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</a:t>
            </a: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valeursfoncieres_csv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WHERE</a:t>
            </a: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Type_local = 'Appartement'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AND Date_mutation BETWEEN '2020/01/01' AND '2020/06/30'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GROUP BY trimestre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)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SELECT 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t1.nb_ventes AS ventes_T1,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</a:t>
            </a: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t2.nb_ventes AS ventes_T2,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ROUND(100.0 * (t2.nb_ventes - t1.nb_ventes) / t1.nb_ventes, 2) AS taux_evolution_pourcent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</a:t>
            </a: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(SELECT nb_ventes FROM ventes_trimestre WHERE trimestre = 'T1') t1,</a:t>
            </a:r>
          </a:p>
          <a:p>
            <a:pPr algn="l" marL="362711" indent="-181355" lvl="1">
              <a:lnSpc>
                <a:spcPts val="1624"/>
              </a:lnSpc>
              <a:buFont typeface="Arial"/>
              <a:buChar char="•"/>
            </a:pPr>
            <a:r>
              <a:rPr lang="en-US" b="true" sz="150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(SELECT nb_ventes FROM ventes_trimestre WHERE trimestre = 'T2') t2;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38500" y="3102615"/>
            <a:ext cx="6706124" cy="551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Execution finished without errors.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Result: 1 rows returned in 15ms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At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line 1: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WI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 v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entes_trimestre AS (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SELECT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CASE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WHEN Date_mut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ation BETWEEN '2020/01/01' AND '2020/03/31' THEN 'T1'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WHEN Date_mutation BETWEEN '2020/04/01' AND '2020/06/30' THEN 'T2'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END AS 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trimestre,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COU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NT(*) AS nb_ventes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valeursfoncieres_csv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ERE Type_local = 'Appartement'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AND Date_mutation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BETWEEN '2020/01/01' AND '2020/06/30'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GROUP BY trimestre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)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SELECT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t1.nb_ventes AS ventes_T1,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t2.nb_ventes AS ventes_T2,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ROUND(100.0 * (t2.nb_ventes - t1.nb_ventes) / t1.nb_ventes, 2) AS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taux_evolution_pourcent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OM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(SELECT nb_ventes FROM ventes_trimestre WHERE trimestre = 'T1') t1,</a:t>
            </a:r>
          </a:p>
          <a:p>
            <a:pPr algn="l" marL="396347" indent="-198174" lvl="1">
              <a:lnSpc>
                <a:spcPts val="1774"/>
              </a:lnSpc>
              <a:buFont typeface="Arial"/>
              <a:buChar char="•"/>
            </a:pP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(SELECT nb_ventes FROM ventes_trimestre WHE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</a:t>
            </a:r>
            <a:r>
              <a:rPr lang="en-US" b="true" sz="1643">
                <a:solidFill>
                  <a:srgbClr val="3F3F3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 trimestre = 'T2') t2;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8779" y="7364201"/>
            <a:ext cx="1500488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CC0DF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9315" y="2709820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862886" y="2607149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07794" y="-263849"/>
            <a:ext cx="12499834" cy="1721954"/>
            <a:chOff x="0" y="0"/>
            <a:chExt cx="16666445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6445" cy="2295939"/>
            </a:xfrm>
            <a:custGeom>
              <a:avLst/>
              <a:gdLst/>
              <a:ahLst/>
              <a:cxnLst/>
              <a:rect r="r" b="b" t="t" l="l"/>
              <a:pathLst>
                <a:path h="2295939" w="16666445">
                  <a:moveTo>
                    <a:pt x="0" y="0"/>
                  </a:moveTo>
                  <a:lnTo>
                    <a:pt x="16666445" y="0"/>
                  </a:lnTo>
                  <a:lnTo>
                    <a:pt x="16666445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6666445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8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5383640" y="247650"/>
          <a:ext cx="5623348" cy="10039350"/>
        </p:xfrm>
        <a:graphic>
          <a:graphicData uri="http://schemas.openxmlformats.org/drawingml/2006/table">
            <a:tbl>
              <a:tblPr/>
              <a:tblGrid>
                <a:gridCol w="2335323"/>
                <a:gridCol w="1798755"/>
                <a:gridCol w="1489270"/>
              </a:tblGrid>
              <a:tr h="10995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Nom_region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prix_m2_moyen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nb_ventes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Île-de-France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8507.82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La Réunion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3484.52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Corse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3368.96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Nouvelle-Aquitaine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2868.58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5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Auvergne-Rhône-Alpes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2863.18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Occitanie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2214.27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Pays de la Loire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1924.66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Centre-Val de Loire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1758.32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Inconnu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1199.27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Normandie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921.63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Martinique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564.22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507794" y="1429530"/>
            <a:ext cx="4875846" cy="264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8️⃣ Classement des régions </a:t>
            </a:r>
          </a:p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par prix m²des appar</a:t>
            </a: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tements &gt; 4 pièces</a:t>
            </a: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31380" y="3850469"/>
            <a:ext cx="5152260" cy="532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LECT 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r.Nom_region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,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ROU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ND(SUM(v.Valeur_fonciere) / SUM(v.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Surface_reelle_bati), 2) AS prix_m2_moyen,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COUNT(*) AS nb_ventes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OM vale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ursfoncieres_csv v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JOIN Depa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rtement d ON v.Code_departement = d.Code_departement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JOIN Region r </a:t>
            </a: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ON d.Code_region = r.Code_region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v.Type_local = 'Appartement'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AND v.Nombre_pieces_principales &gt; 4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AND v.Surface_reelle_bati &gt; 0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AND v.Valeur_fonciere &gt; 0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GROUP BY r.Nom_region</a:t>
            </a:r>
          </a:p>
          <a:p>
            <a:pPr algn="l" marL="524053" indent="-262026" lvl="1">
              <a:lnSpc>
                <a:spcPts val="2346"/>
              </a:lnSpc>
              <a:buFont typeface="Arial"/>
              <a:buChar char="•"/>
            </a:pPr>
            <a:r>
              <a:rPr lang="en-US" sz="2172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ORDER BY prix_m2_moyen DESC;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05712" y="3898094"/>
            <a:ext cx="5489190" cy="618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Execution finished without errors.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Result: 11 rows returned in 7ms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At</a:t>
            </a: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line 1: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r.Nom_region</a:t>
            </a: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,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ROUND(SUM(v.Valeur_fonciere) / SUM(v.</a:t>
            </a: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Su</a:t>
            </a: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rface_reelle_bati), 2) AS prix_m2_moyen,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</a:t>
            </a: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OUNT(*) AS nb_ventes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</a:t>
            </a: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OM valeursf</a:t>
            </a: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oncieres_csv v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JOIN Departement d ON v.Code_departement = d.Code_departement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JOIN Region r ON d.Code_region = r.Code_region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v.Type_local = 'Appartement'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AND v.Nombre_pieces_principales &gt; 4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AND v.Surface_reelle_bati &gt; 0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AND v.Valeur_fonciere &gt; 0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GROUP BY r.Nom_region</a:t>
            </a:r>
          </a:p>
          <a:p>
            <a:pPr algn="l" marL="525205" indent="-262602" lvl="1">
              <a:lnSpc>
                <a:spcPts val="2351"/>
              </a:lnSpc>
              <a:buFont typeface="Arial"/>
              <a:buChar char="•"/>
            </a:pP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</a:t>
            </a: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 BY</a:t>
            </a:r>
            <a:r>
              <a:rPr lang="en-US" sz="217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prix_m2_moyen DESC;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01754" y="772478"/>
            <a:ext cx="1373683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7794" y="3225984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31266" y="3364529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31266" y="1485289"/>
            <a:ext cx="1500488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CC0DF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40274" y="-20030"/>
            <a:ext cx="9379588" cy="1721954"/>
            <a:chOff x="0" y="0"/>
            <a:chExt cx="12506117" cy="22959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295939"/>
            </a:xfrm>
            <a:custGeom>
              <a:avLst/>
              <a:gdLst/>
              <a:ahLst/>
              <a:cxnLst/>
              <a:rect r="r" b="b" t="t" l="l"/>
              <a:pathLst>
                <a:path h="2295939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La stratégie de sauvegarde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49621" y="1950109"/>
            <a:ext cx="13820034" cy="493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•1. Sauvegardes régulières</a:t>
            </a:r>
          </a:p>
          <a:p>
            <a:pPr algn="l">
              <a:lnSpc>
                <a:spcPts val="3888"/>
              </a:lnSpc>
            </a:pP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•- Dump SQL quotidien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•- Archivage hebdomadaire et mensuel (versioning)</a:t>
            </a:r>
          </a:p>
          <a:p>
            <a:pPr algn="l">
              <a:lnSpc>
                <a:spcPts val="3888"/>
              </a:lnSpc>
            </a:pP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•2. Stockage sécurisé</a:t>
            </a:r>
          </a:p>
          <a:p>
            <a:pPr algn="l">
              <a:lnSpc>
                <a:spcPts val="3888"/>
              </a:lnSpc>
            </a:pP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•- Copies sur serveurs différents (règle 3-2-1)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•- Fichiers chiffrés (AES-256)</a:t>
            </a:r>
          </a:p>
          <a:p>
            <a:pPr algn="l">
              <a:lnSpc>
                <a:spcPts val="3888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8016" y="313542"/>
            <a:ext cx="4294236" cy="1721954"/>
            <a:chOff x="0" y="0"/>
            <a:chExt cx="5725648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25647" cy="2295939"/>
            </a:xfrm>
            <a:custGeom>
              <a:avLst/>
              <a:gdLst/>
              <a:ahLst/>
              <a:cxnLst/>
              <a:rect r="r" b="b" t="t" l="l"/>
              <a:pathLst>
                <a:path h="2295939" w="5725647">
                  <a:moveTo>
                    <a:pt x="0" y="0"/>
                  </a:moveTo>
                  <a:lnTo>
                    <a:pt x="5725647" y="0"/>
                  </a:lnTo>
                  <a:lnTo>
                    <a:pt x="5725647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5725648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9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5523805" y="64355"/>
          <a:ext cx="2555812" cy="10158291"/>
        </p:xfrm>
        <a:graphic>
          <a:graphicData uri="http://schemas.openxmlformats.org/drawingml/2006/table">
            <a:tbl>
              <a:tblPr/>
              <a:tblGrid>
                <a:gridCol w="1236522"/>
                <a:gridCol w="1235371"/>
              </a:tblGrid>
              <a:tr h="9514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Commune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nb_ventes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1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1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BORDEAUX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NANTES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20"/>
                        </a:lnSpc>
                        <a:defRPr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708549" y="1754086"/>
            <a:ext cx="4610445" cy="221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9️⃣ Communes ayant eu ≥ 50 </a:t>
            </a:r>
          </a:p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v</a:t>
            </a: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entes au T1 2020</a:t>
            </a: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07794" y="3352313"/>
            <a:ext cx="4181858" cy="332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1556" indent="-265778" lvl="1">
              <a:lnSpc>
                <a:spcPts val="2380"/>
              </a:lnSpc>
              <a:buFont typeface="Arial"/>
              <a:buChar char="•"/>
            </a:pP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</a:t>
            </a: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LECT </a:t>
            </a:r>
          </a:p>
          <a:p>
            <a:pPr algn="l" marL="531556" indent="-265778" lvl="1">
              <a:lnSpc>
                <a:spcPts val="2380"/>
              </a:lnSpc>
              <a:buFont typeface="Arial"/>
              <a:buChar char="•"/>
            </a:pP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Commun</a:t>
            </a: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e,</a:t>
            </a:r>
          </a:p>
          <a:p>
            <a:pPr algn="l" marL="531556" indent="-265778" lvl="1">
              <a:lnSpc>
                <a:spcPts val="2380"/>
              </a:lnSpc>
              <a:buFont typeface="Arial"/>
              <a:buChar char="•"/>
            </a:pP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COU</a:t>
            </a: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NT(*</a:t>
            </a: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 AS nb_ventes</a:t>
            </a:r>
          </a:p>
          <a:p>
            <a:pPr algn="l" marL="531556" indent="-265778" lvl="1">
              <a:lnSpc>
                <a:spcPts val="2380"/>
              </a:lnSpc>
              <a:buFont typeface="Arial"/>
              <a:buChar char="•"/>
            </a:pP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</a:t>
            </a: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val</a:t>
            </a: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eursf</a:t>
            </a: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oncieres_csv</a:t>
            </a:r>
          </a:p>
          <a:p>
            <a:pPr algn="l" marL="531556" indent="-265778" lvl="1">
              <a:lnSpc>
                <a:spcPts val="2380"/>
              </a:lnSpc>
              <a:buFont typeface="Arial"/>
              <a:buChar char="•"/>
            </a:pP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</a:t>
            </a: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Date_mutation BETWEEN '2020/01/01' AND '2020/03/31'</a:t>
            </a:r>
          </a:p>
          <a:p>
            <a:pPr algn="l" marL="531556" indent="-265778" lvl="1">
              <a:lnSpc>
                <a:spcPts val="2380"/>
              </a:lnSpc>
              <a:buFont typeface="Arial"/>
              <a:buChar char="•"/>
            </a:pP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GROUP BY Commune</a:t>
            </a:r>
          </a:p>
          <a:p>
            <a:pPr algn="l" marL="531556" indent="-265778" lvl="1">
              <a:lnSpc>
                <a:spcPts val="2380"/>
              </a:lnSpc>
              <a:buFont typeface="Arial"/>
              <a:buChar char="•"/>
            </a:pP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HAVING COUNT(*) &gt;= 50</a:t>
            </a:r>
          </a:p>
          <a:p>
            <a:pPr algn="l" marL="531556" indent="-265778" lvl="1">
              <a:lnSpc>
                <a:spcPts val="2380"/>
              </a:lnSpc>
              <a:buFont typeface="Arial"/>
              <a:buChar char="•"/>
            </a:pPr>
            <a:r>
              <a:rPr lang="en-US" sz="220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ORDER BY nb_ventes DESC;</a:t>
            </a: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51211" y="6980033"/>
            <a:ext cx="4287093" cy="255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Execution finished without errors.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Result: 48 rows returned in 9ms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At</a:t>
            </a: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line 1: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Commun</a:t>
            </a: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e,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</a:t>
            </a: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OUNT(*) AS nb_ventes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valeursf</a:t>
            </a: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oncieres_csv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Date_mutation BET</a:t>
            </a: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WEEN '2020/01/01' AND '2020/03/31'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GROUP BY Commune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HAVING COUNT(*) &gt;= 50</a:t>
            </a:r>
          </a:p>
          <a:p>
            <a:pPr algn="l" marL="379404" indent="-189702" lvl="1">
              <a:lnSpc>
                <a:spcPts val="1699"/>
              </a:lnSpc>
              <a:buFont typeface="Arial"/>
              <a:buChar char="•"/>
            </a:pP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</a:t>
            </a: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 BY</a:t>
            </a:r>
            <a:r>
              <a:rPr lang="en-US" sz="1573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nb_ventes DESC;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8016" y="2723587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1211" y="6409662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26396" y="544830"/>
            <a:ext cx="1435207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CC0DF"/>
                </a:solidFill>
                <a:latin typeface="Calibri (MS)"/>
                <a:ea typeface="Calibri (MS)"/>
                <a:cs typeface="Calibri (MS)"/>
                <a:sym typeface="Calibri (MS)"/>
              </a:rPr>
              <a:t>Résultat</a:t>
            </a:r>
          </a:p>
        </p:txBody>
      </p:sp>
      <p:graphicFrame>
        <p:nvGraphicFramePr>
          <p:cNvPr name="Table 22" id="22"/>
          <p:cNvGraphicFramePr>
            <a:graphicFrameLocks noGrp="true"/>
          </p:cNvGraphicFramePr>
          <p:nvPr/>
        </p:nvGraphicFramePr>
        <p:xfrm>
          <a:off x="8426396" y="1174519"/>
          <a:ext cx="4375776" cy="8748288"/>
        </p:xfrm>
        <a:graphic>
          <a:graphicData uri="http://schemas.openxmlformats.org/drawingml/2006/table">
            <a:tbl>
              <a:tblPr/>
              <a:tblGrid>
                <a:gridCol w="2215311"/>
                <a:gridCol w="2160464"/>
              </a:tblGrid>
              <a:tr h="7122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Commune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nb_ventes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GRENOBLE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6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BOULOGNE-BILLANCOURT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MARSEILLE 8EME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ASNIERES-SUR-SEINE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COURBEVOIE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PARIS 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39916" y="313542"/>
            <a:ext cx="12499834" cy="1721954"/>
            <a:chOff x="0" y="0"/>
            <a:chExt cx="16666445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6445" cy="2295939"/>
            </a:xfrm>
            <a:custGeom>
              <a:avLst/>
              <a:gdLst/>
              <a:ahLst/>
              <a:cxnLst/>
              <a:rect r="r" b="b" t="t" l="l"/>
              <a:pathLst>
                <a:path h="2295939" w="16666445">
                  <a:moveTo>
                    <a:pt x="0" y="0"/>
                  </a:moveTo>
                  <a:lnTo>
                    <a:pt x="16666445" y="0"/>
                  </a:lnTo>
                  <a:lnTo>
                    <a:pt x="16666445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6666445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10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49315" y="2071098"/>
            <a:ext cx="12221866" cy="178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1️⃣0️⃣ Différence en % du prix m² </a:t>
            </a: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entre appartement 2 et 3 pièces</a:t>
            </a: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  <a:p>
            <a:pPr algn="l">
              <a:lnSpc>
                <a:spcPts val="3386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221897" y="3071969"/>
            <a:ext cx="5264167" cy="519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Execution finished without errors.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Result: 1 rows returned in 31ms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At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line 1: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WITH prix_m2 AS (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Nombre_pieces_principal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es,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AVG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(Valeur_fonciere / Surface_reelle_bati) AS prix_m2_moyen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valeursfoncieres_csv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Type_local = 'Appartement'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ND Nombre_pieces_principales IN (2, 3)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AND Surface_reelle_bati &gt; 0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AND Valeur_fonciere &gt; 0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GROUP BY Nombre_pieces_principales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CT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t2.prix_m2_moyen AS prix_m2_2_pieces,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t3.prix_m2_moyen AS prix_m2_3_pieces,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OUND(100.0 * (t3.prix_m2_moyen - t2.prix_m2_moyen) / t2.prix_m2_moyen, 2) AS diff_pourcent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(SELECT prix_m2_moyen FROM prix_m2 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Nombre_pieces_principales = 2) t2,</a:t>
            </a:r>
          </a:p>
          <a:p>
            <a:pPr algn="l" marL="371003" indent="-185501" lvl="1">
              <a:lnSpc>
                <a:spcPts val="1661"/>
              </a:lnSpc>
              <a:buFont typeface="Arial"/>
              <a:buChar char="•"/>
            </a:pP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(SELECT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prix_m2_moyen FROM prix_m2 WHE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 Nom</a:t>
            </a:r>
            <a:r>
              <a:rPr lang="en-US" sz="1538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bre_pieces_principales = 3) t3;</a:t>
            </a:r>
          </a:p>
        </p:txBody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4109220" y="8458200"/>
          <a:ext cx="6728728" cy="1609725"/>
        </p:xfrm>
        <a:graphic>
          <a:graphicData uri="http://schemas.openxmlformats.org/drawingml/2006/table">
            <a:tbl>
              <a:tblPr/>
              <a:tblGrid>
                <a:gridCol w="2242909"/>
                <a:gridCol w="2450140"/>
                <a:gridCol w="2035678"/>
              </a:tblGrid>
              <a:tr h="8097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prix_m2_2_pieces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prix_m2_3_pieces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diff_pourcent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99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4932.84561636869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4285.37120007842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-13.13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621139" y="3153884"/>
            <a:ext cx="5274946" cy="518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WITH prix_m2 AS (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LECT 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Nombre_pieces_principal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es,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AVG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(Valeur_fonciere / Surface_reelle_bati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 AS prix_m2_moyen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FROM valeursfoncieres_csv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WHE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 Type_local = 'Appartement'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A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ND Nombre_pieces_principales IN (2, 3)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AND Surface_reelle_bati &gt; 0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AND Valeur_fonciere &gt; 0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GROUP BY Nombre_pieces_principales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 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t2.prix_m2_moyen AS prix_m2_2_pieces,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t3.prix_m2_moyen AS prix_m2_3_pieces,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ROUND(100.0 * (t3.prix_m2_moyen - t2.prix_m2_moyen) / t2.prix_m2_moyen, 2) AS diff_pourcent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(SELECT prix_m2_moyen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FROM prix_m2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WHERE Nombre_pieces_principales = 2) t2,</a:t>
            </a:r>
          </a:p>
          <a:p>
            <a:pPr algn="l" marL="383849" indent="-191924" lvl="1">
              <a:lnSpc>
                <a:spcPts val="1718"/>
              </a:lnSpc>
              <a:buFont typeface="Arial"/>
              <a:buChar char="•"/>
            </a:pP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</a:t>
            </a:r>
            <a:r>
              <a:rPr lang="en-US" sz="1591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(SELECT prix_m2_moyen FROM prix_m2 WHERE Nombre_pieces_principales = 3) t3;</a:t>
            </a:r>
          </a:p>
          <a:p>
            <a:pPr algn="l">
              <a:lnSpc>
                <a:spcPts val="1718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789017" y="8429625"/>
            <a:ext cx="1469594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3000">
                <a:solidFill>
                  <a:srgbClr val="0CC0D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Résultat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9315" y="2607149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12132" y="2586029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996234" y="-20030"/>
            <a:ext cx="4336776" cy="1721954"/>
            <a:chOff x="0" y="0"/>
            <a:chExt cx="5782367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82367" cy="2295939"/>
            </a:xfrm>
            <a:custGeom>
              <a:avLst/>
              <a:gdLst/>
              <a:ahLst/>
              <a:cxnLst/>
              <a:rect r="r" b="b" t="t" l="l"/>
              <a:pathLst>
                <a:path h="2295939" w="5782367">
                  <a:moveTo>
                    <a:pt x="0" y="0"/>
                  </a:moveTo>
                  <a:lnTo>
                    <a:pt x="5782367" y="0"/>
                  </a:lnTo>
                  <a:lnTo>
                    <a:pt x="5782367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5782367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11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048387" y="1349906"/>
            <a:ext cx="6988657" cy="196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44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1️⃣1️⃣ Moyennes des valeurs </a:t>
            </a:r>
          </a:p>
          <a:p>
            <a:pPr algn="l">
              <a:lnSpc>
                <a:spcPts val="3715"/>
              </a:lnSpc>
            </a:pPr>
            <a:r>
              <a:rPr lang="en-US" sz="344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foncières pour top 3 communes d</a:t>
            </a:r>
            <a:r>
              <a:rPr lang="en-US" sz="3440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es départements 6,13,33,59,69</a:t>
            </a:r>
          </a:p>
          <a:p>
            <a:pPr algn="l">
              <a:lnSpc>
                <a:spcPts val="371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413271" y="3818645"/>
            <a:ext cx="4615810" cy="601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Execution finished without errors.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Result: 15 rows returned in 13ms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At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line 1: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WITH ventes_communes AS (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Code_departement,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Commune,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COUNT(*) AS nb_vent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es,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AVG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(Valeur_fonciere) AS valeur_moyenne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valeursfoncieres_csv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Code_departement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IN ('06','13','33','59','69')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AND Valeur_fonciere &gt; 0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GROUP BY Code_departement, Commune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),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top3_communes AS (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 *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(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 *,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OW_NUMBER() OVER (PARTITION BY Code_departement ORDER BY nb_ventes DESC) AS rang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ventes_communes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 sub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rang &lt;= 3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 Code_departement, Commune, nb_ventes, ROUND(valeur_m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oyenne, 2) A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valeur_fonciere_moyenne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top3_communes</a:t>
            </a:r>
          </a:p>
          <a:p>
            <a:pPr algn="l" marL="358446" indent="-179223" lvl="1">
              <a:lnSpc>
                <a:spcPts val="1605"/>
              </a:lnSpc>
              <a:buFont typeface="Arial"/>
              <a:buChar char="•"/>
            </a:pP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 BY Cod</a:t>
            </a:r>
            <a:r>
              <a:rPr lang="en-US" sz="148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e_departement, nb_ventes DESC;</a:t>
            </a:r>
          </a:p>
        </p:txBody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151787" y="1786"/>
          <a:ext cx="5743054" cy="10285214"/>
        </p:xfrm>
        <a:graphic>
          <a:graphicData uri="http://schemas.openxmlformats.org/drawingml/2006/table">
            <a:tbl>
              <a:tblPr/>
              <a:tblGrid>
                <a:gridCol w="1351770"/>
                <a:gridCol w="1414245"/>
                <a:gridCol w="1026955"/>
                <a:gridCol w="1950084"/>
              </a:tblGrid>
              <a:tr h="6519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Code_departement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Communes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nb_ventes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valeur_foncière_moyenne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273715.95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ANTIBES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256005.46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MENTON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208584.88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MARSEILLE 8EME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209837.13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MARSEILLE 4EME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115943.62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MARSEILLE 1ER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160203.93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BORDEAUX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253232.17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MERIGNAC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208139.92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TALENCE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183914.72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LILLE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163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206779.14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ROUBAIX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144011.81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LA MADELEINE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200915.94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VILLEURBANNE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196082.8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5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LYON 9EME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227282.6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LYON 3EME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40"/>
                        </a:lnSpc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347104.21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6282811" y="3633910"/>
            <a:ext cx="4439086" cy="639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WITH ventes_communes AS (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LECT 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Code_departement,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Commune,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COUNT(*) AS nb_vent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es,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AVG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(Valeur_fonciere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 AS valeur_moyenne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FROM valeursfoncieres_csv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WHE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 Code_departement IN ('06','13','33','59','69')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AND Valeur_fonciere &gt; 0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GROUP BY Code_departement, Commune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),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top3_communes AS (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SELECT *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FROM (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SELECT *,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ROW_NUMBER() OVER (PARTITION BY Code_departement ORDER BY nb_ventes DESC) AS rang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FROM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ventes_communes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) sub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WHERE rang &lt;= 3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)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 Code_de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partement,</a:t>
            </a: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Commune, nb_ventes, ROUND(valeur_moyenne, 2) AS valeur_fonciere_moyenne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FROM top3_communes</a:t>
            </a:r>
          </a:p>
          <a:p>
            <a:pPr algn="l" marL="392171" indent="-196085" lvl="1">
              <a:lnSpc>
                <a:spcPts val="1756"/>
              </a:lnSpc>
              <a:buFont typeface="Arial"/>
              <a:buChar char="•"/>
            </a:pPr>
            <a:r>
              <a:rPr lang="en-US" sz="1626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ORDER BY Code_departement, nb_ventes DESC;</a:t>
            </a:r>
          </a:p>
          <a:p>
            <a:pPr algn="l">
              <a:lnSpc>
                <a:spcPts val="1756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187109" y="98570"/>
            <a:ext cx="1326939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3000">
                <a:solidFill>
                  <a:srgbClr val="0CC0D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Résultat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34669" y="2966394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13271" y="2838126"/>
            <a:ext cx="2655445" cy="93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06176" y="-522032"/>
            <a:ext cx="12499834" cy="1721954"/>
            <a:chOff x="0" y="0"/>
            <a:chExt cx="16666445" cy="22959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6445" cy="2295939"/>
            </a:xfrm>
            <a:custGeom>
              <a:avLst/>
              <a:gdLst/>
              <a:ahLst/>
              <a:cxnLst/>
              <a:rect r="r" b="b" t="t" l="l"/>
              <a:pathLst>
                <a:path h="2295939" w="16666445">
                  <a:moveTo>
                    <a:pt x="0" y="0"/>
                  </a:moveTo>
                  <a:lnTo>
                    <a:pt x="16666445" y="0"/>
                  </a:lnTo>
                  <a:lnTo>
                    <a:pt x="16666445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6666445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Requête 12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A5A5A5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6360" y="1000125"/>
            <a:ext cx="5168349" cy="178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1️⃣2️⃣ Top 20 communes avec le </a:t>
            </a:r>
          </a:p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plus d</a:t>
            </a: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e transactions </a:t>
            </a:r>
          </a:p>
          <a:p>
            <a:pPr algn="l">
              <a:lnSpc>
                <a:spcPts val="3386"/>
              </a:lnSpc>
            </a:pPr>
            <a:r>
              <a:rPr lang="en-US" sz="3135">
                <a:solidFill>
                  <a:srgbClr val="014067"/>
                </a:solidFill>
                <a:latin typeface="Calibri (MS)"/>
                <a:ea typeface="Calibri (MS)"/>
                <a:cs typeface="Calibri (MS)"/>
                <a:sym typeface="Calibri (MS)"/>
              </a:rPr>
              <a:t>pour 1000 habitants (&gt;10k hab)</a:t>
            </a:r>
          </a:p>
          <a:p>
            <a:pPr algn="l">
              <a:lnSpc>
                <a:spcPts val="3386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7006329"/>
            <a:ext cx="5208282" cy="3280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Execution finished without errors.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Result: 8 rows returned in 11ms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At</a:t>
            </a: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line 1: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SELECT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c.COM</a:t>
            </a: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,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t.</a:t>
            </a: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nb_transactions,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c.PMUN,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(t.n</a:t>
            </a: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b_transactions * 1000.0 / CAST(c.PMUN AS INTEGER)) AS transactions_per_1000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</a:t>
            </a: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ROM communes_csv c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JOIN transactions_communes t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ON c.CODCOM = t.CODCOM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CAST(c.PMUN AS INT</a:t>
            </a: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EGE</a:t>
            </a: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R) &gt; 10000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</a:t>
            </a: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 BY t</a:t>
            </a: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ransactions_per_1000 DESC</a:t>
            </a:r>
          </a:p>
          <a:p>
            <a:pPr algn="l" marL="389406" indent="-194703" lvl="1">
              <a:lnSpc>
                <a:spcPts val="1743"/>
              </a:lnSpc>
              <a:buFont typeface="Arial"/>
              <a:buChar char="•"/>
            </a:pPr>
            <a:r>
              <a:rPr lang="en-US" sz="1614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LIMIT 20;</a:t>
            </a:r>
          </a:p>
        </p:txBody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5384709" y="1028700"/>
          <a:ext cx="9499689" cy="8639175"/>
        </p:xfrm>
        <a:graphic>
          <a:graphicData uri="http://schemas.openxmlformats.org/drawingml/2006/table">
            <a:tbl>
              <a:tblPr/>
              <a:tblGrid>
                <a:gridCol w="2634072"/>
                <a:gridCol w="2362303"/>
                <a:gridCol w="1186723"/>
                <a:gridCol w="3316592"/>
              </a:tblGrid>
              <a:tr h="7940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nb_transactions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PMUN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transaction_per_1000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Fondettes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10301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50.48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Pernes-les-Fontaines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10170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46.9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Claye-Souilly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12172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46.01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Issoudun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11477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41.56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Cernay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11476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40.52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Castelginest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10682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38.94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Châteaudun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13096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36.42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Les Herbiers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16250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32.0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Sainte-Maxime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14448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30.32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Amilly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13233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0" y="3141982"/>
            <a:ext cx="5100157" cy="3347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SE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LECT 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c.COM,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t.nb_transaction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s,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c.PMUN,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 ROUND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(t.nb_t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ransac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tions * 1000.0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/ CAST(c.PMU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N AS INTEGER), 2) AS transactions_per_1000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ROM communes_csv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c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JOIN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transactions_communes t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   ON c.CODCOM = t.COD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C</a:t>
            </a: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OM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WHERE CAST(c.PMUN AS INTEGER) &gt; 10000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ORDER BY transactions_per_1000 DESC</a:t>
            </a:r>
          </a:p>
          <a:p>
            <a:pPr algn="l" marL="421498" indent="-210749" lvl="1">
              <a:lnSpc>
                <a:spcPts val="1887"/>
              </a:lnSpc>
              <a:buFont typeface="Arial"/>
              <a:buChar char="•"/>
            </a:pPr>
            <a:r>
              <a:rPr lang="en-US" sz="1747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LIMIT 20;</a:t>
            </a:r>
          </a:p>
          <a:p>
            <a:pPr algn="l">
              <a:lnSpc>
                <a:spcPts val="1887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721296" y="223078"/>
            <a:ext cx="1469594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3000">
                <a:solidFill>
                  <a:srgbClr val="0CC0D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Résultat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6360" y="2607149"/>
            <a:ext cx="325990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2E7A40"/>
                </a:solidFill>
                <a:latin typeface="Calibri (MS)"/>
                <a:ea typeface="Calibri (MS)"/>
                <a:cs typeface="Calibri (MS)"/>
                <a:sym typeface="Calibri (MS)"/>
              </a:rPr>
              <a:t>Requête exécutée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6360" y="6460718"/>
            <a:ext cx="4525815" cy="50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3135">
                <a:solidFill>
                  <a:srgbClr val="E26064"/>
                </a:solidFill>
                <a:latin typeface="Calibri (MS)"/>
                <a:ea typeface="Calibri (MS)"/>
                <a:cs typeface="Calibri (MS)"/>
                <a:sym typeface="Calibri (MS)"/>
              </a:rPr>
              <a:t>Réponse DB Brower Sqlite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-8"/>
            <a:ext cx="15937992" cy="8106166"/>
            <a:chOff x="0" y="0"/>
            <a:chExt cx="21250656" cy="108082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50656" cy="10808208"/>
            </a:xfrm>
            <a:custGeom>
              <a:avLst/>
              <a:gdLst/>
              <a:ahLst/>
              <a:cxnLst/>
              <a:rect r="r" b="b" t="t" l="l"/>
              <a:pathLst>
                <a:path h="10808208" w="21250656">
                  <a:moveTo>
                    <a:pt x="21250656" y="10808208"/>
                  </a:moveTo>
                  <a:lnTo>
                    <a:pt x="21250656" y="0"/>
                  </a:lnTo>
                  <a:lnTo>
                    <a:pt x="0" y="1080820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4" id="4"/>
          <p:cNvSpPr/>
          <p:nvPr/>
        </p:nvSpPr>
        <p:spPr>
          <a:xfrm rot="9208162">
            <a:off x="-542998" y="2253342"/>
            <a:ext cx="10132026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9119901">
            <a:off x="13178678" y="7153273"/>
            <a:ext cx="5437098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9139152">
            <a:off x="-223601" y="7800814"/>
            <a:ext cx="3273374" cy="0"/>
          </a:xfrm>
          <a:prstGeom prst="line">
            <a:avLst/>
          </a:prstGeom>
          <a:ln cap="rnd" w="9525">
            <a:solidFill>
              <a:srgbClr val="E260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525098" y="1291416"/>
            <a:ext cx="6642784" cy="7705634"/>
            <a:chOff x="0" y="0"/>
            <a:chExt cx="8857045" cy="102741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57107" cy="10274173"/>
            </a:xfrm>
            <a:custGeom>
              <a:avLst/>
              <a:gdLst/>
              <a:ahLst/>
              <a:cxnLst/>
              <a:rect r="r" b="b" t="t" l="l"/>
              <a:pathLst>
                <a:path h="10274173" w="8857107">
                  <a:moveTo>
                    <a:pt x="0" y="0"/>
                  </a:moveTo>
                  <a:lnTo>
                    <a:pt x="8857107" y="0"/>
                  </a:lnTo>
                  <a:lnTo>
                    <a:pt x="8857107" y="10274173"/>
                  </a:lnTo>
                  <a:lnTo>
                    <a:pt x="0" y="10274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5573" t="0" r="-3558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4019554" y="3583372"/>
            <a:ext cx="3619498" cy="3120258"/>
            <a:chOff x="0" y="0"/>
            <a:chExt cx="4825997" cy="4160344"/>
          </a:xfrm>
        </p:grpSpPr>
        <p:sp>
          <p:nvSpPr>
            <p:cNvPr name="Freeform 10" id="10" descr="Hexagone de couleur foncée unie au milieu d’accentuation d’image"/>
            <p:cNvSpPr/>
            <p:nvPr/>
          </p:nvSpPr>
          <p:spPr>
            <a:xfrm flipH="false" flipV="false" rot="0">
              <a:off x="0" y="0"/>
              <a:ext cx="4826000" cy="4160393"/>
            </a:xfrm>
            <a:custGeom>
              <a:avLst/>
              <a:gdLst/>
              <a:ahLst/>
              <a:cxnLst/>
              <a:rect r="r" b="b" t="t" l="l"/>
              <a:pathLst>
                <a:path h="4160393" w="4826000">
                  <a:moveTo>
                    <a:pt x="0" y="2080133"/>
                  </a:moveTo>
                  <a:lnTo>
                    <a:pt x="1040130" y="0"/>
                  </a:lnTo>
                  <a:lnTo>
                    <a:pt x="3785870" y="0"/>
                  </a:lnTo>
                  <a:lnTo>
                    <a:pt x="4826000" y="2080133"/>
                  </a:lnTo>
                  <a:lnTo>
                    <a:pt x="3785870" y="4160393"/>
                  </a:lnTo>
                  <a:lnTo>
                    <a:pt x="1040130" y="4160393"/>
                  </a:ln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563582" y="3009126"/>
            <a:ext cx="7280360" cy="2424378"/>
            <a:chOff x="0" y="0"/>
            <a:chExt cx="9707147" cy="32325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07147" cy="3232504"/>
            </a:xfrm>
            <a:custGeom>
              <a:avLst/>
              <a:gdLst/>
              <a:ahLst/>
              <a:cxnLst/>
              <a:rect r="r" b="b" t="t" l="l"/>
              <a:pathLst>
                <a:path h="3232504" w="9707147">
                  <a:moveTo>
                    <a:pt x="0" y="0"/>
                  </a:moveTo>
                  <a:lnTo>
                    <a:pt x="9707147" y="0"/>
                  </a:lnTo>
                  <a:lnTo>
                    <a:pt x="9707147" y="3232504"/>
                  </a:lnTo>
                  <a:lnTo>
                    <a:pt x="0" y="32325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707147" cy="328965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912"/>
                </a:lnSpc>
              </a:pPr>
              <a:r>
                <a:rPr lang="en-US" b="true" sz="6400">
                  <a:solidFill>
                    <a:srgbClr val="00194C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Merci !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3960206" y="3156594"/>
            <a:ext cx="3603684" cy="3559738"/>
            <a:chOff x="0" y="0"/>
            <a:chExt cx="4804912" cy="4746317"/>
          </a:xfrm>
        </p:grpSpPr>
        <p:sp>
          <p:nvSpPr>
            <p:cNvPr name="Freeform 15" id="15" descr="https://lh5.googleusercontent.com/TcdnvzxQ7ulQo8GiFwfIKujloK6EfAJv7ikP-EvnfdTVQnROS3WXw6XSx9Cpd73e_l7GCUAnbxroB-qlzG2fvYdCyl-Y5QZ95MpiD-GfDN-4taJyHRqsr3vOZzc3ONTBu52b0HIdUOMeHvdHiA_5tD0"/>
            <p:cNvSpPr/>
            <p:nvPr/>
          </p:nvSpPr>
          <p:spPr>
            <a:xfrm flipH="false" flipV="false" rot="0">
              <a:off x="0" y="0"/>
              <a:ext cx="4804918" cy="4746371"/>
            </a:xfrm>
            <a:custGeom>
              <a:avLst/>
              <a:gdLst/>
              <a:ahLst/>
              <a:cxnLst/>
              <a:rect r="r" b="b" t="t" l="l"/>
              <a:pathLst>
                <a:path h="4746371" w="4804918">
                  <a:moveTo>
                    <a:pt x="0" y="0"/>
                  </a:moveTo>
                  <a:lnTo>
                    <a:pt x="4804918" y="0"/>
                  </a:lnTo>
                  <a:lnTo>
                    <a:pt x="4804918" y="4746371"/>
                  </a:lnTo>
                  <a:lnTo>
                    <a:pt x="0" y="4746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151" t="-17291" r="-259149" b="-19215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40274" y="-20030"/>
            <a:ext cx="9379588" cy="1721954"/>
            <a:chOff x="0" y="0"/>
            <a:chExt cx="12506117" cy="22959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295939"/>
            </a:xfrm>
            <a:custGeom>
              <a:avLst/>
              <a:gdLst/>
              <a:ahLst/>
              <a:cxnLst/>
              <a:rect r="r" b="b" t="t" l="l"/>
              <a:pathLst>
                <a:path h="2295939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Confo</a:t>
              </a: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rmité RGPD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49621" y="1950109"/>
            <a:ext cx="13820034" cy="493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•1. Minimisation des données</a:t>
            </a:r>
          </a:p>
          <a:p>
            <a:pPr algn="l">
              <a:lnSpc>
                <a:spcPts val="3888"/>
              </a:lnSpc>
            </a:pP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•- Import uniquement des colonnes utiles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•- Suppression ou anonymisation (Nom_acquéreur)</a:t>
            </a:r>
          </a:p>
          <a:p>
            <a:pPr algn="l">
              <a:lnSpc>
                <a:spcPts val="3888"/>
              </a:lnSpc>
            </a:pP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•2. Anonymisation / pseudonymisation</a:t>
            </a:r>
          </a:p>
          <a:p>
            <a:pPr algn="l">
              <a:lnSpc>
                <a:spcPts val="3888"/>
              </a:lnSpc>
            </a:pP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•- Remplacement des données sensibles par des identifiants</a:t>
            </a:r>
          </a:p>
          <a:p>
            <a:pPr algn="l">
              <a:lnSpc>
                <a:spcPts val="3888"/>
              </a:lnSpc>
            </a:pPr>
          </a:p>
          <a:p>
            <a:pPr algn="l">
              <a:lnSpc>
                <a:spcPts val="3888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40274" y="247205"/>
            <a:ext cx="9379588" cy="1721954"/>
            <a:chOff x="0" y="0"/>
            <a:chExt cx="12506117" cy="22959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295939"/>
            </a:xfrm>
            <a:custGeom>
              <a:avLst/>
              <a:gdLst/>
              <a:ahLst/>
              <a:cxnLst/>
              <a:rect r="r" b="b" t="t" l="l"/>
              <a:pathLst>
                <a:path h="2295939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295939"/>
                  </a:lnTo>
                  <a:lnTo>
                    <a:pt x="0" y="2295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36261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Les données initiales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07794" y="2082234"/>
            <a:ext cx="13427565" cy="7176066"/>
          </a:xfrm>
          <a:custGeom>
            <a:avLst/>
            <a:gdLst/>
            <a:ahLst/>
            <a:cxnLst/>
            <a:rect r="r" b="b" t="t" l="l"/>
            <a:pathLst>
              <a:path h="7176066" w="13427565">
                <a:moveTo>
                  <a:pt x="0" y="0"/>
                </a:moveTo>
                <a:lnTo>
                  <a:pt x="13427565" y="0"/>
                </a:lnTo>
                <a:lnTo>
                  <a:pt x="13427565" y="7176066"/>
                </a:lnTo>
                <a:lnTo>
                  <a:pt x="0" y="7176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2002614"/>
            <a:chOff x="0" y="0"/>
            <a:chExt cx="12506117" cy="2670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670151"/>
            </a:xfrm>
            <a:custGeom>
              <a:avLst/>
              <a:gdLst/>
              <a:ahLst/>
              <a:cxnLst/>
              <a:rect r="r" b="b" t="t" l="l"/>
              <a:pathLst>
                <a:path h="2670151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670151"/>
                  </a:lnTo>
                  <a:lnTo>
                    <a:pt x="0" y="2670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7368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L’extrait du dictionnaire des données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026429" y="3544463"/>
            <a:ext cx="8962933" cy="5519855"/>
          </a:xfrm>
          <a:custGeom>
            <a:avLst/>
            <a:gdLst/>
            <a:ahLst/>
            <a:cxnLst/>
            <a:rect r="r" b="b" t="t" l="l"/>
            <a:pathLst>
              <a:path h="5519855" w="8962933">
                <a:moveTo>
                  <a:pt x="0" y="0"/>
                </a:moveTo>
                <a:lnTo>
                  <a:pt x="8962933" y="0"/>
                </a:lnTo>
                <a:lnTo>
                  <a:pt x="8962933" y="5519855"/>
                </a:lnTo>
                <a:lnTo>
                  <a:pt x="0" y="5519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026429" y="2540474"/>
            <a:ext cx="534717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Table Commune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2002614"/>
            <a:chOff x="0" y="0"/>
            <a:chExt cx="12506117" cy="2670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670151"/>
            </a:xfrm>
            <a:custGeom>
              <a:avLst/>
              <a:gdLst/>
              <a:ahLst/>
              <a:cxnLst/>
              <a:rect r="r" b="b" t="t" l="l"/>
              <a:pathLst>
                <a:path h="2670151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670151"/>
                  </a:lnTo>
                  <a:lnTo>
                    <a:pt x="0" y="2670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7368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L’extrait du dictionnaire des données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286637" y="3370088"/>
            <a:ext cx="11301259" cy="5919034"/>
          </a:xfrm>
          <a:custGeom>
            <a:avLst/>
            <a:gdLst/>
            <a:ahLst/>
            <a:cxnLst/>
            <a:rect r="r" b="b" t="t" l="l"/>
            <a:pathLst>
              <a:path h="5919034" w="11301259">
                <a:moveTo>
                  <a:pt x="0" y="0"/>
                </a:moveTo>
                <a:lnTo>
                  <a:pt x="11301259" y="0"/>
                </a:lnTo>
                <a:lnTo>
                  <a:pt x="11301259" y="5919035"/>
                </a:lnTo>
                <a:lnTo>
                  <a:pt x="0" y="591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286637" y="2144552"/>
            <a:ext cx="343182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Table Bien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2002614"/>
            <a:chOff x="0" y="0"/>
            <a:chExt cx="12506117" cy="2670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670151"/>
            </a:xfrm>
            <a:custGeom>
              <a:avLst/>
              <a:gdLst/>
              <a:ahLst/>
              <a:cxnLst/>
              <a:rect r="r" b="b" t="t" l="l"/>
              <a:pathLst>
                <a:path h="2670151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670151"/>
                  </a:lnTo>
                  <a:lnTo>
                    <a:pt x="0" y="2670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7368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L’extrait du dictionnaire des données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745948" y="3879172"/>
            <a:ext cx="11301259" cy="2528657"/>
          </a:xfrm>
          <a:custGeom>
            <a:avLst/>
            <a:gdLst/>
            <a:ahLst/>
            <a:cxnLst/>
            <a:rect r="r" b="b" t="t" l="l"/>
            <a:pathLst>
              <a:path h="2528657" w="11301259">
                <a:moveTo>
                  <a:pt x="0" y="0"/>
                </a:moveTo>
                <a:lnTo>
                  <a:pt x="11301259" y="0"/>
                </a:lnTo>
                <a:lnTo>
                  <a:pt x="11301259" y="2528656"/>
                </a:lnTo>
                <a:lnTo>
                  <a:pt x="0" y="2528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745948" y="2540474"/>
            <a:ext cx="38926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Table Vente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368488">
            <a:off x="-450090" y="6630692"/>
            <a:ext cx="3741369" cy="0"/>
          </a:xfrm>
          <a:prstGeom prst="line">
            <a:avLst/>
          </a:prstGeom>
          <a:ln cap="rnd" w="9525">
            <a:solidFill>
              <a:srgbClr val="EE95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341992" y="-20030"/>
            <a:ext cx="6959569" cy="5311508"/>
            <a:chOff x="0" y="0"/>
            <a:chExt cx="9279425" cy="70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79382" cy="7082028"/>
            </a:xfrm>
            <a:custGeom>
              <a:avLst/>
              <a:gdLst/>
              <a:ahLst/>
              <a:cxnLst/>
              <a:rect r="r" b="b" t="t" l="l"/>
              <a:pathLst>
                <a:path h="7082028" w="9279382">
                  <a:moveTo>
                    <a:pt x="9279382" y="3626104"/>
                  </a:moveTo>
                  <a:lnTo>
                    <a:pt x="4528185" y="0"/>
                  </a:lnTo>
                  <a:lnTo>
                    <a:pt x="0" y="0"/>
                  </a:lnTo>
                  <a:lnTo>
                    <a:pt x="9279382" y="708202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 rot="8525283">
            <a:off x="14031625" y="722915"/>
            <a:ext cx="2377501" cy="0"/>
          </a:xfrm>
          <a:prstGeom prst="line">
            <a:avLst/>
          </a:prstGeom>
          <a:ln cap="rnd" w="9525">
            <a:solidFill>
              <a:srgbClr val="BFBF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178838">
            <a:off x="16535803" y="1777502"/>
            <a:ext cx="2076299" cy="383314"/>
            <a:chOff x="0" y="0"/>
            <a:chExt cx="2768398" cy="5110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346" cy="511048"/>
            </a:xfrm>
            <a:custGeom>
              <a:avLst/>
              <a:gdLst/>
              <a:ahLst/>
              <a:cxnLst/>
              <a:rect r="r" b="b" t="t" l="l"/>
              <a:pathLst>
                <a:path h="511048" w="2768346">
                  <a:moveTo>
                    <a:pt x="2768346" y="511048"/>
                  </a:moveTo>
                  <a:lnTo>
                    <a:pt x="2400427" y="0"/>
                  </a:lnTo>
                  <a:lnTo>
                    <a:pt x="0" y="0"/>
                  </a:lnTo>
                  <a:lnTo>
                    <a:pt x="368046" y="511048"/>
                  </a:lnTo>
                  <a:close/>
                </a:path>
              </a:pathLst>
            </a:custGeom>
            <a:solidFill>
              <a:srgbClr val="EE95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19862" y="2"/>
            <a:ext cx="2171700" cy="958596"/>
            <a:chOff x="0" y="0"/>
            <a:chExt cx="2895600" cy="1278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5600" cy="1278128"/>
            </a:xfrm>
            <a:custGeom>
              <a:avLst/>
              <a:gdLst/>
              <a:ahLst/>
              <a:cxnLst/>
              <a:rect r="r" b="b" t="t" l="l"/>
              <a:pathLst>
                <a:path h="1278128" w="2895600">
                  <a:moveTo>
                    <a:pt x="2895600" y="1278128"/>
                  </a:moveTo>
                  <a:lnTo>
                    <a:pt x="1162304" y="0"/>
                  </a:lnTo>
                  <a:lnTo>
                    <a:pt x="0" y="0"/>
                  </a:lnTo>
                  <a:lnTo>
                    <a:pt x="1733296" y="1278128"/>
                  </a:lnTo>
                  <a:close/>
                </a:path>
              </a:pathLst>
            </a:custGeom>
            <a:solidFill>
              <a:srgbClr val="E2606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016" y="313542"/>
            <a:ext cx="9379588" cy="2002614"/>
            <a:chOff x="0" y="0"/>
            <a:chExt cx="12506117" cy="2670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06117" cy="2670151"/>
            </a:xfrm>
            <a:custGeom>
              <a:avLst/>
              <a:gdLst/>
              <a:ahLst/>
              <a:cxnLst/>
              <a:rect r="r" b="b" t="t" l="l"/>
              <a:pathLst>
                <a:path h="2670151" w="12506117">
                  <a:moveTo>
                    <a:pt x="0" y="0"/>
                  </a:moveTo>
                  <a:lnTo>
                    <a:pt x="12506117" y="0"/>
                  </a:lnTo>
                  <a:lnTo>
                    <a:pt x="12506117" y="2670151"/>
                  </a:lnTo>
                  <a:lnTo>
                    <a:pt x="0" y="2670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06117" cy="27368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39">
                  <a:solidFill>
                    <a:srgbClr val="00194C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 schéma relationnel normalisé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49621" y="3120735"/>
            <a:ext cx="13820034" cy="298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Objectif de la n</a:t>
            </a: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ormalisation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Organiser les données en plusieurs tables reliées par des clés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Éviter les redondances (répétitions d’informations)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Assurer la cohérence des données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Faciliter la mise à jour et l’analyse</a:t>
            </a:r>
          </a:p>
          <a:p>
            <a:pPr algn="l" marL="868223" indent="-434111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F3F3F"/>
                </a:solidFill>
                <a:latin typeface="Calibri (MS)"/>
                <a:ea typeface="Calibri (MS)"/>
                <a:cs typeface="Calibri (MS)"/>
                <a:sym typeface="Calibri (MS)"/>
              </a:rPr>
              <a:t>Ici : schéma en 3ème forme normale (3NF)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720456" y="9534526"/>
            <a:ext cx="1110340" cy="547688"/>
            <a:chOff x="0" y="0"/>
            <a:chExt cx="1480453" cy="730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0453" cy="730251"/>
            </a:xfrm>
            <a:custGeom>
              <a:avLst/>
              <a:gdLst/>
              <a:ahLst/>
              <a:cxnLst/>
              <a:rect r="r" b="b" t="t" l="l"/>
              <a:pathLst>
                <a:path h="730251" w="1480453">
                  <a:moveTo>
                    <a:pt x="0" y="0"/>
                  </a:moveTo>
                  <a:lnTo>
                    <a:pt x="1480453" y="0"/>
                  </a:lnTo>
                  <a:lnTo>
                    <a:pt x="1480453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0453" cy="7683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9E9E9E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‹#›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DAGxVcA4GYc</dc:identifier>
  <dcterms:modified xsi:type="dcterms:W3CDTF">2011-08-01T06:04:30Z</dcterms:modified>
  <cp:revision>1</cp:revision>
  <dc:title>Présentation_P5+DA.pptx</dc:title>
</cp:coreProperties>
</file>