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ontserrat" charset="1" panose="00000500000000000000"/>
      <p:regular r:id="rId26"/>
    </p:embeddedFont>
    <p:embeddedFont>
      <p:font typeface="Montserrat Bold Italics" charset="1" panose="00000800000000000000"/>
      <p:regular r:id="rId28"/>
    </p:embeddedFont>
    <p:embeddedFont>
      <p:font typeface="Arimo" charset="1" panose="020B0604020202020204"/>
      <p:regular r:id="rId32"/>
    </p:embeddedFont>
    <p:embeddedFont>
      <p:font typeface="Open Sans" charset="1" panose="020B0606030504020204"/>
      <p:regular r:id="rId33"/>
    </p:embeddedFont>
    <p:embeddedFont>
      <p:font typeface="Open Sans Bold" charset="1" panose="020B0806030504020204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notesSlides/notesSlide6.xml" Type="http://schemas.openxmlformats.org/officeDocument/2006/relationships/notesSlide"/><Relationship Id="rId35" Target="notesSlides/notesSlide7.xml" Type="http://schemas.openxmlformats.org/officeDocument/2006/relationships/notesSlide"/><Relationship Id="rId36" Target="notesSlides/notesSlide8.xml" Type="http://schemas.openxmlformats.org/officeDocument/2006/relationships/notesSlide"/><Relationship Id="rId37" Target="notesSlides/notesSlide9.xml" Type="http://schemas.openxmlformats.org/officeDocument/2006/relationships/notesSlide"/><Relationship Id="rId38" Target="notesSlides/notesSlide10.xml" Type="http://schemas.openxmlformats.org/officeDocument/2006/relationships/notes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Slides/notesSlide11.xml" Type="http://schemas.openxmlformats.org/officeDocument/2006/relationships/notesSlide"/><Relationship Id="rId41" Target="notesSlides/notesSlide12.xml" Type="http://schemas.openxmlformats.org/officeDocument/2006/relationships/notesSlide"/><Relationship Id="rId42" Target="notesSlides/notesSlide13.xml" Type="http://schemas.openxmlformats.org/officeDocument/2006/relationships/notesSlide"/><Relationship Id="rId43" Target="notesSlides/notesSlide14.xml" Type="http://schemas.openxmlformats.org/officeDocument/2006/relationships/notesSlide"/><Relationship Id="rId44" Target="notesSlides/notesSlide15.xml" Type="http://schemas.openxmlformats.org/officeDocument/2006/relationships/notesSlide"/><Relationship Id="rId45" Target="notesSlides/notesSlide16.xml" Type="http://schemas.openxmlformats.org/officeDocument/2006/relationships/notesSlide"/><Relationship Id="rId46" Target="notesSlides/notesSlide17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10306050"/>
            <a:chOff x="0" y="0"/>
            <a:chExt cx="244094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3728700"/>
                  </a:lnTo>
                  <a:cubicBezTo>
                    <a:pt x="24409400" y="13735686"/>
                    <a:pt x="24403686" y="13741400"/>
                    <a:pt x="24396700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24396700" y="13716000"/>
                  </a:lnTo>
                  <a:lnTo>
                    <a:pt x="24396700" y="13728700"/>
                  </a:lnTo>
                  <a:lnTo>
                    <a:pt x="24384000" y="13728700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92700" y="1658827"/>
            <a:ext cx="15966600" cy="2533995"/>
            <a:chOff x="0" y="0"/>
            <a:chExt cx="21288800" cy="33786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8800" cy="3378660"/>
            </a:xfrm>
            <a:custGeom>
              <a:avLst/>
              <a:gdLst/>
              <a:ahLst/>
              <a:cxnLst/>
              <a:rect r="r" b="b" t="t" l="l"/>
              <a:pathLst>
                <a:path h="3378660" w="21288800">
                  <a:moveTo>
                    <a:pt x="0" y="0"/>
                  </a:moveTo>
                  <a:lnTo>
                    <a:pt x="21288800" y="0"/>
                  </a:lnTo>
                  <a:lnTo>
                    <a:pt x="21288800" y="3378660"/>
                  </a:lnTo>
                  <a:lnTo>
                    <a:pt x="0" y="3378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76200"/>
              <a:ext cx="21288800" cy="330246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8122"/>
                </a:lnSpc>
              </a:pPr>
              <a:r>
                <a:rPr lang="en-US" sz="752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Analyse et Nettoyage des Données </a:t>
              </a:r>
              <a:r>
                <a:rPr lang="en-US" sz="752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Bottleneck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9867" y="6830317"/>
            <a:ext cx="4606130" cy="2983079"/>
          </a:xfrm>
          <a:custGeom>
            <a:avLst/>
            <a:gdLst/>
            <a:ahLst/>
            <a:cxnLst/>
            <a:rect r="r" b="b" t="t" l="l"/>
            <a:pathLst>
              <a:path h="2983079" w="4606130">
                <a:moveTo>
                  <a:pt x="0" y="0"/>
                </a:moveTo>
                <a:lnTo>
                  <a:pt x="4606130" y="0"/>
                </a:lnTo>
                <a:lnTo>
                  <a:pt x="4606130" y="2983079"/>
                </a:lnTo>
                <a:lnTo>
                  <a:pt x="0" y="2983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29353" y="734144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Huang Nicolas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6790" y="812735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Déveloper IA OpenClassRoom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29353" y="891326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23/10/2025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0"/>
            <a:ext cx="18307050" cy="1872069"/>
            <a:chOff x="0" y="0"/>
            <a:chExt cx="24409400" cy="2496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8493"/>
              <a:ext cx="24384000" cy="2479145"/>
            </a:xfrm>
            <a:custGeom>
              <a:avLst/>
              <a:gdLst/>
              <a:ahLst/>
              <a:cxnLst/>
              <a:rect r="r" b="b" t="t" l="l"/>
              <a:pathLst>
                <a:path h="24791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79144"/>
                  </a:lnTo>
                  <a:lnTo>
                    <a:pt x="0" y="2479144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2496149"/>
            </a:xfrm>
            <a:custGeom>
              <a:avLst/>
              <a:gdLst/>
              <a:ahLst/>
              <a:cxnLst/>
              <a:rect r="r" b="b" t="t" l="l"/>
              <a:pathLst>
                <a:path h="249614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3822"/>
                    <a:pt x="24409400" y="8493"/>
                  </a:cubicBezTo>
                  <a:lnTo>
                    <a:pt x="24409400" y="2487637"/>
                  </a:lnTo>
                  <a:cubicBezTo>
                    <a:pt x="24409400" y="2492308"/>
                    <a:pt x="24403686" y="2496149"/>
                    <a:pt x="24396700" y="2496149"/>
                  </a:cubicBezTo>
                  <a:lnTo>
                    <a:pt x="12700" y="2496149"/>
                  </a:lnTo>
                  <a:cubicBezTo>
                    <a:pt x="5715" y="2496149"/>
                    <a:pt x="0" y="2492308"/>
                    <a:pt x="0" y="2487637"/>
                  </a:cubicBezTo>
                  <a:lnTo>
                    <a:pt x="0" y="8493"/>
                  </a:lnTo>
                  <a:cubicBezTo>
                    <a:pt x="0" y="3822"/>
                    <a:pt x="5715" y="0"/>
                    <a:pt x="12700" y="0"/>
                  </a:cubicBezTo>
                  <a:moveTo>
                    <a:pt x="12700" y="16986"/>
                  </a:moveTo>
                  <a:lnTo>
                    <a:pt x="12700" y="8493"/>
                  </a:lnTo>
                  <a:lnTo>
                    <a:pt x="25400" y="8493"/>
                  </a:lnTo>
                  <a:lnTo>
                    <a:pt x="25400" y="2487637"/>
                  </a:lnTo>
                  <a:lnTo>
                    <a:pt x="12700" y="2487637"/>
                  </a:lnTo>
                  <a:lnTo>
                    <a:pt x="12700" y="2479145"/>
                  </a:lnTo>
                  <a:lnTo>
                    <a:pt x="24396700" y="2479145"/>
                  </a:lnTo>
                  <a:lnTo>
                    <a:pt x="24396700" y="2487637"/>
                  </a:lnTo>
                  <a:lnTo>
                    <a:pt x="24384000" y="2487637"/>
                  </a:lnTo>
                  <a:lnTo>
                    <a:pt x="24384000" y="8493"/>
                  </a:lnTo>
                  <a:lnTo>
                    <a:pt x="24396700" y="8493"/>
                  </a:lnTo>
                  <a:lnTo>
                    <a:pt x="24396700" y="16986"/>
                  </a:lnTo>
                  <a:lnTo>
                    <a:pt x="12700" y="169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62259" y="1521826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3096" y="2449450"/>
            <a:ext cx="13811420" cy="7442507"/>
          </a:xfrm>
          <a:custGeom>
            <a:avLst/>
            <a:gdLst/>
            <a:ahLst/>
            <a:cxnLst/>
            <a:rect r="r" b="b" t="t" l="l"/>
            <a:pathLst>
              <a:path h="7442507" w="13811420">
                <a:moveTo>
                  <a:pt x="0" y="0"/>
                </a:moveTo>
                <a:lnTo>
                  <a:pt x="13811420" y="0"/>
                </a:lnTo>
                <a:lnTo>
                  <a:pt x="13811420" y="7442507"/>
                </a:lnTo>
                <a:lnTo>
                  <a:pt x="0" y="7442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75" r="0" b="-37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212122" y="3108326"/>
            <a:ext cx="3923038" cy="1626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total : 153 748,10 €</a:t>
            </a:r>
          </a:p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 octobre : 4 693,50 €</a:t>
            </a:r>
          </a:p>
          <a:p>
            <a:pPr algn="ctr">
              <a:lnSpc>
                <a:spcPts val="61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62259" y="414802"/>
            <a:ext cx="851192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Chiffr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 d’affaires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0"/>
            <a:ext cx="18307050" cy="1700332"/>
            <a:chOff x="0" y="0"/>
            <a:chExt cx="24409400" cy="2267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7714"/>
              <a:ext cx="24384000" cy="2251716"/>
            </a:xfrm>
            <a:custGeom>
              <a:avLst/>
              <a:gdLst/>
              <a:ahLst/>
              <a:cxnLst/>
              <a:rect r="r" b="b" t="t" l="l"/>
              <a:pathLst>
                <a:path h="22517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251716"/>
                  </a:lnTo>
                  <a:lnTo>
                    <a:pt x="0" y="2251716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2267166"/>
            </a:xfrm>
            <a:custGeom>
              <a:avLst/>
              <a:gdLst/>
              <a:ahLst/>
              <a:cxnLst/>
              <a:rect r="r" b="b" t="t" l="l"/>
              <a:pathLst>
                <a:path h="2267166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3471"/>
                    <a:pt x="24409400" y="7714"/>
                  </a:cubicBezTo>
                  <a:lnTo>
                    <a:pt x="24409400" y="2259430"/>
                  </a:lnTo>
                  <a:cubicBezTo>
                    <a:pt x="24409400" y="2263672"/>
                    <a:pt x="24403686" y="2267166"/>
                    <a:pt x="24396700" y="2267166"/>
                  </a:cubicBezTo>
                  <a:lnTo>
                    <a:pt x="12700" y="2267166"/>
                  </a:lnTo>
                  <a:cubicBezTo>
                    <a:pt x="5715" y="2267166"/>
                    <a:pt x="0" y="2263672"/>
                    <a:pt x="0" y="2259430"/>
                  </a:cubicBezTo>
                  <a:lnTo>
                    <a:pt x="0" y="7714"/>
                  </a:lnTo>
                  <a:cubicBezTo>
                    <a:pt x="0" y="3471"/>
                    <a:pt x="5715" y="0"/>
                    <a:pt x="12700" y="0"/>
                  </a:cubicBezTo>
                  <a:moveTo>
                    <a:pt x="12700" y="15427"/>
                  </a:moveTo>
                  <a:lnTo>
                    <a:pt x="12700" y="7714"/>
                  </a:lnTo>
                  <a:lnTo>
                    <a:pt x="25400" y="7714"/>
                  </a:lnTo>
                  <a:lnTo>
                    <a:pt x="25400" y="2259430"/>
                  </a:lnTo>
                  <a:lnTo>
                    <a:pt x="12700" y="2259430"/>
                  </a:lnTo>
                  <a:lnTo>
                    <a:pt x="12700" y="2251716"/>
                  </a:lnTo>
                  <a:lnTo>
                    <a:pt x="24396700" y="2251716"/>
                  </a:lnTo>
                  <a:lnTo>
                    <a:pt x="24396700" y="2259430"/>
                  </a:lnTo>
                  <a:lnTo>
                    <a:pt x="24384000" y="2259430"/>
                  </a:lnTo>
                  <a:lnTo>
                    <a:pt x="24384000" y="7714"/>
                  </a:lnTo>
                  <a:lnTo>
                    <a:pt x="24396700" y="7714"/>
                  </a:lnTo>
                  <a:lnTo>
                    <a:pt x="24396700" y="15427"/>
                  </a:lnTo>
                  <a:lnTo>
                    <a:pt x="12700" y="1542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3042" y="1907440"/>
            <a:ext cx="15786484" cy="8379560"/>
          </a:xfrm>
          <a:custGeom>
            <a:avLst/>
            <a:gdLst/>
            <a:ahLst/>
            <a:cxnLst/>
            <a:rect r="r" b="b" t="t" l="l"/>
            <a:pathLst>
              <a:path h="8379560" w="15786484">
                <a:moveTo>
                  <a:pt x="0" y="0"/>
                </a:moveTo>
                <a:lnTo>
                  <a:pt x="15786485" y="0"/>
                </a:lnTo>
                <a:lnTo>
                  <a:pt x="15786485" y="8379560"/>
                </a:lnTo>
                <a:lnTo>
                  <a:pt x="0" y="8379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4" t="-267" r="0" b="-9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90522" y="285750"/>
            <a:ext cx="978277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centration du CA (Pareto)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90522" y="1314116"/>
            <a:ext cx="905400" cy="100800"/>
            <a:chOff x="0" y="0"/>
            <a:chExt cx="1207200" cy="13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889527" y="2346344"/>
            <a:ext cx="2268450" cy="592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9106" indent="-229553" lvl="1">
              <a:lnSpc>
                <a:spcPts val="2977"/>
              </a:lnSpc>
              <a:buFont typeface="Arial"/>
              <a:buChar char="•"/>
            </a:pPr>
            <a:r>
              <a:rPr lang="en-US" sz="212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420 pr</a:t>
            </a:r>
            <a:r>
              <a:rPr lang="en-US" sz="212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oduits = 80 % du CA</a:t>
            </a:r>
          </a:p>
          <a:p>
            <a:pPr algn="ctr">
              <a:lnSpc>
                <a:spcPts val="2977"/>
              </a:lnSpc>
            </a:pPr>
          </a:p>
          <a:p>
            <a:pPr algn="ctr" marL="459106" indent="-229553" lvl="1">
              <a:lnSpc>
                <a:spcPts val="2977"/>
              </a:lnSpc>
              <a:buFont typeface="Arial"/>
              <a:buChar char="•"/>
            </a:pPr>
            <a:r>
              <a:rPr lang="en-US" sz="212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Graphique Top 50 produits : barre CA + ligne CA cumulé (%)</a:t>
            </a:r>
          </a:p>
          <a:p>
            <a:pPr algn="ctr">
              <a:lnSpc>
                <a:spcPts val="2977"/>
              </a:lnSpc>
            </a:pPr>
          </a:p>
          <a:p>
            <a:pPr algn="ctr" marL="459106" indent="-229553" lvl="1">
              <a:lnSpc>
                <a:spcPts val="2977"/>
              </a:lnSpc>
              <a:buFont typeface="Arial"/>
              <a:buChar char="•"/>
            </a:pPr>
            <a:r>
              <a:rPr lang="en-US" sz="212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 : forte concentration → identifier produits stratégiques</a:t>
            </a:r>
          </a:p>
          <a:p>
            <a:pPr algn="ctr">
              <a:lnSpc>
                <a:spcPts val="297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541844"/>
            <a:chOff x="0" y="0"/>
            <a:chExt cx="24409400" cy="3389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1531"/>
              <a:ext cx="24384000" cy="3366115"/>
            </a:xfrm>
            <a:custGeom>
              <a:avLst/>
              <a:gdLst/>
              <a:ahLst/>
              <a:cxnLst/>
              <a:rect r="r" b="b" t="t" l="l"/>
              <a:pathLst>
                <a:path h="336611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366115"/>
                  </a:lnTo>
                  <a:lnTo>
                    <a:pt x="0" y="3366115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389183"/>
            </a:xfrm>
            <a:custGeom>
              <a:avLst/>
              <a:gdLst/>
              <a:ahLst/>
              <a:cxnLst/>
              <a:rect r="r" b="b" t="t" l="l"/>
              <a:pathLst>
                <a:path h="3389183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189"/>
                    <a:pt x="24409400" y="11531"/>
                  </a:cubicBezTo>
                  <a:lnTo>
                    <a:pt x="24409400" y="3377646"/>
                  </a:lnTo>
                  <a:cubicBezTo>
                    <a:pt x="24409400" y="3383988"/>
                    <a:pt x="24403686" y="3389183"/>
                    <a:pt x="24396700" y="3389183"/>
                  </a:cubicBezTo>
                  <a:lnTo>
                    <a:pt x="12700" y="3389183"/>
                  </a:lnTo>
                  <a:cubicBezTo>
                    <a:pt x="5715" y="3389183"/>
                    <a:pt x="0" y="3383988"/>
                    <a:pt x="0" y="3377646"/>
                  </a:cubicBezTo>
                  <a:lnTo>
                    <a:pt x="0" y="11531"/>
                  </a:lnTo>
                  <a:cubicBezTo>
                    <a:pt x="0" y="5189"/>
                    <a:pt x="5715" y="0"/>
                    <a:pt x="12700" y="0"/>
                  </a:cubicBezTo>
                  <a:moveTo>
                    <a:pt x="12700" y="23063"/>
                  </a:moveTo>
                  <a:lnTo>
                    <a:pt x="12700" y="11531"/>
                  </a:lnTo>
                  <a:lnTo>
                    <a:pt x="25400" y="11531"/>
                  </a:lnTo>
                  <a:lnTo>
                    <a:pt x="25400" y="3377646"/>
                  </a:lnTo>
                  <a:lnTo>
                    <a:pt x="12700" y="3377646"/>
                  </a:lnTo>
                  <a:lnTo>
                    <a:pt x="12700" y="3366115"/>
                  </a:lnTo>
                  <a:lnTo>
                    <a:pt x="24396700" y="3366115"/>
                  </a:lnTo>
                  <a:lnTo>
                    <a:pt x="24396700" y="3377646"/>
                  </a:lnTo>
                  <a:lnTo>
                    <a:pt x="24384000" y="3377646"/>
                  </a:lnTo>
                  <a:lnTo>
                    <a:pt x="24384000" y="11531"/>
                  </a:lnTo>
                  <a:lnTo>
                    <a:pt x="24396700" y="11531"/>
                  </a:lnTo>
                  <a:lnTo>
                    <a:pt x="24396700" y="23063"/>
                  </a:lnTo>
                  <a:lnTo>
                    <a:pt x="12700" y="230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92547" y="2793528"/>
            <a:ext cx="12579053" cy="7138613"/>
          </a:xfrm>
          <a:custGeom>
            <a:avLst/>
            <a:gdLst/>
            <a:ahLst/>
            <a:cxnLst/>
            <a:rect r="r" b="b" t="t" l="l"/>
            <a:pathLst>
              <a:path h="7138613" w="12579053">
                <a:moveTo>
                  <a:pt x="0" y="0"/>
                </a:moveTo>
                <a:lnTo>
                  <a:pt x="12579053" y="0"/>
                </a:lnTo>
                <a:lnTo>
                  <a:pt x="12579053" y="7138613"/>
                </a:lnTo>
                <a:lnTo>
                  <a:pt x="0" y="7138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46380" y="3395197"/>
            <a:ext cx="4664053" cy="616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3622" indent="-251811" lvl="1">
              <a:lnSpc>
                <a:spcPts val="3265"/>
              </a:lnSpc>
              <a:buFont typeface="Arial"/>
              <a:buChar char="•"/>
            </a:pPr>
            <a:r>
              <a:rPr lang="en-US" sz="23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b</a:t>
            </a:r>
            <a:r>
              <a:rPr lang="en-US" sz="23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oîte montre la répartition normale des prix (Q1–Q3).</a:t>
            </a:r>
          </a:p>
          <a:p>
            <a:pPr algn="ctr">
              <a:lnSpc>
                <a:spcPts val="3265"/>
              </a:lnSpc>
            </a:pPr>
          </a:p>
          <a:p>
            <a:pPr algn="ctr" marL="503622" indent="-251811" lvl="1">
              <a:lnSpc>
                <a:spcPts val="3265"/>
              </a:lnSpc>
              <a:buFont typeface="Arial"/>
              <a:buChar char="•"/>
            </a:pPr>
            <a:r>
              <a:rPr lang="en-US" sz="23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ligne centrale = prix médian (~25 €).</a:t>
            </a:r>
          </a:p>
          <a:p>
            <a:pPr algn="ctr">
              <a:lnSpc>
                <a:spcPts val="3265"/>
              </a:lnSpc>
            </a:pPr>
          </a:p>
          <a:p>
            <a:pPr algn="ctr" marL="503622" indent="-251811" lvl="1">
              <a:lnSpc>
                <a:spcPts val="3265"/>
              </a:lnSpc>
              <a:buFont typeface="Arial"/>
              <a:buChar char="•"/>
            </a:pPr>
            <a:r>
              <a:rPr lang="en-US" sz="23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points à droite représentent les prix aberrants détectés (hors plage normale).</a:t>
            </a:r>
          </a:p>
          <a:p>
            <a:pPr algn="ctr">
              <a:lnSpc>
                <a:spcPts val="3265"/>
              </a:lnSpc>
            </a:pPr>
          </a:p>
          <a:p>
            <a:pPr algn="ctr" marL="503622" indent="-251811" lvl="1">
              <a:lnSpc>
                <a:spcPts val="3265"/>
              </a:lnSpc>
              <a:buFont typeface="Arial"/>
              <a:buChar char="•"/>
            </a:pPr>
            <a:r>
              <a:rPr lang="en-US" sz="23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Environ 36 produits présentent des valeurs incohérentes </a:t>
            </a:r>
          </a:p>
          <a:p>
            <a:pPr algn="ctr">
              <a:lnSpc>
                <a:spcPts val="326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541844"/>
            <a:chOff x="0" y="0"/>
            <a:chExt cx="24409400" cy="3389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1531"/>
              <a:ext cx="24384000" cy="3366115"/>
            </a:xfrm>
            <a:custGeom>
              <a:avLst/>
              <a:gdLst/>
              <a:ahLst/>
              <a:cxnLst/>
              <a:rect r="r" b="b" t="t" l="l"/>
              <a:pathLst>
                <a:path h="336611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366115"/>
                  </a:lnTo>
                  <a:lnTo>
                    <a:pt x="0" y="3366115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389183"/>
            </a:xfrm>
            <a:custGeom>
              <a:avLst/>
              <a:gdLst/>
              <a:ahLst/>
              <a:cxnLst/>
              <a:rect r="r" b="b" t="t" l="l"/>
              <a:pathLst>
                <a:path h="3389183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189"/>
                    <a:pt x="24409400" y="11531"/>
                  </a:cubicBezTo>
                  <a:lnTo>
                    <a:pt x="24409400" y="3377646"/>
                  </a:lnTo>
                  <a:cubicBezTo>
                    <a:pt x="24409400" y="3383988"/>
                    <a:pt x="24403686" y="3389183"/>
                    <a:pt x="24396700" y="3389183"/>
                  </a:cubicBezTo>
                  <a:lnTo>
                    <a:pt x="12700" y="3389183"/>
                  </a:lnTo>
                  <a:cubicBezTo>
                    <a:pt x="5715" y="3389183"/>
                    <a:pt x="0" y="3383988"/>
                    <a:pt x="0" y="3377646"/>
                  </a:cubicBezTo>
                  <a:lnTo>
                    <a:pt x="0" y="11531"/>
                  </a:lnTo>
                  <a:cubicBezTo>
                    <a:pt x="0" y="5189"/>
                    <a:pt x="5715" y="0"/>
                    <a:pt x="12700" y="0"/>
                  </a:cubicBezTo>
                  <a:moveTo>
                    <a:pt x="12700" y="23063"/>
                  </a:moveTo>
                  <a:lnTo>
                    <a:pt x="12700" y="11531"/>
                  </a:lnTo>
                  <a:lnTo>
                    <a:pt x="25400" y="11531"/>
                  </a:lnTo>
                  <a:lnTo>
                    <a:pt x="25400" y="3377646"/>
                  </a:lnTo>
                  <a:lnTo>
                    <a:pt x="12700" y="3377646"/>
                  </a:lnTo>
                  <a:lnTo>
                    <a:pt x="12700" y="3366115"/>
                  </a:lnTo>
                  <a:lnTo>
                    <a:pt x="24396700" y="3366115"/>
                  </a:lnTo>
                  <a:lnTo>
                    <a:pt x="24396700" y="3377646"/>
                  </a:lnTo>
                  <a:lnTo>
                    <a:pt x="24384000" y="3377646"/>
                  </a:lnTo>
                  <a:lnTo>
                    <a:pt x="24384000" y="11531"/>
                  </a:lnTo>
                  <a:lnTo>
                    <a:pt x="24396700" y="11531"/>
                  </a:lnTo>
                  <a:lnTo>
                    <a:pt x="24396700" y="23063"/>
                  </a:lnTo>
                  <a:lnTo>
                    <a:pt x="12700" y="230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2999044"/>
            <a:ext cx="12558914" cy="6939431"/>
          </a:xfrm>
          <a:custGeom>
            <a:avLst/>
            <a:gdLst/>
            <a:ahLst/>
            <a:cxnLst/>
            <a:rect r="r" b="b" t="t" l="l"/>
            <a:pathLst>
              <a:path h="6939431" w="12558914">
                <a:moveTo>
                  <a:pt x="0" y="0"/>
                </a:moveTo>
                <a:lnTo>
                  <a:pt x="12558914" y="0"/>
                </a:lnTo>
                <a:lnTo>
                  <a:pt x="12558914" y="6939431"/>
                </a:lnTo>
                <a:lnTo>
                  <a:pt x="0" y="6939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775450"/>
            <a:ext cx="851192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Distrib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ution marges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12500" y="3015315"/>
            <a:ext cx="3222198" cy="727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1328" indent="-295664" lvl="1">
              <a:lnSpc>
                <a:spcPts val="3834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</a:t>
            </a:r>
            <a:r>
              <a:rPr lang="en-US" sz="27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ogramme distribution des marges</a:t>
            </a:r>
          </a:p>
          <a:p>
            <a:pPr algn="ctr">
              <a:lnSpc>
                <a:spcPts val="3834"/>
              </a:lnSpc>
            </a:pPr>
          </a:p>
          <a:p>
            <a:pPr algn="ctr" marL="591328" indent="-295664" lvl="1">
              <a:lnSpc>
                <a:spcPts val="3834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Certaines références vendues à perte</a:t>
            </a:r>
          </a:p>
          <a:p>
            <a:pPr algn="ctr">
              <a:lnSpc>
                <a:spcPts val="3834"/>
              </a:lnSpc>
            </a:pPr>
          </a:p>
          <a:p>
            <a:pPr algn="ctr" marL="591328" indent="-295664" lvl="1">
              <a:lnSpc>
                <a:spcPts val="3834"/>
              </a:lnSpc>
              <a:buFont typeface="Arial"/>
              <a:buChar char="•"/>
            </a:pPr>
            <a:r>
              <a:rPr lang="en-US" sz="27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 : identifie produits à faible marge pour stratégie prix</a:t>
            </a:r>
          </a:p>
          <a:p>
            <a:pPr algn="ctr">
              <a:lnSpc>
                <a:spcPts val="383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49413" y="3191251"/>
            <a:ext cx="12532651" cy="6995195"/>
          </a:xfrm>
          <a:custGeom>
            <a:avLst/>
            <a:gdLst/>
            <a:ahLst/>
            <a:cxnLst/>
            <a:rect r="r" b="b" t="t" l="l"/>
            <a:pathLst>
              <a:path h="6995195" w="12532651">
                <a:moveTo>
                  <a:pt x="0" y="0"/>
                </a:moveTo>
                <a:lnTo>
                  <a:pt x="12532651" y="0"/>
                </a:lnTo>
                <a:lnTo>
                  <a:pt x="12532651" y="6995196"/>
                </a:lnTo>
                <a:lnTo>
                  <a:pt x="0" y="69951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24350" y="661987"/>
            <a:ext cx="978277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Sto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ck critique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74160" y="2860131"/>
            <a:ext cx="3856688" cy="7326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6749" indent="-263374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</a:t>
            </a:r>
            <a:r>
              <a:rPr lang="en-US" sz="24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oduits &lt;1 mois : 689</a:t>
            </a:r>
          </a:p>
          <a:p>
            <a:pPr algn="ctr">
              <a:lnSpc>
                <a:spcPts val="3415"/>
              </a:lnSpc>
            </a:pPr>
          </a:p>
          <a:p>
            <a:pPr algn="ctr" marL="526749" indent="-263374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Tableau exemples stock critique : post_title, stock_quantity, total_sales, mois_stock</a:t>
            </a:r>
          </a:p>
          <a:p>
            <a:pPr algn="ctr">
              <a:lnSpc>
                <a:spcPts val="3415"/>
              </a:lnSpc>
            </a:pPr>
          </a:p>
          <a:p>
            <a:pPr algn="ctr" marL="526749" indent="-263374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Graphique histogramme mois de stock</a:t>
            </a:r>
          </a:p>
          <a:p>
            <a:pPr algn="ctr">
              <a:lnSpc>
                <a:spcPts val="3415"/>
              </a:lnSpc>
            </a:pPr>
          </a:p>
          <a:p>
            <a:pPr algn="ctr" marL="526749" indent="-263374" lvl="1">
              <a:lnSpc>
                <a:spcPts val="3415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 : prioriser réapprovisionnement et gestion des ruptures</a:t>
            </a:r>
          </a:p>
          <a:p>
            <a:pPr algn="ctr">
              <a:lnSpc>
                <a:spcPts val="3415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07613" y="2936188"/>
            <a:ext cx="9438756" cy="6991638"/>
          </a:xfrm>
          <a:custGeom>
            <a:avLst/>
            <a:gdLst/>
            <a:ahLst/>
            <a:cxnLst/>
            <a:rect r="r" b="b" t="t" l="l"/>
            <a:pathLst>
              <a:path h="6991638" w="9438756">
                <a:moveTo>
                  <a:pt x="0" y="0"/>
                </a:moveTo>
                <a:lnTo>
                  <a:pt x="9438755" y="0"/>
                </a:lnTo>
                <a:lnTo>
                  <a:pt x="9438755" y="6991639"/>
                </a:lnTo>
                <a:lnTo>
                  <a:pt x="0" y="6991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5" r="0" b="-9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775450"/>
            <a:ext cx="851192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84093" y="3175285"/>
            <a:ext cx="5866000" cy="5242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7457" indent="-263729" lvl="1">
              <a:lnSpc>
                <a:spcPts val="3420"/>
              </a:lnSpc>
              <a:buFont typeface="Arial"/>
              <a:buChar char="•"/>
            </a:pPr>
            <a:r>
              <a:rPr lang="en-US" sz="24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Heatmap c</a:t>
            </a:r>
            <a:r>
              <a:rPr lang="en-US" sz="24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orrélations : prix, purchase_price, stock, CA, marge</a:t>
            </a:r>
          </a:p>
          <a:p>
            <a:pPr algn="ctr">
              <a:lnSpc>
                <a:spcPts val="3420"/>
              </a:lnSpc>
            </a:pPr>
          </a:p>
          <a:p>
            <a:pPr algn="ctr" marL="527457" indent="-263729" lvl="1">
              <a:lnSpc>
                <a:spcPts val="3420"/>
              </a:lnSpc>
              <a:buFont typeface="Arial"/>
              <a:buChar char="•"/>
            </a:pPr>
            <a:r>
              <a:rPr lang="en-US" sz="24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Analyse :</a:t>
            </a:r>
          </a:p>
          <a:p>
            <a:pPr algn="ctr">
              <a:lnSpc>
                <a:spcPts val="3420"/>
              </a:lnSpc>
            </a:pPr>
          </a:p>
          <a:p>
            <a:pPr algn="ctr" marL="527457" indent="-263729" lvl="1">
              <a:lnSpc>
                <a:spcPts val="3420"/>
              </a:lnSpc>
              <a:buFont typeface="Arial"/>
              <a:buChar char="•"/>
            </a:pPr>
            <a:r>
              <a:rPr lang="en-US" sz="24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Prix ↔ ventes faible</a:t>
            </a:r>
          </a:p>
          <a:p>
            <a:pPr algn="ctr">
              <a:lnSpc>
                <a:spcPts val="3420"/>
              </a:lnSpc>
            </a:pPr>
          </a:p>
          <a:p>
            <a:pPr algn="ctr" marL="527457" indent="-263729" lvl="1">
              <a:lnSpc>
                <a:spcPts val="3420"/>
              </a:lnSpc>
              <a:buFont typeface="Arial"/>
              <a:buChar char="•"/>
            </a:pPr>
            <a:r>
              <a:rPr lang="en-US" sz="24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Stock ↔ ventes positif mais saturé</a:t>
            </a:r>
          </a:p>
          <a:p>
            <a:pPr algn="ctr">
              <a:lnSpc>
                <a:spcPts val="3420"/>
              </a:lnSpc>
            </a:pPr>
          </a:p>
          <a:p>
            <a:pPr algn="ctr" marL="527457" indent="-263729" lvl="1">
              <a:lnSpc>
                <a:spcPts val="3420"/>
              </a:lnSpc>
              <a:buFont typeface="Arial"/>
              <a:buChar char="•"/>
            </a:pPr>
            <a:r>
              <a:rPr lang="en-US" sz="24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 : ajuste prix et stock pour performance commerciale</a:t>
            </a:r>
          </a:p>
          <a:p>
            <a:pPr algn="ctr">
              <a:lnSpc>
                <a:spcPts val="400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Syn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thèse et préconisations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034218"/>
            <a:ext cx="16346944" cy="536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CA 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tot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al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: 153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748 €</a:t>
            </a: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Stock critique : 689</a:t>
            </a: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Prix ab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errants : 36</a:t>
            </a: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Produits Web sans ERP : 0 %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Préconisations :</a:t>
            </a: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Standardiser ERP/Web</a:t>
            </a: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Pipeline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ETL 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et contrôle qualité automatique</a:t>
            </a: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Opt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imiser marges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et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rot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ation stock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Conclusion :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indicateurs fiables pour décisions stratégiques</a:t>
            </a:r>
          </a:p>
          <a:p>
            <a:pPr algn="l">
              <a:lnSpc>
                <a:spcPts val="3561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10306050"/>
            <a:chOff x="0" y="0"/>
            <a:chExt cx="244094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3728700"/>
                  </a:lnTo>
                  <a:cubicBezTo>
                    <a:pt x="24409400" y="13735686"/>
                    <a:pt x="24403686" y="13741400"/>
                    <a:pt x="24396700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24396700" y="13716000"/>
                  </a:lnTo>
                  <a:lnTo>
                    <a:pt x="24396700" y="13728700"/>
                  </a:lnTo>
                  <a:lnTo>
                    <a:pt x="24384000" y="13728700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92700" y="2156865"/>
            <a:ext cx="15966600" cy="1788000"/>
            <a:chOff x="0" y="0"/>
            <a:chExt cx="21288800" cy="2384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8800" cy="2384000"/>
            </a:xfrm>
            <a:custGeom>
              <a:avLst/>
              <a:gdLst/>
              <a:ahLst/>
              <a:cxnLst/>
              <a:rect r="r" b="b" t="t" l="l"/>
              <a:pathLst>
                <a:path h="2384000" w="21288800">
                  <a:moveTo>
                    <a:pt x="0" y="0"/>
                  </a:moveTo>
                  <a:lnTo>
                    <a:pt x="21288800" y="0"/>
                  </a:lnTo>
                  <a:lnTo>
                    <a:pt x="21288800" y="2384000"/>
                  </a:lnTo>
                  <a:lnTo>
                    <a:pt x="0" y="238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76200"/>
              <a:ext cx="21288800" cy="23078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8122"/>
                </a:lnSpc>
              </a:pPr>
              <a:r>
                <a:rPr lang="en-US" sz="7520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Merci de votre écoute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9867" y="6830317"/>
            <a:ext cx="4606130" cy="2983079"/>
          </a:xfrm>
          <a:custGeom>
            <a:avLst/>
            <a:gdLst/>
            <a:ahLst/>
            <a:cxnLst/>
            <a:rect r="r" b="b" t="t" l="l"/>
            <a:pathLst>
              <a:path h="2983079" w="4606130">
                <a:moveTo>
                  <a:pt x="0" y="0"/>
                </a:moveTo>
                <a:lnTo>
                  <a:pt x="4606130" y="0"/>
                </a:lnTo>
                <a:lnTo>
                  <a:pt x="4606130" y="2983079"/>
                </a:lnTo>
                <a:lnTo>
                  <a:pt x="0" y="2983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29353" y="734144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Huang Nicolas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6790" y="812735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Déveloper IA OpenClassRoom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29353" y="891326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23/10/2025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1646" y="3645737"/>
            <a:ext cx="13982015" cy="511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9555" indent="-499777" lvl="1">
              <a:lnSpc>
                <a:spcPts val="4527"/>
              </a:lnSpc>
              <a:buFont typeface="Arial"/>
              <a:buChar char="•"/>
            </a:pP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Sourc</a:t>
            </a: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es de données : ERP, site web, table de</a:t>
            </a: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l</a:t>
            </a: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iaison.</a:t>
            </a:r>
          </a:p>
          <a:p>
            <a:pPr algn="l">
              <a:lnSpc>
                <a:spcPts val="4527"/>
              </a:lnSpc>
            </a:pPr>
          </a:p>
          <a:p>
            <a:pPr algn="l" marL="999555" indent="-499777" lvl="1">
              <a:lnSpc>
                <a:spcPts val="4527"/>
              </a:lnSpc>
              <a:buFont typeface="Arial"/>
              <a:buChar char="•"/>
            </a:pP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Problèmes :</a:t>
            </a:r>
          </a:p>
          <a:p>
            <a:pPr algn="l">
              <a:lnSpc>
                <a:spcPts val="4527"/>
              </a:lnSpc>
            </a:pPr>
          </a:p>
          <a:p>
            <a:pPr algn="l" marL="1416626" indent="-472209" lvl="2">
              <a:lnSpc>
                <a:spcPts val="4527"/>
              </a:lnSpc>
              <a:buFont typeface="Arial"/>
              <a:buChar char="⚬"/>
            </a:pP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Références produits incohérentes</a:t>
            </a:r>
          </a:p>
          <a:p>
            <a:pPr algn="l" marL="1416626" indent="-472209" lvl="2">
              <a:lnSpc>
                <a:spcPts val="4527"/>
              </a:lnSpc>
              <a:buFont typeface="Arial"/>
              <a:buChar char="⚬"/>
            </a:pP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Doublons et valeurs manquantes</a:t>
            </a:r>
          </a:p>
          <a:p>
            <a:pPr algn="l" marL="1416626" indent="-472209" lvl="2">
              <a:lnSpc>
                <a:spcPts val="4527"/>
              </a:lnSpc>
              <a:buFont typeface="Arial"/>
              <a:buChar char="⚬"/>
            </a:pP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Formats prix et stock incorrects</a:t>
            </a:r>
          </a:p>
          <a:p>
            <a:pPr algn="l" marL="1416626" indent="-472209" lvl="2">
              <a:lnSpc>
                <a:spcPts val="4527"/>
              </a:lnSpc>
              <a:buFont typeface="Arial"/>
              <a:buChar char="⚬"/>
            </a:pPr>
            <a:r>
              <a:rPr lang="en-US" b="true" sz="328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Impact : indicateurs CA, marge et stock non fiables.</a:t>
            </a:r>
          </a:p>
          <a:p>
            <a:pPr algn="just">
              <a:lnSpc>
                <a:spcPts val="452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ntexte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5431" y="3342793"/>
            <a:ext cx="14005888" cy="736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6888" indent="-593444" lvl="1">
              <a:lnSpc>
                <a:spcPts val="5375"/>
              </a:lnSpc>
              <a:buFont typeface="Arial"/>
              <a:buChar char="•"/>
            </a:pP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Nett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oyer et agréger les données.</a:t>
            </a:r>
          </a:p>
          <a:p>
            <a:pPr algn="l">
              <a:lnSpc>
                <a:spcPts val="5375"/>
              </a:lnSpc>
            </a:pPr>
          </a:p>
          <a:p>
            <a:pPr algn="l" marL="1186888" indent="-593444" lvl="1">
              <a:lnSpc>
                <a:spcPts val="5375"/>
              </a:lnSpc>
              <a:buFont typeface="Arial"/>
              <a:buChar char="•"/>
            </a:pP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Produire des indicateurs fiables pour le CODIR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: CA, 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marge, stock.</a:t>
            </a:r>
          </a:p>
          <a:p>
            <a:pPr algn="l">
              <a:lnSpc>
                <a:spcPts val="5375"/>
              </a:lnSpc>
            </a:pPr>
          </a:p>
          <a:p>
            <a:pPr algn="l" marL="1186888" indent="-593444" lvl="1">
              <a:lnSpc>
                <a:spcPts val="5375"/>
              </a:lnSpc>
              <a:buFont typeface="Arial"/>
              <a:buChar char="•"/>
            </a:pP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Visualiser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g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raphiquement les analyses (Top 50, histogrammes, heatmap)</a:t>
            </a:r>
          </a:p>
          <a:p>
            <a:pPr algn="l">
              <a:lnSpc>
                <a:spcPts val="5375"/>
              </a:lnSpc>
            </a:pPr>
          </a:p>
          <a:p>
            <a:pPr algn="l" marL="1186888" indent="-593444" lvl="1">
              <a:lnSpc>
                <a:spcPts val="5375"/>
              </a:lnSpc>
              <a:buFont typeface="Arial"/>
              <a:buChar char="•"/>
            </a:pP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réparer l’industrialisation via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p</a:t>
            </a:r>
            <a:r>
              <a:rPr lang="en-US" b="true" sz="3895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ipeline ETL.</a:t>
            </a:r>
          </a:p>
          <a:p>
            <a:pPr algn="l">
              <a:lnSpc>
                <a:spcPts val="5375"/>
              </a:lnSpc>
            </a:pPr>
          </a:p>
          <a:p>
            <a:pPr algn="l" marL="1187383" indent="-593691" lvl="1">
              <a:lnSpc>
                <a:spcPts val="537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Obje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ctifs du projet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628" y="3025982"/>
            <a:ext cx="17423223" cy="735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hase 1 :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Ag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régation – merge des fichiers ERP,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Web 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et Liaison</a:t>
            </a:r>
          </a:p>
          <a:p>
            <a:pPr algn="l">
              <a:lnSpc>
                <a:spcPts val="4861"/>
              </a:lnSpc>
            </a:pPr>
          </a:p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hase 2 : Nettoyage – suppression des doublons, conversion numérique, flag produits à vérifier</a:t>
            </a:r>
          </a:p>
          <a:p>
            <a:pPr algn="l">
              <a:lnSpc>
                <a:spcPts val="4861"/>
              </a:lnSpc>
            </a:pPr>
          </a:p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Pha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se 3 : Analyse –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ca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lcul CA, marge,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rotation stock, détection outliers</a:t>
            </a:r>
          </a:p>
          <a:p>
            <a:pPr algn="l">
              <a:lnSpc>
                <a:spcPts val="4861"/>
              </a:lnSpc>
            </a:pPr>
          </a:p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Phase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4 : Vi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sualisation – graphiques Matplotlib &amp; Plotly, synthèse tables</a:t>
            </a:r>
          </a:p>
          <a:p>
            <a:pPr algn="l">
              <a:lnSpc>
                <a:spcPts val="4861"/>
              </a:lnSpc>
            </a:pPr>
          </a:p>
          <a:p>
            <a:pPr algn="l">
              <a:lnSpc>
                <a:spcPts val="486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Méthodo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logie générale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488684" y="2789925"/>
          <a:ext cx="11788341" cy="7350849"/>
        </p:xfrm>
        <a:graphic>
          <a:graphicData uri="http://schemas.openxmlformats.org/drawingml/2006/table">
            <a:tbl>
              <a:tblPr/>
              <a:tblGrid>
                <a:gridCol w="5553748"/>
                <a:gridCol w="2305145"/>
                <a:gridCol w="3929447"/>
              </a:tblGrid>
              <a:tr h="2089922">
                <a:tc rowSpan="4" gridSpan="3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669"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305"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0954"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 norm(x):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return str(x).</a:t>
                      </a:r>
                      <a:r>
                        <a:rPr lang="en-US" sz="50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strip()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upper()</a:t>
                      </a:r>
                    </a:p>
                    <a:p>
                      <a:pPr algn="l">
                        <a:lnSpc>
                          <a:spcPts val="4060"/>
                        </a:lnSpc>
                      </a:pP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erp['ref_erp_norm'] = erp['product_id'].astype(str).apply(norm)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web['ref_web_norm'] = web['sku'].astype(str).apply(norm)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882475" y="775450"/>
            <a:ext cx="13646864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Normalisation des 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identifiants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37504" y="3441480"/>
            <a:ext cx="541241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A92B3B"/>
                </a:solidFill>
                <a:latin typeface="Open Sans"/>
                <a:ea typeface="Open Sans"/>
                <a:cs typeface="Open Sans"/>
                <a:sym typeface="Open Sans"/>
              </a:rPr>
              <a:t>strip()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enlève espaces inutiles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A500"/>
                </a:solidFill>
                <a:latin typeface="Open Sans"/>
                <a:ea typeface="Open Sans"/>
                <a:cs typeface="Open Sans"/>
                <a:sym typeface="Open Sans"/>
              </a:rPr>
              <a:t>upper()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uniformise casse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Facilite la correspondance entre ERP et Web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51295" y="3031693"/>
          <a:ext cx="12458406" cy="6791325"/>
        </p:xfrm>
        <a:graphic>
          <a:graphicData uri="http://schemas.openxmlformats.org/drawingml/2006/table">
            <a:tbl>
              <a:tblPr/>
              <a:tblGrid>
                <a:gridCol w="12458406"/>
              </a:tblGrid>
              <a:tr h="67913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erp = erp.drop_duplicates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subset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=['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ref_erp_norm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'])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 = web.drop_duplicates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subset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=['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ref_web_norm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'])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liaison = liaison.drop_duplicates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subset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=['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ref_web_norm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', 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ref_erp_norm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'])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882475" y="775450"/>
            <a:ext cx="13646864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Suppression des 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doublons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37504" y="3441480"/>
            <a:ext cx="5412417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Évi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 que des produits identiques soient comptés plusieurs fois.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Garantit un merge sécurisé et des calculs fiables.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51295" y="3256650"/>
          <a:ext cx="11822978" cy="5019675"/>
        </p:xfrm>
        <a:graphic>
          <a:graphicData uri="http://schemas.openxmlformats.org/drawingml/2006/table">
            <a:tbl>
              <a:tblPr/>
              <a:tblGrid>
                <a:gridCol w="11822978"/>
              </a:tblGrid>
              <a:tr h="50196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full = web.merge(liai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 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ho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='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outer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', 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on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='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ref_web_norm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') \</a:t>
                      </a:r>
                      <a:endParaRPr lang="en-US" sz="1100"/>
                    </a:p>
                    <a:p>
                      <a:pPr algn="l">
                        <a:lnSpc>
                          <a:spcPts val="7000"/>
                        </a:lnSpc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   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.merge(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rp, 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how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='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left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', </a:t>
                      </a:r>
                      <a:r>
                        <a:rPr lang="en-US" sz="5000">
                          <a:solidFill>
                            <a:srgbClr val="226BA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on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='</a:t>
                      </a:r>
                      <a:r>
                        <a:rPr lang="en-US" sz="5000">
                          <a:solidFill>
                            <a:srgbClr val="FFA5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ref_erp_norm</a:t>
                      </a: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')</a:t>
                      </a:r>
                    </a:p>
                    <a:p>
                      <a:pPr algn="l">
                        <a:lnSpc>
                          <a:spcPts val="70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882475" y="775450"/>
            <a:ext cx="13646864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Merge séc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urisé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97072" y="3080831"/>
            <a:ext cx="5412417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 merge : conserve tous les produits Web même sans ERP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left merge : ajoute données ERP quand correspondance existe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Résultat : fichier complet pour analyses et flag produits à valider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423326"/>
            <a:chOff x="0" y="0"/>
            <a:chExt cx="24409400" cy="32311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0994"/>
              <a:ext cx="24384000" cy="3209163"/>
            </a:xfrm>
            <a:custGeom>
              <a:avLst/>
              <a:gdLst/>
              <a:ahLst/>
              <a:cxnLst/>
              <a:rect r="r" b="b" t="t" l="l"/>
              <a:pathLst>
                <a:path h="320916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209163"/>
                  </a:lnTo>
                  <a:lnTo>
                    <a:pt x="0" y="3209163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231158"/>
            </a:xfrm>
            <a:custGeom>
              <a:avLst/>
              <a:gdLst/>
              <a:ahLst/>
              <a:cxnLst/>
              <a:rect r="r" b="b" t="t" l="l"/>
              <a:pathLst>
                <a:path h="3231158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4947"/>
                    <a:pt x="24409400" y="10994"/>
                  </a:cubicBezTo>
                  <a:lnTo>
                    <a:pt x="24409400" y="3220157"/>
                  </a:lnTo>
                  <a:cubicBezTo>
                    <a:pt x="24409400" y="3226203"/>
                    <a:pt x="24403686" y="3231158"/>
                    <a:pt x="24396700" y="3231158"/>
                  </a:cubicBezTo>
                  <a:lnTo>
                    <a:pt x="12700" y="3231158"/>
                  </a:lnTo>
                  <a:cubicBezTo>
                    <a:pt x="5715" y="3231158"/>
                    <a:pt x="0" y="3226203"/>
                    <a:pt x="0" y="3220157"/>
                  </a:cubicBezTo>
                  <a:lnTo>
                    <a:pt x="0" y="10994"/>
                  </a:lnTo>
                  <a:cubicBezTo>
                    <a:pt x="0" y="4947"/>
                    <a:pt x="5715" y="0"/>
                    <a:pt x="12700" y="0"/>
                  </a:cubicBezTo>
                  <a:moveTo>
                    <a:pt x="12700" y="21987"/>
                  </a:moveTo>
                  <a:lnTo>
                    <a:pt x="12700" y="10994"/>
                  </a:lnTo>
                  <a:lnTo>
                    <a:pt x="25400" y="10994"/>
                  </a:lnTo>
                  <a:lnTo>
                    <a:pt x="25400" y="3220157"/>
                  </a:lnTo>
                  <a:lnTo>
                    <a:pt x="12700" y="3220157"/>
                  </a:lnTo>
                  <a:lnTo>
                    <a:pt x="12700" y="3209163"/>
                  </a:lnTo>
                  <a:lnTo>
                    <a:pt x="24396700" y="3209163"/>
                  </a:lnTo>
                  <a:lnTo>
                    <a:pt x="24396700" y="3220157"/>
                  </a:lnTo>
                  <a:lnTo>
                    <a:pt x="24384000" y="3220157"/>
                  </a:lnTo>
                  <a:lnTo>
                    <a:pt x="24384000" y="10994"/>
                  </a:lnTo>
                  <a:lnTo>
                    <a:pt x="24396700" y="10994"/>
                  </a:lnTo>
                  <a:lnTo>
                    <a:pt x="24396700" y="21987"/>
                  </a:lnTo>
                  <a:lnTo>
                    <a:pt x="12700" y="219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35574" y="2413801"/>
          <a:ext cx="12106935" cy="7734300"/>
        </p:xfrm>
        <a:graphic>
          <a:graphicData uri="http://schemas.openxmlformats.org/drawingml/2006/table">
            <a:tbl>
              <a:tblPr/>
              <a:tblGrid>
                <a:gridCol w="12106935"/>
              </a:tblGrid>
              <a:tr h="72157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full['price_num'] = </a:t>
                      </a:r>
                      <a:r>
                        <a:rPr lang="en-US" sz="32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pd.to_numeric(full['price'],errors='coerce')</a:t>
                      </a: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ll['s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ock_quantity_num'] = pd.to_num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ic(full['stock_quantity'], err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rs='coe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').</a:t>
                      </a:r>
                      <a:r>
                        <a:rPr lang="en-US" sz="32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fillna(0).astype(int)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full['purchase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_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pric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e_n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'] = pd.to_numeric(full['purc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ase_pric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'], err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rs='c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ce')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A92B3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full['a_valider_liaison'] = full['ref_erp_norm'].isna() </a:t>
                      </a:r>
                    </a:p>
                    <a:p>
                      <a:pPr algn="l">
                        <a:lnSpc>
                          <a:spcPts val="5600"/>
                        </a:lnSpc>
                      </a:pPr>
                    </a:p>
                    <a:p>
                      <a:pPr algn="l">
                        <a:lnSpc>
                          <a:spcPts val="5600"/>
                        </a:lnSpc>
                      </a:pPr>
                    </a:p>
                    <a:p>
                      <a:pPr algn="l">
                        <a:lnSpc>
                          <a:spcPts val="56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882475" y="775450"/>
            <a:ext cx="13646864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Conversion n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umérique et nettoyage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40644" y="2703722"/>
            <a:ext cx="5847356" cy="711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641" indent="-237321" lvl="1">
              <a:lnSpc>
                <a:spcPts val="3077"/>
              </a:lnSpc>
              <a:buFont typeface="Arial"/>
              <a:buChar char="•"/>
            </a:pPr>
            <a:r>
              <a:rPr lang="en-US" sz="2198">
                <a:solidFill>
                  <a:srgbClr val="A92B3B"/>
                </a:solidFill>
                <a:latin typeface="Open Sans"/>
                <a:ea typeface="Open Sans"/>
                <a:cs typeface="Open Sans"/>
                <a:sym typeface="Open Sans"/>
              </a:rPr>
              <a:t>pd.to_numeric(..., errors='coerce')</a:t>
            </a:r>
          </a:p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➤ </a:t>
            </a:r>
            <a:r>
              <a:rPr lang="en-US" sz="2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onvertit les valeurs texte en nombre, remplace les erreurs par NaN</a:t>
            </a:r>
          </a:p>
          <a:p>
            <a:pPr algn="ctr">
              <a:lnSpc>
                <a:spcPts val="3077"/>
              </a:lnSpc>
            </a:pPr>
          </a:p>
          <a:p>
            <a:pPr algn="ctr" marL="474641" indent="-237321" lvl="1">
              <a:lnSpc>
                <a:spcPts val="3077"/>
              </a:lnSpc>
              <a:buFont typeface="Arial"/>
              <a:buChar char="•"/>
            </a:pPr>
            <a:r>
              <a:rPr lang="en-US" sz="2198">
                <a:solidFill>
                  <a:srgbClr val="A92B3B"/>
                </a:solidFill>
                <a:latin typeface="Open Sans"/>
                <a:ea typeface="Open Sans"/>
                <a:cs typeface="Open Sans"/>
                <a:sym typeface="Open Sans"/>
              </a:rPr>
              <a:t>.fillna(0).astype(int)</a:t>
            </a:r>
          </a:p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➤ Remplace les valeurs manquantes par 0 et force un entier pour les stocks.</a:t>
            </a:r>
          </a:p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Permet d’éviter les erreurs dans les calculs de rotation.</a:t>
            </a:r>
          </a:p>
          <a:p>
            <a:pPr algn="ctr">
              <a:lnSpc>
                <a:spcPts val="3077"/>
              </a:lnSpc>
            </a:pPr>
          </a:p>
          <a:p>
            <a:pPr algn="ctr" marL="474641" indent="-237321" lvl="1">
              <a:lnSpc>
                <a:spcPts val="3077"/>
              </a:lnSpc>
              <a:buFont typeface="Arial"/>
              <a:buChar char="•"/>
            </a:pPr>
            <a:r>
              <a:rPr lang="en-US" sz="2198">
                <a:solidFill>
                  <a:srgbClr val="A92B3B"/>
                </a:solidFill>
                <a:latin typeface="Open Sans"/>
                <a:ea typeface="Open Sans"/>
                <a:cs typeface="Open Sans"/>
                <a:sym typeface="Open Sans"/>
              </a:rPr>
              <a:t>full['a_valider_liaison'] = full['ref_erp_norm'].isna()</a:t>
            </a:r>
          </a:p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➤ Crée un flag pour les produits présents sur le site Web mais absents de l’ERP.</a:t>
            </a:r>
          </a:p>
          <a:p>
            <a:pPr algn="ctr">
              <a:lnSpc>
                <a:spcPts val="3077"/>
              </a:lnSpc>
            </a:pPr>
            <a:r>
              <a:rPr lang="en-US" sz="21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Sert à isoler les anomalies de correspondance.</a:t>
            </a:r>
          </a:p>
          <a:p>
            <a:pPr algn="ctr">
              <a:lnSpc>
                <a:spcPts val="3590"/>
              </a:lnSpc>
            </a:pPr>
          </a:p>
          <a:p>
            <a:pPr algn="ctr">
              <a:lnSpc>
                <a:spcPts val="43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628" y="3025982"/>
            <a:ext cx="17423223" cy="612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CA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produit :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total_sales_valu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 =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total_sales * price_num</a:t>
            </a:r>
          </a:p>
          <a:p>
            <a:pPr algn="l">
              <a:lnSpc>
                <a:spcPts val="4861"/>
              </a:lnSpc>
            </a:pPr>
          </a:p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Marge : (price_num - purchase_price_num)/price_num</a:t>
            </a:r>
          </a:p>
          <a:p>
            <a:pPr algn="l">
              <a:lnSpc>
                <a:spcPts val="4861"/>
              </a:lnSpc>
            </a:pPr>
          </a:p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Rotation stock : total_sales_v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lue / stock_quantity_num</a:t>
            </a:r>
          </a:p>
          <a:p>
            <a:pPr algn="l">
              <a:lnSpc>
                <a:spcPts val="4861"/>
              </a:lnSpc>
            </a:pPr>
          </a:p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Mois de stock : stock_quantity_num / total_sales_value</a:t>
            </a:r>
          </a:p>
          <a:p>
            <a:pPr algn="l">
              <a:lnSpc>
                <a:spcPts val="4861"/>
              </a:lnSpc>
            </a:pPr>
          </a:p>
          <a:p>
            <a:pPr algn="l" marL="1073290" indent="-536645" lvl="1">
              <a:lnSpc>
                <a:spcPts val="4861"/>
              </a:lnSpc>
              <a:buFont typeface="Arial"/>
              <a:buChar char="•"/>
            </a:pP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Argument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: ind</a:t>
            </a:r>
            <a:r>
              <a:rPr lang="en-US" b="true" sz="3522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icateurs clés pour prioriser actions business</a:t>
            </a:r>
          </a:p>
          <a:p>
            <a:pPr algn="l">
              <a:lnSpc>
                <a:spcPts val="486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851192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</a:t>
            </a: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lcul des indicateurs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DAGyvHek8ko</dc:identifier>
  <dcterms:modified xsi:type="dcterms:W3CDTF">2011-08-01T06:04:30Z</dcterms:modified>
  <cp:revision>1</cp:revision>
  <dc:title>ModeĖle_preėsentation-Bottleneck.pptx</dc:title>
</cp:coreProperties>
</file>