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ntserrat" charset="1" panose="00000500000000000000"/>
      <p:regular r:id="rId22"/>
    </p:embeddedFont>
    <p:embeddedFont>
      <p:font typeface="Montserrat Bold Italics" charset="1" panose="00000800000000000000"/>
      <p:regular r:id="rId24"/>
    </p:embeddedFont>
    <p:embeddedFont>
      <p:font typeface="Montserrat Italics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Slides/notesSlide3.xml" Type="http://schemas.openxmlformats.org/officeDocument/2006/relationships/notesSlide"/><Relationship Id="rId27" Target="notesSlides/notesSlide4.xml" Type="http://schemas.openxmlformats.org/officeDocument/2006/relationships/notesSlide"/><Relationship Id="rId28" Target="notesSlides/notesSlide5.xml" Type="http://schemas.openxmlformats.org/officeDocument/2006/relationships/notesSlide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32" Target="notesSlides/notesSlide9.xml" Type="http://schemas.openxmlformats.org/officeDocument/2006/relationships/notesSlide"/><Relationship Id="rId33" Target="notesSlides/notesSlide10.xml" Type="http://schemas.openxmlformats.org/officeDocument/2006/relationships/notesSlide"/><Relationship Id="rId34" Target="notesSlides/notesSlide11.xml" Type="http://schemas.openxmlformats.org/officeDocument/2006/relationships/notesSlide"/><Relationship Id="rId35" Target="notesSlides/notesSlide12.xml" Type="http://schemas.openxmlformats.org/officeDocument/2006/relationships/notesSlide"/><Relationship Id="rId36" Target="notesSlides/notesSlide13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10306050"/>
            <a:chOff x="0" y="0"/>
            <a:chExt cx="24409400" cy="13741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13741400"/>
            </a:xfrm>
            <a:custGeom>
              <a:avLst/>
              <a:gdLst/>
              <a:ahLst/>
              <a:cxnLst/>
              <a:rect r="r" b="b" t="t" l="l"/>
              <a:pathLst>
                <a:path h="13741400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3728700"/>
                  </a:lnTo>
                  <a:cubicBezTo>
                    <a:pt x="24409400" y="13735686"/>
                    <a:pt x="24403686" y="13741400"/>
                    <a:pt x="24396700" y="13741400"/>
                  </a:cubicBezTo>
                  <a:lnTo>
                    <a:pt x="12700" y="13741400"/>
                  </a:lnTo>
                  <a:cubicBezTo>
                    <a:pt x="5715" y="13741400"/>
                    <a:pt x="0" y="13735686"/>
                    <a:pt x="0" y="137287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3728700"/>
                  </a:lnTo>
                  <a:lnTo>
                    <a:pt x="12700" y="13728700"/>
                  </a:lnTo>
                  <a:lnTo>
                    <a:pt x="12700" y="13716000"/>
                  </a:lnTo>
                  <a:lnTo>
                    <a:pt x="24396700" y="13716000"/>
                  </a:lnTo>
                  <a:lnTo>
                    <a:pt x="24396700" y="13728700"/>
                  </a:lnTo>
                  <a:lnTo>
                    <a:pt x="24384000" y="13728700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04300" y="3702500"/>
            <a:ext cx="15966600" cy="1924098"/>
            <a:chOff x="0" y="0"/>
            <a:chExt cx="21288800" cy="25654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88800" cy="2565464"/>
            </a:xfrm>
            <a:custGeom>
              <a:avLst/>
              <a:gdLst/>
              <a:ahLst/>
              <a:cxnLst/>
              <a:rect r="r" b="b" t="t" l="l"/>
              <a:pathLst>
                <a:path h="2565464" w="21288800">
                  <a:moveTo>
                    <a:pt x="0" y="0"/>
                  </a:moveTo>
                  <a:lnTo>
                    <a:pt x="21288800" y="0"/>
                  </a:lnTo>
                  <a:lnTo>
                    <a:pt x="21288800" y="2565464"/>
                  </a:lnTo>
                  <a:lnTo>
                    <a:pt x="0" y="25654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23825"/>
              <a:ext cx="21288800" cy="244163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10389"/>
                </a:lnSpc>
              </a:pPr>
              <a:r>
                <a:rPr lang="en-US" sz="9619">
                  <a:solidFill>
                    <a:srgbClr val="F3F3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[Bottleneck]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59867" y="6830317"/>
            <a:ext cx="4606130" cy="2983079"/>
          </a:xfrm>
          <a:custGeom>
            <a:avLst/>
            <a:gdLst/>
            <a:ahLst/>
            <a:cxnLst/>
            <a:rect r="r" b="b" t="t" l="l"/>
            <a:pathLst>
              <a:path h="2983079" w="4606130">
                <a:moveTo>
                  <a:pt x="0" y="0"/>
                </a:moveTo>
                <a:lnTo>
                  <a:pt x="4606130" y="0"/>
                </a:lnTo>
                <a:lnTo>
                  <a:pt x="4606130" y="2983079"/>
                </a:lnTo>
                <a:lnTo>
                  <a:pt x="0" y="29830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029353" y="7341446"/>
            <a:ext cx="7432510" cy="47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Huang Nicolas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29353" y="8127356"/>
            <a:ext cx="7432510" cy="47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Déveloper 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29353" y="8913266"/>
            <a:ext cx="7432510" cy="47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13/10/2025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238026" y="2789925"/>
            <a:ext cx="13811948" cy="7388769"/>
          </a:xfrm>
          <a:custGeom>
            <a:avLst/>
            <a:gdLst/>
            <a:ahLst/>
            <a:cxnLst/>
            <a:rect r="r" b="b" t="t" l="l"/>
            <a:pathLst>
              <a:path h="7388769" w="13811948">
                <a:moveTo>
                  <a:pt x="0" y="0"/>
                </a:moveTo>
                <a:lnTo>
                  <a:pt x="13811948" y="0"/>
                </a:lnTo>
                <a:lnTo>
                  <a:pt x="13811948" y="7388769"/>
                </a:lnTo>
                <a:lnTo>
                  <a:pt x="0" y="73887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06" r="0" b="-140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289811" y="2798799"/>
            <a:ext cx="13708378" cy="7488201"/>
          </a:xfrm>
          <a:custGeom>
            <a:avLst/>
            <a:gdLst/>
            <a:ahLst/>
            <a:cxnLst/>
            <a:rect r="r" b="b" t="t" l="l"/>
            <a:pathLst>
              <a:path h="7488201" w="13708378">
                <a:moveTo>
                  <a:pt x="0" y="0"/>
                </a:moveTo>
                <a:lnTo>
                  <a:pt x="13708378" y="0"/>
                </a:lnTo>
                <a:lnTo>
                  <a:pt x="13708378" y="7488201"/>
                </a:lnTo>
                <a:lnTo>
                  <a:pt x="0" y="7488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882475" y="775450"/>
            <a:ext cx="168583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3034218"/>
            <a:ext cx="16346944" cy="7151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1. Cons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olidation des données</a:t>
            </a:r>
          </a:p>
          <a:p>
            <a:pPr algn="l">
              <a:lnSpc>
                <a:spcPts val="3561"/>
              </a:lnSpc>
            </a:pP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Finaliser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la liaison Web ↔ ERP po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ur réduire les produits sans correspondance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Mettre en place des contrôles automatiques sur les prix ab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errants et les stocks incohérents</a:t>
            </a:r>
          </a:p>
          <a:p>
            <a:pPr algn="l">
              <a:lnSpc>
                <a:spcPts val="3561"/>
              </a:lnSpc>
            </a:pPr>
          </a:p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2. Amélioration des analyses</a:t>
            </a:r>
          </a:p>
          <a:p>
            <a:pPr algn="l">
              <a:lnSpc>
                <a:spcPts val="3561"/>
              </a:lnSpc>
            </a:pPr>
          </a:p>
          <a:p>
            <a:pPr algn="l">
              <a:lnSpc>
                <a:spcPts val="3561"/>
              </a:lnSpc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-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Suivi régulier du 20/80 CA pour ajuster les priorités produits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Mi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se en place d’un reporting automatisé (tableaux de bord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Power BI / Python)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Approfon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dir l’analyse des marges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pa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 catégorie de produits</a:t>
            </a:r>
          </a:p>
          <a:p>
            <a:pPr algn="l">
              <a:lnSpc>
                <a:spcPts val="3561"/>
              </a:lnSpc>
            </a:pPr>
          </a:p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3. Mise en œuvre opérationnelle ERP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Intégr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ation progressive des données propres dans l’ERP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Formation des équipes aux nouveaux process de saisie et suivi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Définir des KPI de pilotage (CA, marge, rotation stock, ruptures)</a:t>
            </a:r>
          </a:p>
          <a:p>
            <a:pPr algn="l">
              <a:lnSpc>
                <a:spcPts val="3561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882475" y="775450"/>
            <a:ext cx="168583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36277" y="2884347"/>
            <a:ext cx="16423023" cy="727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6642" indent="-378321" lvl="1">
              <a:lnSpc>
                <a:spcPts val="3427"/>
              </a:lnSpc>
              <a:buFont typeface="Arial"/>
              <a:buChar char="•"/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✅ </a:t>
            </a:r>
            <a:r>
              <a:rPr lang="en-US" b="true" sz="2483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</a:t>
            </a:r>
            <a:r>
              <a:rPr lang="en-US" b="true" sz="2483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 qui s’est bien passé</a:t>
            </a:r>
          </a:p>
          <a:p>
            <a:pPr algn="l">
              <a:lnSpc>
                <a:spcPts val="3427"/>
              </a:lnSpc>
            </a:pP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Mise en place d’un pipeline clair de nettoyage et consolidation des données (ERP ↔ Web)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Application de méthodes statistiques (Z-score, IQR, corrélations) pour identifier les anomalies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Génération automatique de graphiques et exports pour le support CODIR</a:t>
            </a:r>
          </a:p>
          <a:p>
            <a:pPr algn="l">
              <a:lnSpc>
                <a:spcPts val="3427"/>
              </a:lnSpc>
            </a:pPr>
          </a:p>
          <a:p>
            <a:pPr algn="l" marL="756642" indent="-378321" lvl="1">
              <a:lnSpc>
                <a:spcPts val="3427"/>
              </a:lnSpc>
              <a:buFont typeface="Arial"/>
              <a:buChar char="•"/>
            </a:pPr>
            <a:r>
              <a:rPr lang="en-US" sz="2483" i="true">
                <a:solidFill>
                  <a:srgbClr val="BC232E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⚠️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</a:t>
            </a:r>
            <a:r>
              <a:rPr lang="en-US" b="true" sz="2483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Les principales difficultés rencontrées</a:t>
            </a:r>
          </a:p>
          <a:p>
            <a:pPr algn="l">
              <a:lnSpc>
                <a:spcPts val="3427"/>
              </a:lnSpc>
            </a:pP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Gestion des valeurs manquantes et incohérentes dans les fichiers sources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Normalisation des clés d’identifiants (références produit Web/ERP)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Choix de représentations visuelles lisibles pour des volumes importants (ex. top produits CA)</a:t>
            </a:r>
          </a:p>
          <a:p>
            <a:pPr algn="l">
              <a:lnSpc>
                <a:spcPts val="3427"/>
              </a:lnSpc>
            </a:pPr>
          </a:p>
          <a:p>
            <a:pPr algn="l" marL="756642" indent="-378321" lvl="1">
              <a:lnSpc>
                <a:spcPts val="3427"/>
              </a:lnSpc>
              <a:buFont typeface="Arial"/>
              <a:buChar char="•"/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🎯 </a:t>
            </a:r>
            <a:r>
              <a:rPr lang="en-US" b="true" sz="2483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Besoin de plus d’entraînement sur</a:t>
            </a:r>
          </a:p>
          <a:p>
            <a:pPr algn="l">
              <a:lnSpc>
                <a:spcPts val="3427"/>
              </a:lnSpc>
            </a:pP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Les techniques avancées de feature engineering pour enrichir l’analyse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L’interprétation fine des corrélations et causalités entre variables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La conception de dataviz adaptées au CODIR (clarté, storytelling visuel)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4265" y="2893043"/>
            <a:ext cx="16157701" cy="71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1125" indent="-350563" lvl="1">
              <a:lnSpc>
                <a:spcPts val="3174"/>
              </a:lnSpc>
              <a:buFont typeface="Arial"/>
              <a:buChar char="•"/>
            </a:pP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Datasets utilisés :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ERP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: informations produits internes (prix d’achat, stock, taux de marge…)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Web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: ventes e-commerce (SKU, prix, quantités vendues)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Liaison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: correspondance SKU ↔ ERP</a:t>
            </a:r>
          </a:p>
          <a:p>
            <a:pPr algn="l">
              <a:lnSpc>
                <a:spcPts val="3174"/>
              </a:lnSpc>
            </a:pPr>
          </a:p>
          <a:p>
            <a:pPr algn="l" marL="701125" indent="-350563" lvl="1">
              <a:lnSpc>
                <a:spcPts val="3174"/>
              </a:lnSpc>
              <a:buFont typeface="Arial"/>
              <a:buChar char="•"/>
            </a:pP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Traitements réalisés :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Normalisation des clés de jointure (ref_web_norm, ref_erp_norm)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Conversion et typage des colonnes numériques (prix, quantités, stock…)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Jointure des sources Web ↔ ERP via la table de liaison</a:t>
            </a:r>
          </a:p>
          <a:p>
            <a:pPr algn="l">
              <a:lnSpc>
                <a:spcPts val="3174"/>
              </a:lnSpc>
            </a:pPr>
          </a:p>
          <a:p>
            <a:pPr algn="l" marL="700833" indent="-350416" lvl="1">
              <a:lnSpc>
                <a:spcPts val="3174"/>
              </a:lnSpc>
              <a:buFont typeface="Arial"/>
              <a:buChar char="•"/>
            </a:pP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Nettoyages &amp; enrichissements :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Détection des valeurs aberrantes (méthodes Z-Score et IQR)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Suppression / correction des incohérences (prix négatifs, références vides)</a:t>
            </a:r>
          </a:p>
          <a:p>
            <a:pPr algn="l" marL="700833" indent="-350416" lvl="1">
              <a:lnSpc>
                <a:spcPts val="3174"/>
              </a:lnSpc>
              <a:buFont typeface="Arial"/>
              <a:buChar char="•"/>
            </a:pP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Création de nouvelles métriques :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Chiffre d’affaires, marge, mois de stock, rotation</a:t>
            </a:r>
          </a:p>
          <a:p>
            <a:pPr algn="l" marL="700833" indent="-350416" lvl="1">
              <a:lnSpc>
                <a:spcPts val="3174"/>
              </a:lnSpc>
              <a:buFont typeface="Arial"/>
              <a:buChar char="•"/>
            </a:pP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Points d’attention :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Donné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es manquantes ou incohérentes (SKU non reliés, duplications)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Unités de stock hétérogènes selon les références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Importance de fiabiliser les clés de jointure avant intégration ERP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82475" y="775450"/>
            <a:ext cx="16858350" cy="95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8041" y="2890017"/>
            <a:ext cx="14982640" cy="7392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2790" indent="-311395" lvl="1">
              <a:lnSpc>
                <a:spcPts val="2820"/>
              </a:lnSpc>
              <a:buFont typeface="Arial"/>
              <a:buChar char="•"/>
            </a:pPr>
            <a:r>
              <a:rPr lang="en-US" b="true" sz="2044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Choix des attributs :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Références produits normalisées (ref_web_norm, ref_erp_norm)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Prix unitaire (Web vs ERP)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Quantités vendues (Web)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Stock disponible (ERP)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Taux de marge et prix d’achat (ERP)</a:t>
            </a:r>
          </a:p>
          <a:p>
            <a:pPr algn="l">
              <a:lnSpc>
                <a:spcPts val="2820"/>
              </a:lnSpc>
            </a:pPr>
          </a:p>
          <a:p>
            <a:pPr algn="l" marL="622790" indent="-311395" lvl="1">
              <a:lnSpc>
                <a:spcPts val="2820"/>
              </a:lnSpc>
              <a:buFont typeface="Arial"/>
              <a:buChar char="•"/>
            </a:pPr>
            <a:r>
              <a:rPr lang="en-US" b="true" sz="2044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Clés utilisées :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Jointure basée sur la table de liaison Web ↔ ERP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Normalisation des identifiants produits (suppression espaces, zéros, doublons)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Vigilances particulières :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Références manquantes ou incohérentes entre ERP et Web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Doublons dans les ventes Web (SKU identiques sous plusieurs formats)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Alignement des unités (ex. conditionnements, arrondis de prix)</a:t>
            </a:r>
          </a:p>
          <a:p>
            <a:pPr algn="l">
              <a:lnSpc>
                <a:spcPts val="2820"/>
              </a:lnSpc>
            </a:pPr>
          </a:p>
          <a:p>
            <a:pPr algn="l" marL="622790" indent="-311395" lvl="1">
              <a:lnSpc>
                <a:spcPts val="2820"/>
              </a:lnSpc>
              <a:buFont typeface="Arial"/>
              <a:buChar char="•"/>
            </a:pPr>
            <a:r>
              <a:rPr lang="en-US" b="true" sz="2044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Difficultés / pièges rencontrés :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Gestion des références sans correspondance ERP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Prix aberrants (valeurs négatives, très éloignées de la médiane)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Stocks hétérogènes (valeurs nulles, anomalies sur seuils critiques)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Risque de biais lors du calcul du CA si données non nettoyées</a:t>
            </a:r>
          </a:p>
          <a:p>
            <a:pPr algn="l" marL="623049" indent="-311525" lvl="1">
              <a:lnSpc>
                <a:spcPts val="28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82475" y="775450"/>
            <a:ext cx="16858350" cy="95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439" y="3009000"/>
            <a:ext cx="17726404" cy="710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1215" indent="-365608" lvl="1">
              <a:lnSpc>
                <a:spcPts val="3311"/>
              </a:lnSpc>
              <a:buFont typeface="Arial"/>
              <a:buChar char="•"/>
            </a:pPr>
            <a:r>
              <a:rPr lang="en-US" b="true" sz="24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Méthodes statistiques employées :</a:t>
            </a:r>
          </a:p>
          <a:p>
            <a:pPr algn="l">
              <a:lnSpc>
                <a:spcPts val="3311"/>
              </a:lnSpc>
            </a:pPr>
            <a:r>
              <a:rPr lang="en-US" b="true" sz="24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Distribution des prix (moyenne, médiane, écart-type)</a:t>
            </a:r>
          </a:p>
          <a:p>
            <a:pPr algn="l">
              <a:lnSpc>
                <a:spcPts val="3311"/>
              </a:lnSpc>
            </a:pPr>
          </a:p>
          <a:p>
            <a:pPr algn="l" marL="731215" indent="-365608" lvl="1">
              <a:lnSpc>
                <a:spcPts val="3311"/>
              </a:lnSpc>
              <a:buFont typeface="Arial"/>
              <a:buChar char="•"/>
            </a:pPr>
            <a:r>
              <a:rPr lang="en-US" b="true" sz="24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Détection des valeurs aberrantes via :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Z-Score (|z| &gt; 3)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Écart interquartile (IQR) (valeurs hors [Q1 - 1.5×IQR ; Q3 + 1.5×IQR])</a:t>
            </a:r>
          </a:p>
          <a:p>
            <a:pPr algn="l">
              <a:lnSpc>
                <a:spcPts val="3311"/>
              </a:lnSpc>
            </a:pPr>
          </a:p>
          <a:p>
            <a:pPr algn="l" marL="731215" indent="-365608" lvl="1">
              <a:lnSpc>
                <a:spcPts val="3311"/>
              </a:lnSpc>
              <a:buFont typeface="Arial"/>
              <a:buChar char="•"/>
            </a:pPr>
            <a:r>
              <a:rPr lang="en-US" b="true" sz="24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Graphique + commentaires :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Boxplot des prix → met en évidence plusieurs valeurs aberrantes (prix négatifs ou très élevés).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Histogramme des prix → distribution asymétrique avec concentration entre X et Y € (majorité des produits).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Outliers confirmés comme erreurs de saisie et non comme produits premium légitimes.</a:t>
            </a:r>
          </a:p>
          <a:p>
            <a:pPr algn="l">
              <a:lnSpc>
                <a:spcPts val="3311"/>
              </a:lnSpc>
            </a:pPr>
          </a:p>
          <a:p>
            <a:pPr algn="l" marL="731215" indent="-365608" lvl="1">
              <a:lnSpc>
                <a:spcPts val="3311"/>
              </a:lnSpc>
              <a:buFont typeface="Arial"/>
              <a:buChar char="•"/>
            </a:pPr>
            <a:r>
              <a:rPr lang="en-US" b="true" sz="24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Limites de l’analyse :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Sensible aux doublons ou références Web sans correspondance ERP.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Certaines anomalies nécessitent une validation métier (ex. prix promotionnels vs. erreurs de saisie).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Analyse univariée limitée → ne tient pas compte de la relation prix ↔ ventes ou prix ↔ marge.</a:t>
            </a:r>
          </a:p>
          <a:p>
            <a:pPr algn="l">
              <a:lnSpc>
                <a:spcPts val="3311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82475" y="775450"/>
            <a:ext cx="16858350" cy="95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0613" y="3655215"/>
            <a:ext cx="14678404" cy="4346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3081" indent="-426541" lvl="1">
              <a:lnSpc>
                <a:spcPts val="3863"/>
              </a:lnSpc>
              <a:buFont typeface="Arial"/>
              <a:buChar char="•"/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Méthodes statistiques employées :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- 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Calc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ul du Chiffre d’Affaires (CA)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p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ar produit et global</a:t>
            </a:r>
          </a:p>
          <a:p>
            <a:pPr algn="l">
              <a:lnSpc>
                <a:spcPts val="3863"/>
              </a:lnSpc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- 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Identification des produits stratégiques via la règle 20/80 (Pareto)</a:t>
            </a:r>
          </a:p>
          <a:p>
            <a:pPr algn="l">
              <a:lnSpc>
                <a:spcPts val="3863"/>
              </a:lnSpc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- 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Analyse de la rotation des stocks (mois de stock, risque de rupture)</a:t>
            </a:r>
          </a:p>
          <a:p>
            <a:pPr algn="l">
              <a:lnSpc>
                <a:spcPts val="3863"/>
              </a:lnSpc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- C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alcul du taux de marge :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(p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rix – coût d’achat) / prix</a:t>
            </a:r>
          </a:p>
          <a:p>
            <a:pPr algn="l">
              <a:lnSpc>
                <a:spcPts val="3863"/>
              </a:lnSpc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- 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Matrice de corrélations entre variables clés (prix, stock, CA, marge)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050" y="0"/>
            <a:ext cx="18307050" cy="1872069"/>
            <a:chOff x="0" y="0"/>
            <a:chExt cx="24409400" cy="2496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8493"/>
              <a:ext cx="24384000" cy="2479145"/>
            </a:xfrm>
            <a:custGeom>
              <a:avLst/>
              <a:gdLst/>
              <a:ahLst/>
              <a:cxnLst/>
              <a:rect r="r" b="b" t="t" l="l"/>
              <a:pathLst>
                <a:path h="247914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79144"/>
                  </a:lnTo>
                  <a:lnTo>
                    <a:pt x="0" y="2479144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2496149"/>
            </a:xfrm>
            <a:custGeom>
              <a:avLst/>
              <a:gdLst/>
              <a:ahLst/>
              <a:cxnLst/>
              <a:rect r="r" b="b" t="t" l="l"/>
              <a:pathLst>
                <a:path h="249614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3822"/>
                    <a:pt x="24409400" y="8493"/>
                  </a:cubicBezTo>
                  <a:lnTo>
                    <a:pt x="24409400" y="2487637"/>
                  </a:lnTo>
                  <a:cubicBezTo>
                    <a:pt x="24409400" y="2492308"/>
                    <a:pt x="24403686" y="2496149"/>
                    <a:pt x="24396700" y="2496149"/>
                  </a:cubicBezTo>
                  <a:lnTo>
                    <a:pt x="12700" y="2496149"/>
                  </a:lnTo>
                  <a:cubicBezTo>
                    <a:pt x="5715" y="2496149"/>
                    <a:pt x="0" y="2492308"/>
                    <a:pt x="0" y="2487637"/>
                  </a:cubicBezTo>
                  <a:lnTo>
                    <a:pt x="0" y="8493"/>
                  </a:lnTo>
                  <a:cubicBezTo>
                    <a:pt x="0" y="3822"/>
                    <a:pt x="5715" y="0"/>
                    <a:pt x="12700" y="0"/>
                  </a:cubicBezTo>
                  <a:moveTo>
                    <a:pt x="12700" y="16986"/>
                  </a:moveTo>
                  <a:lnTo>
                    <a:pt x="12700" y="8493"/>
                  </a:lnTo>
                  <a:lnTo>
                    <a:pt x="25400" y="8493"/>
                  </a:lnTo>
                  <a:lnTo>
                    <a:pt x="25400" y="2487637"/>
                  </a:lnTo>
                  <a:lnTo>
                    <a:pt x="12700" y="2487637"/>
                  </a:lnTo>
                  <a:lnTo>
                    <a:pt x="12700" y="2479145"/>
                  </a:lnTo>
                  <a:lnTo>
                    <a:pt x="24396700" y="2479145"/>
                  </a:lnTo>
                  <a:lnTo>
                    <a:pt x="24396700" y="2487637"/>
                  </a:lnTo>
                  <a:lnTo>
                    <a:pt x="24384000" y="2487637"/>
                  </a:lnTo>
                  <a:lnTo>
                    <a:pt x="24384000" y="8493"/>
                  </a:lnTo>
                  <a:lnTo>
                    <a:pt x="24396700" y="8493"/>
                  </a:lnTo>
                  <a:lnTo>
                    <a:pt x="24396700" y="16986"/>
                  </a:lnTo>
                  <a:lnTo>
                    <a:pt x="12700" y="169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45228" y="1872069"/>
            <a:ext cx="17778494" cy="8414931"/>
          </a:xfrm>
          <a:custGeom>
            <a:avLst/>
            <a:gdLst/>
            <a:ahLst/>
            <a:cxnLst/>
            <a:rect r="r" b="b" t="t" l="l"/>
            <a:pathLst>
              <a:path h="8414931" w="17778494">
                <a:moveTo>
                  <a:pt x="0" y="0"/>
                </a:moveTo>
                <a:lnTo>
                  <a:pt x="17778494" y="0"/>
                </a:lnTo>
                <a:lnTo>
                  <a:pt x="17778494" y="8414931"/>
                </a:lnTo>
                <a:lnTo>
                  <a:pt x="0" y="84149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095" r="0" b="-108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050" y="0"/>
            <a:ext cx="18307050" cy="1872069"/>
            <a:chOff x="0" y="0"/>
            <a:chExt cx="24409400" cy="2496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8493"/>
              <a:ext cx="24384000" cy="2479145"/>
            </a:xfrm>
            <a:custGeom>
              <a:avLst/>
              <a:gdLst/>
              <a:ahLst/>
              <a:cxnLst/>
              <a:rect r="r" b="b" t="t" l="l"/>
              <a:pathLst>
                <a:path h="247914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79144"/>
                  </a:lnTo>
                  <a:lnTo>
                    <a:pt x="0" y="2479144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2496149"/>
            </a:xfrm>
            <a:custGeom>
              <a:avLst/>
              <a:gdLst/>
              <a:ahLst/>
              <a:cxnLst/>
              <a:rect r="r" b="b" t="t" l="l"/>
              <a:pathLst>
                <a:path h="249614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3822"/>
                    <a:pt x="24409400" y="8493"/>
                  </a:cubicBezTo>
                  <a:lnTo>
                    <a:pt x="24409400" y="2487637"/>
                  </a:lnTo>
                  <a:cubicBezTo>
                    <a:pt x="24409400" y="2492308"/>
                    <a:pt x="24403686" y="2496149"/>
                    <a:pt x="24396700" y="2496149"/>
                  </a:cubicBezTo>
                  <a:lnTo>
                    <a:pt x="12700" y="2496149"/>
                  </a:lnTo>
                  <a:cubicBezTo>
                    <a:pt x="5715" y="2496149"/>
                    <a:pt x="0" y="2492308"/>
                    <a:pt x="0" y="2487637"/>
                  </a:cubicBezTo>
                  <a:lnTo>
                    <a:pt x="0" y="8493"/>
                  </a:lnTo>
                  <a:cubicBezTo>
                    <a:pt x="0" y="3822"/>
                    <a:pt x="5715" y="0"/>
                    <a:pt x="12700" y="0"/>
                  </a:cubicBezTo>
                  <a:moveTo>
                    <a:pt x="12700" y="16986"/>
                  </a:moveTo>
                  <a:lnTo>
                    <a:pt x="12700" y="8493"/>
                  </a:lnTo>
                  <a:lnTo>
                    <a:pt x="25400" y="8493"/>
                  </a:lnTo>
                  <a:lnTo>
                    <a:pt x="25400" y="2487637"/>
                  </a:lnTo>
                  <a:lnTo>
                    <a:pt x="12700" y="2487637"/>
                  </a:lnTo>
                  <a:lnTo>
                    <a:pt x="12700" y="2479145"/>
                  </a:lnTo>
                  <a:lnTo>
                    <a:pt x="24396700" y="2479145"/>
                  </a:lnTo>
                  <a:lnTo>
                    <a:pt x="24396700" y="2487637"/>
                  </a:lnTo>
                  <a:lnTo>
                    <a:pt x="24384000" y="2487637"/>
                  </a:lnTo>
                  <a:lnTo>
                    <a:pt x="24384000" y="8493"/>
                  </a:lnTo>
                  <a:lnTo>
                    <a:pt x="24396700" y="8493"/>
                  </a:lnTo>
                  <a:lnTo>
                    <a:pt x="24396700" y="16986"/>
                  </a:lnTo>
                  <a:lnTo>
                    <a:pt x="12700" y="169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280286" y="1986700"/>
            <a:ext cx="14440120" cy="7839782"/>
          </a:xfrm>
          <a:custGeom>
            <a:avLst/>
            <a:gdLst/>
            <a:ahLst/>
            <a:cxnLst/>
            <a:rect r="r" b="b" t="t" l="l"/>
            <a:pathLst>
              <a:path h="7839782" w="14440120">
                <a:moveTo>
                  <a:pt x="0" y="0"/>
                </a:moveTo>
                <a:lnTo>
                  <a:pt x="14440120" y="0"/>
                </a:lnTo>
                <a:lnTo>
                  <a:pt x="14440120" y="7839782"/>
                </a:lnTo>
                <a:lnTo>
                  <a:pt x="0" y="7839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541844"/>
            <a:chOff x="0" y="0"/>
            <a:chExt cx="24409400" cy="3389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1531"/>
              <a:ext cx="24384000" cy="3366115"/>
            </a:xfrm>
            <a:custGeom>
              <a:avLst/>
              <a:gdLst/>
              <a:ahLst/>
              <a:cxnLst/>
              <a:rect r="r" b="b" t="t" l="l"/>
              <a:pathLst>
                <a:path h="336611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366115"/>
                  </a:lnTo>
                  <a:lnTo>
                    <a:pt x="0" y="3366115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389183"/>
            </a:xfrm>
            <a:custGeom>
              <a:avLst/>
              <a:gdLst/>
              <a:ahLst/>
              <a:cxnLst/>
              <a:rect r="r" b="b" t="t" l="l"/>
              <a:pathLst>
                <a:path h="3389183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189"/>
                    <a:pt x="24409400" y="11531"/>
                  </a:cubicBezTo>
                  <a:lnTo>
                    <a:pt x="24409400" y="3377646"/>
                  </a:lnTo>
                  <a:cubicBezTo>
                    <a:pt x="24409400" y="3383988"/>
                    <a:pt x="24403686" y="3389183"/>
                    <a:pt x="24396700" y="3389183"/>
                  </a:cubicBezTo>
                  <a:lnTo>
                    <a:pt x="12700" y="3389183"/>
                  </a:lnTo>
                  <a:cubicBezTo>
                    <a:pt x="5715" y="3389183"/>
                    <a:pt x="0" y="3383988"/>
                    <a:pt x="0" y="3377646"/>
                  </a:cubicBezTo>
                  <a:lnTo>
                    <a:pt x="0" y="11531"/>
                  </a:lnTo>
                  <a:cubicBezTo>
                    <a:pt x="0" y="5189"/>
                    <a:pt x="5715" y="0"/>
                    <a:pt x="12700" y="0"/>
                  </a:cubicBezTo>
                  <a:moveTo>
                    <a:pt x="12700" y="23063"/>
                  </a:moveTo>
                  <a:lnTo>
                    <a:pt x="12700" y="11531"/>
                  </a:lnTo>
                  <a:lnTo>
                    <a:pt x="25400" y="11531"/>
                  </a:lnTo>
                  <a:lnTo>
                    <a:pt x="25400" y="3377646"/>
                  </a:lnTo>
                  <a:lnTo>
                    <a:pt x="12700" y="3377646"/>
                  </a:lnTo>
                  <a:lnTo>
                    <a:pt x="12700" y="3366115"/>
                  </a:lnTo>
                  <a:lnTo>
                    <a:pt x="24396700" y="3366115"/>
                  </a:lnTo>
                  <a:lnTo>
                    <a:pt x="24396700" y="3377646"/>
                  </a:lnTo>
                  <a:lnTo>
                    <a:pt x="24384000" y="3377646"/>
                  </a:lnTo>
                  <a:lnTo>
                    <a:pt x="24384000" y="11531"/>
                  </a:lnTo>
                  <a:lnTo>
                    <a:pt x="24396700" y="11531"/>
                  </a:lnTo>
                  <a:lnTo>
                    <a:pt x="24396700" y="23063"/>
                  </a:lnTo>
                  <a:lnTo>
                    <a:pt x="12700" y="230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221428" y="2872118"/>
            <a:ext cx="13229300" cy="7414882"/>
          </a:xfrm>
          <a:custGeom>
            <a:avLst/>
            <a:gdLst/>
            <a:ahLst/>
            <a:cxnLst/>
            <a:rect r="r" b="b" t="t" l="l"/>
            <a:pathLst>
              <a:path h="7414882" w="13229300">
                <a:moveTo>
                  <a:pt x="0" y="0"/>
                </a:moveTo>
                <a:lnTo>
                  <a:pt x="13229299" y="0"/>
                </a:lnTo>
                <a:lnTo>
                  <a:pt x="13229299" y="7414882"/>
                </a:lnTo>
                <a:lnTo>
                  <a:pt x="0" y="7414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76" r="0" b="-47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541844"/>
            <a:chOff x="0" y="0"/>
            <a:chExt cx="24409400" cy="3389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1531"/>
              <a:ext cx="24384000" cy="3366115"/>
            </a:xfrm>
            <a:custGeom>
              <a:avLst/>
              <a:gdLst/>
              <a:ahLst/>
              <a:cxnLst/>
              <a:rect r="r" b="b" t="t" l="l"/>
              <a:pathLst>
                <a:path h="336611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366115"/>
                  </a:lnTo>
                  <a:lnTo>
                    <a:pt x="0" y="3366115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389183"/>
            </a:xfrm>
            <a:custGeom>
              <a:avLst/>
              <a:gdLst/>
              <a:ahLst/>
              <a:cxnLst/>
              <a:rect r="r" b="b" t="t" l="l"/>
              <a:pathLst>
                <a:path h="3389183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189"/>
                    <a:pt x="24409400" y="11531"/>
                  </a:cubicBezTo>
                  <a:lnTo>
                    <a:pt x="24409400" y="3377646"/>
                  </a:lnTo>
                  <a:cubicBezTo>
                    <a:pt x="24409400" y="3383988"/>
                    <a:pt x="24403686" y="3389183"/>
                    <a:pt x="24396700" y="3389183"/>
                  </a:cubicBezTo>
                  <a:lnTo>
                    <a:pt x="12700" y="3389183"/>
                  </a:lnTo>
                  <a:cubicBezTo>
                    <a:pt x="5715" y="3389183"/>
                    <a:pt x="0" y="3383988"/>
                    <a:pt x="0" y="3377646"/>
                  </a:cubicBezTo>
                  <a:lnTo>
                    <a:pt x="0" y="11531"/>
                  </a:lnTo>
                  <a:cubicBezTo>
                    <a:pt x="0" y="5189"/>
                    <a:pt x="5715" y="0"/>
                    <a:pt x="12700" y="0"/>
                  </a:cubicBezTo>
                  <a:moveTo>
                    <a:pt x="12700" y="23063"/>
                  </a:moveTo>
                  <a:lnTo>
                    <a:pt x="12700" y="11531"/>
                  </a:lnTo>
                  <a:lnTo>
                    <a:pt x="25400" y="11531"/>
                  </a:lnTo>
                  <a:lnTo>
                    <a:pt x="25400" y="3377646"/>
                  </a:lnTo>
                  <a:lnTo>
                    <a:pt x="12700" y="3377646"/>
                  </a:lnTo>
                  <a:lnTo>
                    <a:pt x="12700" y="3366115"/>
                  </a:lnTo>
                  <a:lnTo>
                    <a:pt x="24396700" y="3366115"/>
                  </a:lnTo>
                  <a:lnTo>
                    <a:pt x="24396700" y="3377646"/>
                  </a:lnTo>
                  <a:lnTo>
                    <a:pt x="24384000" y="3377646"/>
                  </a:lnTo>
                  <a:lnTo>
                    <a:pt x="24384000" y="11531"/>
                  </a:lnTo>
                  <a:lnTo>
                    <a:pt x="24396700" y="11531"/>
                  </a:lnTo>
                  <a:lnTo>
                    <a:pt x="24396700" y="23063"/>
                  </a:lnTo>
                  <a:lnTo>
                    <a:pt x="12700" y="230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997858" y="2532319"/>
            <a:ext cx="14292284" cy="7754681"/>
          </a:xfrm>
          <a:custGeom>
            <a:avLst/>
            <a:gdLst/>
            <a:ahLst/>
            <a:cxnLst/>
            <a:rect r="r" b="b" t="t" l="l"/>
            <a:pathLst>
              <a:path h="7754681" w="14292284">
                <a:moveTo>
                  <a:pt x="0" y="0"/>
                </a:moveTo>
                <a:lnTo>
                  <a:pt x="14292284" y="0"/>
                </a:lnTo>
                <a:lnTo>
                  <a:pt x="14292284" y="7754681"/>
                </a:lnTo>
                <a:lnTo>
                  <a:pt x="0" y="7754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57" t="-367" r="-65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150258" y="2684719"/>
            <a:ext cx="14292284" cy="7754681"/>
          </a:xfrm>
          <a:custGeom>
            <a:avLst/>
            <a:gdLst/>
            <a:ahLst/>
            <a:cxnLst/>
            <a:rect r="r" b="b" t="t" l="l"/>
            <a:pathLst>
              <a:path h="7754681" w="14292284">
                <a:moveTo>
                  <a:pt x="0" y="0"/>
                </a:moveTo>
                <a:lnTo>
                  <a:pt x="14292284" y="0"/>
                </a:lnTo>
                <a:lnTo>
                  <a:pt x="14292284" y="7754681"/>
                </a:lnTo>
                <a:lnTo>
                  <a:pt x="0" y="7754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57" t="-367" r="-657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DAGyvHek8ko</dc:identifier>
  <dcterms:modified xsi:type="dcterms:W3CDTF">2011-08-01T06:04:30Z</dcterms:modified>
  <cp:revision>1</cp:revision>
  <dc:title>ModeĖle_preėsentation-Bottleneck.pptx</dc:title>
</cp:coreProperties>
</file>