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" charset="1" panose="00000500000000000000"/>
      <p:regular r:id="rId20"/>
    </p:embeddedFont>
    <p:embeddedFont>
      <p:font typeface="Montserrat Bold Italics" charset="1" panose="00000800000000000000"/>
      <p:regular r:id="rId22"/>
    </p:embeddedFont>
    <p:embeddedFont>
      <p:font typeface="Montserrat Italics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9.xml" Type="http://schemas.openxmlformats.org/officeDocument/2006/relationships/notesSlide"/><Relationship Id="rId31" Target="notesSlides/notesSlide10.xml" Type="http://schemas.openxmlformats.org/officeDocument/2006/relationships/notesSlide"/><Relationship Id="rId32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10306050"/>
            <a:chOff x="0" y="0"/>
            <a:chExt cx="24409400" cy="13741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13741400"/>
            </a:xfrm>
            <a:custGeom>
              <a:avLst/>
              <a:gdLst/>
              <a:ahLst/>
              <a:cxnLst/>
              <a:rect r="r" b="b" t="t" l="l"/>
              <a:pathLst>
                <a:path h="13741400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13728700"/>
                  </a:lnTo>
                  <a:cubicBezTo>
                    <a:pt x="24409400" y="13735686"/>
                    <a:pt x="24403686" y="13741400"/>
                    <a:pt x="24396700" y="13741400"/>
                  </a:cubicBezTo>
                  <a:lnTo>
                    <a:pt x="12700" y="13741400"/>
                  </a:lnTo>
                  <a:cubicBezTo>
                    <a:pt x="5715" y="13741400"/>
                    <a:pt x="0" y="13735686"/>
                    <a:pt x="0" y="137287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3728700"/>
                  </a:lnTo>
                  <a:lnTo>
                    <a:pt x="12700" y="13728700"/>
                  </a:lnTo>
                  <a:lnTo>
                    <a:pt x="12700" y="13716000"/>
                  </a:lnTo>
                  <a:lnTo>
                    <a:pt x="24396700" y="13716000"/>
                  </a:lnTo>
                  <a:lnTo>
                    <a:pt x="24396700" y="13728700"/>
                  </a:lnTo>
                  <a:lnTo>
                    <a:pt x="24384000" y="13728700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4300" y="3702500"/>
            <a:ext cx="15966600" cy="1924098"/>
            <a:chOff x="0" y="0"/>
            <a:chExt cx="21288800" cy="25654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88800" cy="2565464"/>
            </a:xfrm>
            <a:custGeom>
              <a:avLst/>
              <a:gdLst/>
              <a:ahLst/>
              <a:cxnLst/>
              <a:rect r="r" b="b" t="t" l="l"/>
              <a:pathLst>
                <a:path h="2565464" w="21288800">
                  <a:moveTo>
                    <a:pt x="0" y="0"/>
                  </a:moveTo>
                  <a:lnTo>
                    <a:pt x="21288800" y="0"/>
                  </a:lnTo>
                  <a:lnTo>
                    <a:pt x="21288800" y="2565464"/>
                  </a:lnTo>
                  <a:lnTo>
                    <a:pt x="0" y="25654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23825"/>
              <a:ext cx="21288800" cy="244163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0389"/>
                </a:lnSpc>
              </a:pPr>
              <a:r>
                <a:rPr lang="en-US" sz="9619">
                  <a:solidFill>
                    <a:srgbClr val="F3F3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[Bottleneck]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59867" y="6830317"/>
            <a:ext cx="4606130" cy="2983079"/>
          </a:xfrm>
          <a:custGeom>
            <a:avLst/>
            <a:gdLst/>
            <a:ahLst/>
            <a:cxnLst/>
            <a:rect r="r" b="b" t="t" l="l"/>
            <a:pathLst>
              <a:path h="2983079" w="4606130">
                <a:moveTo>
                  <a:pt x="0" y="0"/>
                </a:moveTo>
                <a:lnTo>
                  <a:pt x="4606130" y="0"/>
                </a:lnTo>
                <a:lnTo>
                  <a:pt x="4606130" y="2983079"/>
                </a:lnTo>
                <a:lnTo>
                  <a:pt x="0" y="29830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029353" y="734144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Huang Nicolas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29353" y="812735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Déveloper 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29353" y="8913266"/>
            <a:ext cx="7432510" cy="47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1"/>
              </a:lnSpc>
            </a:pPr>
            <a:r>
              <a:rPr lang="en-US" sz="3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02/10/2025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3034218"/>
            <a:ext cx="16346944" cy="715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1. Cons</a:t>
            </a: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olidation des données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Finaliser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la liaison Web ↔ ERP po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ur réduire les produits sans correspondance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Mettre en place des contrôles automatiques sur les prix ab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errants et les stocks incohérents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2. Amélioration des analyses</a:t>
            </a:r>
          </a:p>
          <a:p>
            <a:pPr algn="l">
              <a:lnSpc>
                <a:spcPts val="3561"/>
              </a:lnSpc>
            </a:pPr>
          </a:p>
          <a:p>
            <a:pPr algn="l">
              <a:lnSpc>
                <a:spcPts val="3561"/>
              </a:lnSpc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Suivi régulier du 20/80 CA pour ajuster les priorités produits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Mi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 en place d’un reporting automatisé (tableaux de bord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Power BI / Python)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Approfon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dir l’analyse des marges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pa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 catégorie de produits</a:t>
            </a:r>
          </a:p>
          <a:p>
            <a:pPr algn="l">
              <a:lnSpc>
                <a:spcPts val="3561"/>
              </a:lnSpc>
            </a:pPr>
          </a:p>
          <a:p>
            <a:pPr algn="l" marL="786388" indent="-393194" lvl="1">
              <a:lnSpc>
                <a:spcPts val="3561"/>
              </a:lnSpc>
              <a:buFont typeface="Arial"/>
              <a:buChar char="•"/>
            </a:pPr>
            <a:r>
              <a:rPr lang="en-US" b="true" sz="2581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3. Mise en œuvre opérationnelle 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Intégr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ation progressive des données propres dans l’ERP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Formation des équipes aux nouveaux process de saisie et suivi</a:t>
            </a:r>
          </a:p>
          <a:p>
            <a:pPr algn="l">
              <a:lnSpc>
                <a:spcPts val="3561"/>
              </a:lnSpc>
            </a:pP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581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Définir des KPI de pilotage (CA, marge, rotation stock, ruptures)</a:t>
            </a:r>
          </a:p>
          <a:p>
            <a:pPr algn="l">
              <a:lnSpc>
                <a:spcPts val="356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82475" y="775450"/>
            <a:ext cx="16858350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36277" y="2884347"/>
            <a:ext cx="16423023" cy="72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✅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 qui s’est bien passé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Mise en place d’un pipeline clair de nettoyage et consolidation des données (ERP ↔ Web)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Application de méthodes statistiques (Z-score, IQR, corrélations) pour identifier les anomalies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Génération automatique de graphiques et exports pour le support CODIR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BC232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⚠️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Les principales difficultés rencontrées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valeurs manquantes et incohérentes dans les fichiers sources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d’identifiants (références produit Web/ERP)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Choix de représentations visuelles lisibles pour des volumes importants (ex. top produits CA)</a:t>
            </a:r>
          </a:p>
          <a:p>
            <a:pPr algn="l">
              <a:lnSpc>
                <a:spcPts val="3427"/>
              </a:lnSpc>
            </a:pPr>
          </a:p>
          <a:p>
            <a:pPr algn="l" marL="756642" indent="-378321" lvl="1">
              <a:lnSpc>
                <a:spcPts val="3427"/>
              </a:lnSpc>
              <a:buFont typeface="Arial"/>
              <a:buChar char="•"/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🎯 </a:t>
            </a:r>
            <a:r>
              <a:rPr lang="en-US" b="true" sz="2483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Besoin de plus d’entraînement sur</a:t>
            </a:r>
          </a:p>
          <a:p>
            <a:pPr algn="l">
              <a:lnSpc>
                <a:spcPts val="3427"/>
              </a:lnSpc>
            </a:pP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Les techniques avancées de feature engineering pour enrichir l’analyse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L’interprétation fine des corrélations et causalités entre variables</a:t>
            </a:r>
          </a:p>
          <a:p>
            <a:pPr algn="l">
              <a:lnSpc>
                <a:spcPts val="3427"/>
              </a:lnSpc>
            </a:pP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83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La conception de dataviz adaptées au CODIR (clarté, storytelling visuel)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265" y="2893043"/>
            <a:ext cx="16157701" cy="718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Datasets utilisés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ERP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informations produits internes (prix d’achat, stock, taux de marge…)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Web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ventes e-commerce (SKU, prix, quantités vendues)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Liaison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: correspondance SKU ↔ ERP</a:t>
            </a:r>
          </a:p>
          <a:p>
            <a:pPr algn="l">
              <a:lnSpc>
                <a:spcPts val="3174"/>
              </a:lnSpc>
            </a:pPr>
          </a:p>
          <a:p>
            <a:pPr algn="l" marL="701125" indent="-350563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Traitements réalisés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clés de jointure (ref_web_norm, ref_erp_norm)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Conversion et typage des colonnes numériques (prix, quantités, stock…)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des sources Web ↔ ERP via la table de liaison</a:t>
            </a:r>
          </a:p>
          <a:p>
            <a:pPr algn="l">
              <a:lnSpc>
                <a:spcPts val="3174"/>
              </a:lnSpc>
            </a:pP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Nettoyages &amp; enrichissements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Détection des valeurs aberrantes (méthodes Z-Score et IQR)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Suppression / correction des incohérences (prix négatifs, références vides)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Création de nouvelles métriques :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Chiffre d’affaires, marge, mois de stock, rotation</a:t>
            </a:r>
          </a:p>
          <a:p>
            <a:pPr algn="l" marL="700833" indent="-350416" lvl="1">
              <a:lnSpc>
                <a:spcPts val="3174"/>
              </a:lnSpc>
              <a:buFont typeface="Arial"/>
              <a:buChar char="•"/>
            </a:pPr>
            <a:r>
              <a:rPr lang="en-US" b="true" sz="23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Points d’attention :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Donné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es manquantes ou incohérentes (SKU non reliés, duplications)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Unités de stock hétérogènes selon les références</a:t>
            </a:r>
          </a:p>
          <a:p>
            <a:pPr algn="l">
              <a:lnSpc>
                <a:spcPts val="3174"/>
              </a:lnSpc>
            </a:pP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3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Importance de fiabiliser les clés de jointure avant intégration ERP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041" y="2890017"/>
            <a:ext cx="14982640" cy="739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Choix des attributs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produits normalisées (ref_web_norm, ref_erp_norm)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unitaire (Web vs 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Quantités vendues (Web)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 disponible (ERP)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Taux de marge et prix d’achat (ERP)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Clés utilisées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Jointure basée sur la table de liaison Web ↔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Normalisation des identifiants produits (suppression espaces, zéros, doublons)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Vigilances particulières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Références manquantes ou incohérentes entre ERP et Web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Doublons dans les ventes Web (SKU identiques sous plusieurs formats)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Alignement des unités (ex. conditionnements, arrondis de prix)</a:t>
            </a:r>
          </a:p>
          <a:p>
            <a:pPr algn="l">
              <a:lnSpc>
                <a:spcPts val="2820"/>
              </a:lnSpc>
            </a:pPr>
          </a:p>
          <a:p>
            <a:pPr algn="l" marL="622790" indent="-311395" lvl="1">
              <a:lnSpc>
                <a:spcPts val="2820"/>
              </a:lnSpc>
              <a:buFont typeface="Arial"/>
              <a:buChar char="•"/>
            </a:pPr>
            <a:r>
              <a:rPr lang="en-US" b="true" sz="2044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Difficultés / pièges rencontrés :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Gestion des références sans correspondance ERP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Prix aberrants (valeurs négatives, très éloignées de la médiane)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Stocks hétérogènes (valeurs nulles, anomalies sur seuils critiques)</a:t>
            </a:r>
          </a:p>
          <a:p>
            <a:pPr algn="l">
              <a:lnSpc>
                <a:spcPts val="2820"/>
              </a:lnSpc>
            </a:pP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044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Risque de biais lors du calcul du CA si données non nettoyées</a:t>
            </a:r>
          </a:p>
          <a:p>
            <a:pPr algn="l" marL="623049" indent="-311525" lvl="1">
              <a:lnSpc>
                <a:spcPts val="282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439" y="3009000"/>
            <a:ext cx="17726404" cy="71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311"/>
              </a:lnSpc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Distribution des prix (moyenne, médiane, écart-type)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Détection des valeurs aberrantes via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Z-Score (|z| &gt; 3)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Écart interquartile (IQR) (valeurs hors [Q1 - 1.5×IQR ; Q3 + 1.5×IQR])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Graphique + commentaires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Boxplot des prix → met en évidence plusieurs valeurs aberrantes (prix négatifs ou très élevés).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Histogramme des prix → distribution asymétrique avec concentration entre X et Y € (majorité des produits).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Outliers confirmés comme erreurs de saisie et non comme produits premium légitimes.</a:t>
            </a:r>
          </a:p>
          <a:p>
            <a:pPr algn="l">
              <a:lnSpc>
                <a:spcPts val="3311"/>
              </a:lnSpc>
            </a:pPr>
          </a:p>
          <a:p>
            <a:pPr algn="l" marL="731215" indent="-365608" lvl="1">
              <a:lnSpc>
                <a:spcPts val="3311"/>
              </a:lnSpc>
              <a:buFont typeface="Arial"/>
              <a:buChar char="•"/>
            </a:pPr>
            <a:r>
              <a:rPr lang="en-US" b="true" sz="2400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Limites de l’analyse :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Sensible aux doublons ou références Web sans correspondance ERP.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Certaines anomalies nécessitent une validation métier (ex. prix promotionnels vs. erreurs de saisie).</a:t>
            </a:r>
          </a:p>
          <a:p>
            <a:pPr algn="l">
              <a:lnSpc>
                <a:spcPts val="3311"/>
              </a:lnSpc>
            </a:pP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          - </a:t>
            </a:r>
            <a:r>
              <a:rPr lang="en-US" sz="2400" i="true">
                <a:solidFill>
                  <a:srgbClr val="999999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Analyse univariée limitée → ne tient pas compte de la relation prix ↔ ventes ou prix ↔ marge.</a:t>
            </a:r>
          </a:p>
          <a:p>
            <a:pPr algn="l">
              <a:lnSpc>
                <a:spcPts val="3311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82475" y="775450"/>
            <a:ext cx="16858350" cy="9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999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0613" y="3655215"/>
            <a:ext cx="14678404" cy="434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3081" indent="-426541" lvl="1">
              <a:lnSpc>
                <a:spcPts val="3863"/>
              </a:lnSpc>
              <a:buFont typeface="Arial"/>
              <a:buChar char="•"/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Méthodes statistiques employées :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Calc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ul du Chiffre d’Affaires (CA)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ar produit et global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Identification des produits stratégiques via la règle 20/80 (Pareto)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Analyse de la rotation des stocks (mois de stock, risque de rupture)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C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alcul du taux de marge :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(p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rix – coût d’achat) / prix</a:t>
            </a:r>
          </a:p>
          <a:p>
            <a:pPr algn="l">
              <a:lnSpc>
                <a:spcPts val="3863"/>
              </a:lnSpc>
            </a:pP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        - </a:t>
            </a:r>
            <a:r>
              <a:rPr lang="en-US" b="true" sz="2799" i="true">
                <a:solidFill>
                  <a:srgbClr val="999999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Matrice de corrélations entre variables clés (prix, stock, CA, marge)</a:t>
            </a:r>
          </a:p>
          <a:p>
            <a:pPr algn="l">
              <a:lnSpc>
                <a:spcPts val="3863"/>
              </a:lnSpc>
            </a:pPr>
          </a:p>
          <a:p>
            <a:pPr algn="l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0" y="0"/>
            <a:ext cx="18307050" cy="1872069"/>
            <a:chOff x="0" y="0"/>
            <a:chExt cx="24409400" cy="2496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8493"/>
              <a:ext cx="24384000" cy="2479145"/>
            </a:xfrm>
            <a:custGeom>
              <a:avLst/>
              <a:gdLst/>
              <a:ahLst/>
              <a:cxnLst/>
              <a:rect r="r" b="b" t="t" l="l"/>
              <a:pathLst>
                <a:path h="24791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2479144"/>
                  </a:lnTo>
                  <a:lnTo>
                    <a:pt x="0" y="2479144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2496149"/>
            </a:xfrm>
            <a:custGeom>
              <a:avLst/>
              <a:gdLst/>
              <a:ahLst/>
              <a:cxnLst/>
              <a:rect r="r" b="b" t="t" l="l"/>
              <a:pathLst>
                <a:path h="2496149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3822"/>
                    <a:pt x="24409400" y="8493"/>
                  </a:cubicBezTo>
                  <a:lnTo>
                    <a:pt x="24409400" y="2487637"/>
                  </a:lnTo>
                  <a:cubicBezTo>
                    <a:pt x="24409400" y="2492308"/>
                    <a:pt x="24403686" y="2496149"/>
                    <a:pt x="24396700" y="2496149"/>
                  </a:cubicBezTo>
                  <a:lnTo>
                    <a:pt x="12700" y="2496149"/>
                  </a:lnTo>
                  <a:cubicBezTo>
                    <a:pt x="5715" y="2496149"/>
                    <a:pt x="0" y="2492308"/>
                    <a:pt x="0" y="2487637"/>
                  </a:cubicBezTo>
                  <a:lnTo>
                    <a:pt x="0" y="8493"/>
                  </a:lnTo>
                  <a:cubicBezTo>
                    <a:pt x="0" y="3822"/>
                    <a:pt x="5715" y="0"/>
                    <a:pt x="12700" y="0"/>
                  </a:cubicBezTo>
                  <a:moveTo>
                    <a:pt x="12700" y="16986"/>
                  </a:moveTo>
                  <a:lnTo>
                    <a:pt x="12700" y="8493"/>
                  </a:lnTo>
                  <a:lnTo>
                    <a:pt x="25400" y="8493"/>
                  </a:lnTo>
                  <a:lnTo>
                    <a:pt x="25400" y="2487637"/>
                  </a:lnTo>
                  <a:lnTo>
                    <a:pt x="12700" y="2487637"/>
                  </a:lnTo>
                  <a:lnTo>
                    <a:pt x="12700" y="2479145"/>
                  </a:lnTo>
                  <a:lnTo>
                    <a:pt x="24396700" y="2479145"/>
                  </a:lnTo>
                  <a:lnTo>
                    <a:pt x="24396700" y="2487637"/>
                  </a:lnTo>
                  <a:lnTo>
                    <a:pt x="24384000" y="2487637"/>
                  </a:lnTo>
                  <a:lnTo>
                    <a:pt x="24384000" y="8493"/>
                  </a:lnTo>
                  <a:lnTo>
                    <a:pt x="24396700" y="8493"/>
                  </a:lnTo>
                  <a:lnTo>
                    <a:pt x="24396700" y="16986"/>
                  </a:lnTo>
                  <a:lnTo>
                    <a:pt x="12700" y="1698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94996" y="1872069"/>
            <a:ext cx="17259300" cy="8414931"/>
          </a:xfrm>
          <a:custGeom>
            <a:avLst/>
            <a:gdLst/>
            <a:ahLst/>
            <a:cxnLst/>
            <a:rect r="r" b="b" t="t" l="l"/>
            <a:pathLst>
              <a:path h="8414931" w="17259300">
                <a:moveTo>
                  <a:pt x="0" y="0"/>
                </a:moveTo>
                <a:lnTo>
                  <a:pt x="17259300" y="0"/>
                </a:lnTo>
                <a:lnTo>
                  <a:pt x="17259300" y="8414931"/>
                </a:lnTo>
                <a:lnTo>
                  <a:pt x="0" y="8414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8" t="0" r="-1768" b="-377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477050" y="2789925"/>
            <a:ext cx="13242423" cy="7267184"/>
          </a:xfrm>
          <a:custGeom>
            <a:avLst/>
            <a:gdLst/>
            <a:ahLst/>
            <a:cxnLst/>
            <a:rect r="r" b="b" t="t" l="l"/>
            <a:pathLst>
              <a:path h="7267184" w="13242423">
                <a:moveTo>
                  <a:pt x="0" y="0"/>
                </a:moveTo>
                <a:lnTo>
                  <a:pt x="13242423" y="0"/>
                </a:lnTo>
                <a:lnTo>
                  <a:pt x="13242423" y="7267184"/>
                </a:lnTo>
                <a:lnTo>
                  <a:pt x="0" y="726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624126" y="2853322"/>
            <a:ext cx="13263180" cy="7425730"/>
          </a:xfrm>
          <a:custGeom>
            <a:avLst/>
            <a:gdLst/>
            <a:ahLst/>
            <a:cxnLst/>
            <a:rect r="r" b="b" t="t" l="l"/>
            <a:pathLst>
              <a:path h="7425730" w="13263180">
                <a:moveTo>
                  <a:pt x="0" y="0"/>
                </a:moveTo>
                <a:lnTo>
                  <a:pt x="13263179" y="0"/>
                </a:lnTo>
                <a:lnTo>
                  <a:pt x="13263179" y="7425731"/>
                </a:lnTo>
                <a:lnTo>
                  <a:pt x="0" y="7425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18307050" cy="2799450"/>
            <a:chOff x="0" y="0"/>
            <a:chExt cx="24409400" cy="3732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4384000" cy="3707257"/>
            </a:xfrm>
            <a:custGeom>
              <a:avLst/>
              <a:gdLst/>
              <a:ahLst/>
              <a:cxnLst/>
              <a:rect r="r" b="b" t="t" l="l"/>
              <a:pathLst>
                <a:path h="370725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707257"/>
                  </a:lnTo>
                  <a:lnTo>
                    <a:pt x="0" y="3707257"/>
                  </a:lnTo>
                  <a:close/>
                </a:path>
              </a:pathLst>
            </a:custGeom>
            <a:solidFill>
              <a:srgbClr val="004D4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9400" cy="3732657"/>
            </a:xfrm>
            <a:custGeom>
              <a:avLst/>
              <a:gdLst/>
              <a:ahLst/>
              <a:cxnLst/>
              <a:rect r="r" b="b" t="t" l="l"/>
              <a:pathLst>
                <a:path h="3732657" w="24409400">
                  <a:moveTo>
                    <a:pt x="12700" y="0"/>
                  </a:moveTo>
                  <a:lnTo>
                    <a:pt x="24396700" y="0"/>
                  </a:lnTo>
                  <a:cubicBezTo>
                    <a:pt x="24403686" y="0"/>
                    <a:pt x="24409400" y="5715"/>
                    <a:pt x="24409400" y="12700"/>
                  </a:cubicBezTo>
                  <a:lnTo>
                    <a:pt x="24409400" y="3719957"/>
                  </a:lnTo>
                  <a:cubicBezTo>
                    <a:pt x="24409400" y="3726942"/>
                    <a:pt x="24403686" y="3732657"/>
                    <a:pt x="24396700" y="3732657"/>
                  </a:cubicBezTo>
                  <a:lnTo>
                    <a:pt x="12700" y="3732657"/>
                  </a:lnTo>
                  <a:cubicBezTo>
                    <a:pt x="5715" y="3732657"/>
                    <a:pt x="0" y="3726942"/>
                    <a:pt x="0" y="371995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719957"/>
                  </a:lnTo>
                  <a:lnTo>
                    <a:pt x="12700" y="3719957"/>
                  </a:lnTo>
                  <a:lnTo>
                    <a:pt x="12700" y="3707257"/>
                  </a:lnTo>
                  <a:lnTo>
                    <a:pt x="24396700" y="3707257"/>
                  </a:lnTo>
                  <a:lnTo>
                    <a:pt x="24396700" y="3719957"/>
                  </a:lnTo>
                  <a:lnTo>
                    <a:pt x="24384000" y="3719957"/>
                  </a:lnTo>
                  <a:lnTo>
                    <a:pt x="24384000" y="12700"/>
                  </a:lnTo>
                  <a:lnTo>
                    <a:pt x="24396700" y="12700"/>
                  </a:lnTo>
                  <a:lnTo>
                    <a:pt x="243967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024350" y="1986700"/>
            <a:ext cx="905400" cy="100800"/>
            <a:chOff x="0" y="0"/>
            <a:chExt cx="1207200" cy="13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07262" cy="134366"/>
            </a:xfrm>
            <a:custGeom>
              <a:avLst/>
              <a:gdLst/>
              <a:ahLst/>
              <a:cxnLst/>
              <a:rect r="r" b="b" t="t" l="l"/>
              <a:pathLst>
                <a:path h="134366" w="1207262">
                  <a:moveTo>
                    <a:pt x="0" y="0"/>
                  </a:moveTo>
                  <a:lnTo>
                    <a:pt x="1207262" y="0"/>
                  </a:lnTo>
                  <a:lnTo>
                    <a:pt x="1207262" y="134366"/>
                  </a:lnTo>
                  <a:lnTo>
                    <a:pt x="0" y="134366"/>
                  </a:lnTo>
                  <a:close/>
                </a:path>
              </a:pathLst>
            </a:custGeom>
            <a:solidFill>
              <a:srgbClr val="F3F3F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022712" y="2950892"/>
            <a:ext cx="9984133" cy="7187021"/>
          </a:xfrm>
          <a:custGeom>
            <a:avLst/>
            <a:gdLst/>
            <a:ahLst/>
            <a:cxnLst/>
            <a:rect r="r" b="b" t="t" l="l"/>
            <a:pathLst>
              <a:path h="7187021" w="9984133">
                <a:moveTo>
                  <a:pt x="0" y="0"/>
                </a:moveTo>
                <a:lnTo>
                  <a:pt x="9984132" y="0"/>
                </a:lnTo>
                <a:lnTo>
                  <a:pt x="9984132" y="7187021"/>
                </a:lnTo>
                <a:lnTo>
                  <a:pt x="0" y="7187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15" r="0" b="-101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82475" y="823075"/>
            <a:ext cx="16858350" cy="69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algn="l">
              <a:lnSpc>
                <a:spcPts val="2640"/>
              </a:lnSpc>
            </a:pPr>
            <a:r>
              <a:rPr lang="en-US" sz="275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CA, quantités, stocks, taux de marge et correlations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DAGyvHek8ko</dc:identifier>
  <dcterms:modified xsi:type="dcterms:W3CDTF">2011-08-01T06:04:30Z</dcterms:modified>
  <cp:revision>1</cp:revision>
  <dc:title>ModeĖle_preėsentation-Bottleneck.pptx</dc:title>
</cp:coreProperties>
</file>