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8" autoAdjust="0"/>
  </p:normalViewPr>
  <p:slideViewPr>
    <p:cSldViewPr>
      <p:cViewPr varScale="1">
        <p:scale>
          <a:sx n="82" d="100"/>
          <a:sy n="82" d="100"/>
        </p:scale>
        <p:origin x="156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2/23/2017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2/23/2017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8000" r="-8000"/>
          </a:stretch>
        </a:blip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2/23/2017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934200" cy="1600200"/>
          </a:xfrm>
        </p:spPr>
        <p:txBody>
          <a:bodyPr/>
          <a:lstStyle/>
          <a:p>
            <a:r>
              <a:rPr lang="en-US" b="1" dirty="0" err="1">
                <a:solidFill>
                  <a:schemeClr val="bg1"/>
                </a:solidFill>
                <a:latin typeface="Times New Roman" pitchFamily="18" charset="0"/>
                <a:cs typeface="Times New Roman" pitchFamily="18" charset="0"/>
              </a:rPr>
              <a:t>Dành</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cho</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sinh</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viên</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không</a:t>
            </a:r>
            <a:r>
              <a:rPr lang="en-US" b="1" dirty="0">
                <a:solidFill>
                  <a:schemeClr val="bg1"/>
                </a:solidFill>
                <a:latin typeface="Times New Roman" pitchFamily="18" charset="0"/>
                <a:cs typeface="Times New Roman" pitchFamily="18" charset="0"/>
              </a:rPr>
              <a:t> </a:t>
            </a:r>
            <a:r>
              <a:rPr lang="en-US" b="1" err="1">
                <a:solidFill>
                  <a:schemeClr val="bg1"/>
                </a:solidFill>
                <a:latin typeface="Times New Roman" pitchFamily="18" charset="0"/>
                <a:cs typeface="Times New Roman" pitchFamily="18" charset="0"/>
              </a:rPr>
              <a:t>chuyên</a:t>
            </a:r>
            <a:r>
              <a:rPr lang="en-US" b="1">
                <a:solidFill>
                  <a:schemeClr val="bg1"/>
                </a:solidFill>
                <a:latin typeface="Times New Roman" pitchFamily="18" charset="0"/>
                <a:cs typeface="Times New Roman" pitchFamily="18" charset="0"/>
              </a:rPr>
              <a:t> ngành Luật</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khối</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ngành</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Khoa</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học</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Tự</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nhiên</a:t>
            </a:r>
            <a:endParaRPr lang="en-US" b="1" dirty="0">
              <a:solidFill>
                <a:schemeClr val="bg1"/>
              </a:solidFill>
              <a:latin typeface="Times New Roman" pitchFamily="18" charset="0"/>
              <a:cs typeface="Times New Roman" pitchFamily="18" charset="0"/>
            </a:endParaRPr>
          </a:p>
        </p:txBody>
      </p:sp>
      <p:sp>
        <p:nvSpPr>
          <p:cNvPr id="2" name="Title 1"/>
          <p:cNvSpPr>
            <a:spLocks noGrp="1"/>
          </p:cNvSpPr>
          <p:nvPr>
            <p:ph type="ctrTitle"/>
          </p:nvPr>
        </p:nvSpPr>
        <p:spPr/>
        <p:txBody>
          <a:bodyPr/>
          <a:lstStyle/>
          <a:p>
            <a:r>
              <a:rPr b="1">
                <a:latin typeface="Times New Roman" pitchFamily="18" charset="0"/>
                <a:cs typeface="Times New Roman" pitchFamily="18" charset="0"/>
              </a:rPr>
              <a:t>PHÁP LUẬT ĐẠI CƯƠNG</a:t>
            </a:r>
            <a:endParaRPr lang="en-US" b="1" dirty="0">
              <a:latin typeface="Times New Roman" pitchFamily="18" charset="0"/>
              <a:cs typeface="Times New Roman" pitchFamily="18" charset="0"/>
            </a:endParaRPr>
          </a:p>
        </p:txBody>
      </p:sp>
      <p:sp>
        <p:nvSpPr>
          <p:cNvPr id="4" name="TextBox 3"/>
          <p:cNvSpPr txBox="1"/>
          <p:nvPr/>
        </p:nvSpPr>
        <p:spPr>
          <a:xfrm>
            <a:off x="2209800" y="5105400"/>
            <a:ext cx="5334000" cy="923330"/>
          </a:xfrm>
          <a:prstGeom prst="rect">
            <a:avLst/>
          </a:prstGeom>
          <a:noFill/>
        </p:spPr>
        <p:txBody>
          <a:bodyPr wrap="square" rtlCol="0">
            <a:spAutoFit/>
          </a:bodyPr>
          <a:lstStyle/>
          <a:p>
            <a:r>
              <a:rPr lang="en-US" b="1" dirty="0" err="1">
                <a:solidFill>
                  <a:schemeClr val="bg1"/>
                </a:solidFill>
                <a:latin typeface="Times New Roman" pitchFamily="18" charset="0"/>
                <a:cs typeface="Times New Roman" pitchFamily="18" charset="0"/>
              </a:rPr>
              <a:t>ThS</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Ngô</a:t>
            </a:r>
            <a:r>
              <a:rPr lang="en-US" b="1" dirty="0">
                <a:solidFill>
                  <a:schemeClr val="bg1"/>
                </a:solidFill>
                <a:latin typeface="Times New Roman" pitchFamily="18" charset="0"/>
                <a:cs typeface="Times New Roman" pitchFamily="18" charset="0"/>
              </a:rPr>
              <a:t> Minh </a:t>
            </a:r>
            <a:r>
              <a:rPr lang="en-US" b="1" dirty="0" err="1">
                <a:solidFill>
                  <a:schemeClr val="bg1"/>
                </a:solidFill>
                <a:latin typeface="Times New Roman" pitchFamily="18" charset="0"/>
                <a:cs typeface="Times New Roman" pitchFamily="18" charset="0"/>
              </a:rPr>
              <a:t>Tín</a:t>
            </a:r>
            <a:endParaRPr lang="en-US" b="1" dirty="0">
              <a:solidFill>
                <a:schemeClr val="bg1"/>
              </a:solidFill>
              <a:latin typeface="Times New Roman" pitchFamily="18" charset="0"/>
              <a:cs typeface="Times New Roman" pitchFamily="18" charset="0"/>
            </a:endParaRPr>
          </a:p>
          <a:p>
            <a:r>
              <a:rPr lang="en-US" b="1" dirty="0">
                <a:solidFill>
                  <a:schemeClr val="bg1"/>
                </a:solidFill>
                <a:latin typeface="Times New Roman" pitchFamily="18" charset="0"/>
                <a:cs typeface="Times New Roman" pitchFamily="18" charset="0"/>
              </a:rPr>
              <a:t>Email: nmtin@hcmus.edu.vn</a:t>
            </a:r>
          </a:p>
          <a:p>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808038"/>
          </a:xfrm>
        </p:spPr>
        <p:txBody>
          <a:bodyPr/>
          <a:lstStyle/>
          <a:p>
            <a:pPr algn="ctr"/>
            <a:r>
              <a:rPr lang="en-US" b="1" dirty="0">
                <a:solidFill>
                  <a:schemeClr val="bg1"/>
                </a:solidFill>
                <a:latin typeface="Times New Roman" pitchFamily="18" charset="0"/>
                <a:cs typeface="Times New Roman" pitchFamily="18" charset="0"/>
              </a:rPr>
              <a:t>GIỚI THIỆU MÔN HỌC</a:t>
            </a:r>
          </a:p>
        </p:txBody>
      </p:sp>
      <p:graphicFrame>
        <p:nvGraphicFramePr>
          <p:cNvPr id="6" name="Table 5"/>
          <p:cNvGraphicFramePr>
            <a:graphicFrameLocks noGrp="1"/>
          </p:cNvGraphicFramePr>
          <p:nvPr>
            <p:extLst>
              <p:ext uri="{D42A27DB-BD31-4B8C-83A1-F6EECF244321}">
                <p14:modId xmlns:p14="http://schemas.microsoft.com/office/powerpoint/2010/main" val="3509468464"/>
              </p:ext>
            </p:extLst>
          </p:nvPr>
        </p:nvGraphicFramePr>
        <p:xfrm>
          <a:off x="380998" y="1051822"/>
          <a:ext cx="8458201" cy="3784459"/>
        </p:xfrm>
        <a:graphic>
          <a:graphicData uri="http://schemas.openxmlformats.org/drawingml/2006/table">
            <a:tbl>
              <a:tblPr/>
              <a:tblGrid>
                <a:gridCol w="2289698">
                  <a:extLst>
                    <a:ext uri="{9D8B030D-6E8A-4147-A177-3AD203B41FA5}">
                      <a16:colId xmlns:a16="http://schemas.microsoft.com/office/drawing/2014/main" val="20000"/>
                    </a:ext>
                  </a:extLst>
                </a:gridCol>
                <a:gridCol w="1783540">
                  <a:extLst>
                    <a:ext uri="{9D8B030D-6E8A-4147-A177-3AD203B41FA5}">
                      <a16:colId xmlns:a16="http://schemas.microsoft.com/office/drawing/2014/main" val="20001"/>
                    </a:ext>
                  </a:extLst>
                </a:gridCol>
                <a:gridCol w="3327688">
                  <a:extLst>
                    <a:ext uri="{9D8B030D-6E8A-4147-A177-3AD203B41FA5}">
                      <a16:colId xmlns:a16="http://schemas.microsoft.com/office/drawing/2014/main" val="20002"/>
                    </a:ext>
                  </a:extLst>
                </a:gridCol>
                <a:gridCol w="1057275">
                  <a:extLst>
                    <a:ext uri="{9D8B030D-6E8A-4147-A177-3AD203B41FA5}">
                      <a16:colId xmlns:a16="http://schemas.microsoft.com/office/drawing/2014/main" val="20003"/>
                    </a:ext>
                  </a:extLst>
                </a:gridCol>
              </a:tblGrid>
              <a:tr h="839255">
                <a:tc>
                  <a:txBody>
                    <a:bodyPr/>
                    <a:lstStyle/>
                    <a:p>
                      <a:pPr marL="0" marR="0" algn="just">
                        <a:lnSpc>
                          <a:spcPct val="115000"/>
                        </a:lnSpc>
                        <a:spcBef>
                          <a:spcPts val="0"/>
                        </a:spcBef>
                        <a:spcAft>
                          <a:spcPts val="0"/>
                        </a:spcAft>
                        <a:tabLst>
                          <a:tab pos="571500" algn="l"/>
                        </a:tabLst>
                      </a:pPr>
                      <a:r>
                        <a:rPr lang="en-US" sz="2400" b="1" dirty="0" err="1">
                          <a:solidFill>
                            <a:srgbClr val="FFFF00"/>
                          </a:solidFill>
                          <a:latin typeface="Times New Roman"/>
                          <a:ea typeface="SimSun"/>
                          <a:cs typeface="Times New Roman"/>
                        </a:rPr>
                        <a:t>Phương</a:t>
                      </a:r>
                      <a:r>
                        <a:rPr lang="en-US" sz="2400" b="1" dirty="0">
                          <a:solidFill>
                            <a:srgbClr val="FFFF00"/>
                          </a:solidFill>
                          <a:latin typeface="Times New Roman"/>
                          <a:ea typeface="SimSun"/>
                          <a:cs typeface="Times New Roman"/>
                        </a:rPr>
                        <a:t> </a:t>
                      </a:r>
                      <a:r>
                        <a:rPr lang="en-US" sz="2400" b="1" dirty="0" err="1">
                          <a:solidFill>
                            <a:srgbClr val="FFFF00"/>
                          </a:solidFill>
                          <a:latin typeface="Times New Roman"/>
                          <a:ea typeface="SimSun"/>
                          <a:cs typeface="Times New Roman"/>
                        </a:rPr>
                        <a:t>pháp</a:t>
                      </a:r>
                      <a:r>
                        <a:rPr lang="en-US" sz="2400" b="1" dirty="0">
                          <a:solidFill>
                            <a:srgbClr val="FFFF00"/>
                          </a:solidFill>
                          <a:latin typeface="Times New Roman"/>
                          <a:ea typeface="SimSun"/>
                          <a:cs typeface="Times New Roman"/>
                        </a:rPr>
                        <a:t> </a:t>
                      </a:r>
                      <a:r>
                        <a:rPr lang="en-US" sz="2400" b="1" dirty="0" err="1">
                          <a:solidFill>
                            <a:srgbClr val="FFFF00"/>
                          </a:solidFill>
                          <a:latin typeface="Times New Roman"/>
                          <a:ea typeface="SimSun"/>
                          <a:cs typeface="Times New Roman"/>
                        </a:rPr>
                        <a:t>đánh</a:t>
                      </a:r>
                      <a:r>
                        <a:rPr lang="en-US" sz="2400" b="1" dirty="0">
                          <a:solidFill>
                            <a:srgbClr val="FFFF00"/>
                          </a:solidFill>
                          <a:latin typeface="Times New Roman"/>
                          <a:ea typeface="SimSun"/>
                          <a:cs typeface="Times New Roman"/>
                        </a:rPr>
                        <a:t> </a:t>
                      </a:r>
                      <a:r>
                        <a:rPr lang="en-US" sz="2400" b="1" dirty="0" err="1">
                          <a:solidFill>
                            <a:srgbClr val="FFFF00"/>
                          </a:solidFill>
                          <a:latin typeface="Times New Roman"/>
                          <a:ea typeface="SimSun"/>
                          <a:cs typeface="Times New Roman"/>
                        </a:rPr>
                        <a:t>giá</a:t>
                      </a:r>
                      <a:endParaRPr lang="en-US" sz="2400" dirty="0">
                        <a:solidFill>
                          <a:srgbClr val="FFFF00"/>
                        </a:solidFill>
                        <a:latin typeface="Calibri"/>
                        <a:ea typeface="SimSun"/>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571500" algn="l"/>
                        </a:tabLst>
                      </a:pPr>
                      <a:r>
                        <a:rPr lang="en-US" sz="2400" b="1">
                          <a:solidFill>
                            <a:srgbClr val="FFFF00"/>
                          </a:solidFill>
                          <a:latin typeface="Times New Roman"/>
                          <a:ea typeface="SimSun"/>
                          <a:cs typeface="Times New Roman"/>
                        </a:rPr>
                        <a:t>Hình thức</a:t>
                      </a:r>
                      <a:endParaRPr lang="en-US" sz="2400">
                        <a:solidFill>
                          <a:srgbClr val="FFFF00"/>
                        </a:solidFill>
                        <a:latin typeface="Calibri"/>
                        <a:ea typeface="SimSun"/>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571500" algn="l"/>
                        </a:tabLst>
                      </a:pPr>
                      <a:r>
                        <a:rPr lang="en-US" sz="2400" b="1">
                          <a:solidFill>
                            <a:srgbClr val="FFFF00"/>
                          </a:solidFill>
                          <a:latin typeface="Times New Roman"/>
                          <a:ea typeface="SimSun"/>
                          <a:cs typeface="Times New Roman"/>
                        </a:rPr>
                        <a:t>Nội dung đánh giá</a:t>
                      </a:r>
                      <a:endParaRPr lang="en-US" sz="2400">
                        <a:solidFill>
                          <a:srgbClr val="FFFF00"/>
                        </a:solidFill>
                        <a:latin typeface="Calibri"/>
                        <a:ea typeface="SimSun"/>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571500" algn="l"/>
                        </a:tabLst>
                      </a:pPr>
                      <a:r>
                        <a:rPr lang="en-US" sz="2400" b="1" dirty="0" err="1">
                          <a:solidFill>
                            <a:srgbClr val="FFFF00"/>
                          </a:solidFill>
                          <a:latin typeface="Times New Roman"/>
                          <a:ea typeface="SimSun"/>
                          <a:cs typeface="Times New Roman"/>
                        </a:rPr>
                        <a:t>Tỷ</a:t>
                      </a:r>
                      <a:r>
                        <a:rPr lang="en-US" sz="2400" b="1" dirty="0">
                          <a:solidFill>
                            <a:srgbClr val="FFFF00"/>
                          </a:solidFill>
                          <a:latin typeface="Times New Roman"/>
                          <a:ea typeface="SimSun"/>
                          <a:cs typeface="Times New Roman"/>
                        </a:rPr>
                        <a:t> </a:t>
                      </a:r>
                      <a:r>
                        <a:rPr lang="en-US" sz="2400" b="1" dirty="0" err="1">
                          <a:solidFill>
                            <a:srgbClr val="FFFF00"/>
                          </a:solidFill>
                          <a:latin typeface="Times New Roman"/>
                          <a:ea typeface="SimSun"/>
                          <a:cs typeface="Times New Roman"/>
                        </a:rPr>
                        <a:t>lệ</a:t>
                      </a:r>
                      <a:r>
                        <a:rPr lang="en-US" sz="2400" b="1" dirty="0">
                          <a:solidFill>
                            <a:srgbClr val="FFFF00"/>
                          </a:solidFill>
                          <a:latin typeface="Times New Roman"/>
                          <a:ea typeface="SimSun"/>
                          <a:cs typeface="Times New Roman"/>
                        </a:rPr>
                        <a:t> </a:t>
                      </a:r>
                      <a:endParaRPr lang="en-US" sz="2400" dirty="0">
                        <a:solidFill>
                          <a:srgbClr val="FFFF00"/>
                        </a:solidFill>
                        <a:latin typeface="Calibri"/>
                        <a:ea typeface="SimSun"/>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97730">
                <a:tc>
                  <a:txBody>
                    <a:bodyPr/>
                    <a:lstStyle/>
                    <a:p>
                      <a:pPr marL="0" marR="0" algn="just">
                        <a:lnSpc>
                          <a:spcPct val="115000"/>
                        </a:lnSpc>
                        <a:spcBef>
                          <a:spcPts val="0"/>
                        </a:spcBef>
                        <a:spcAft>
                          <a:spcPts val="0"/>
                        </a:spcAft>
                        <a:tabLst>
                          <a:tab pos="571500" algn="l"/>
                        </a:tabLst>
                      </a:pPr>
                      <a:r>
                        <a:rPr lang="en-US" sz="2400" dirty="0" err="1">
                          <a:solidFill>
                            <a:srgbClr val="FFFF00"/>
                          </a:solidFill>
                          <a:latin typeface="Times New Roman"/>
                          <a:ea typeface="SimSun"/>
                          <a:cs typeface="Times New Roman"/>
                        </a:rPr>
                        <a:t>Bài</a:t>
                      </a:r>
                      <a:r>
                        <a:rPr lang="en-US" sz="2400" dirty="0">
                          <a:solidFill>
                            <a:srgbClr val="FFFF00"/>
                          </a:solidFill>
                          <a:latin typeface="Times New Roman"/>
                          <a:ea typeface="SimSun"/>
                          <a:cs typeface="Times New Roman"/>
                        </a:rPr>
                        <a:t> </a:t>
                      </a:r>
                      <a:r>
                        <a:rPr lang="en-US" sz="2400" dirty="0" err="1">
                          <a:solidFill>
                            <a:srgbClr val="FFFF00"/>
                          </a:solidFill>
                          <a:latin typeface="Times New Roman"/>
                          <a:ea typeface="SimSun"/>
                          <a:cs typeface="Times New Roman"/>
                        </a:rPr>
                        <a:t>tập</a:t>
                      </a:r>
                      <a:r>
                        <a:rPr lang="en-US" sz="2400" dirty="0">
                          <a:solidFill>
                            <a:srgbClr val="FFFF00"/>
                          </a:solidFill>
                          <a:latin typeface="Times New Roman"/>
                          <a:ea typeface="SimSun"/>
                          <a:cs typeface="Times New Roman"/>
                        </a:rPr>
                        <a:t> </a:t>
                      </a:r>
                      <a:r>
                        <a:rPr lang="en-US" sz="2400" dirty="0" err="1">
                          <a:solidFill>
                            <a:srgbClr val="FFFF00"/>
                          </a:solidFill>
                          <a:latin typeface="Times New Roman"/>
                          <a:ea typeface="SimSun"/>
                          <a:cs typeface="Times New Roman"/>
                        </a:rPr>
                        <a:t>nhóm</a:t>
                      </a:r>
                      <a:endParaRPr lang="en-US" sz="2400" dirty="0">
                        <a:solidFill>
                          <a:srgbClr val="FFFF00"/>
                        </a:solidFill>
                        <a:latin typeface="Calibri"/>
                        <a:ea typeface="SimSun"/>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571500" algn="l"/>
                        </a:tabLst>
                      </a:pPr>
                      <a:r>
                        <a:rPr lang="en-US" sz="2400" dirty="0">
                          <a:solidFill>
                            <a:srgbClr val="FFFF00"/>
                          </a:solidFill>
                          <a:latin typeface="Times New Roman"/>
                          <a:ea typeface="SimSun"/>
                          <a:cs typeface="Times New Roman"/>
                        </a:rPr>
                        <a:t>Seminar</a:t>
                      </a:r>
                      <a:endParaRPr lang="en-US" sz="2400" dirty="0">
                        <a:solidFill>
                          <a:srgbClr val="FFFF00"/>
                        </a:solidFill>
                        <a:latin typeface="Calibri"/>
                        <a:ea typeface="SimSun"/>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571500" algn="l"/>
                        </a:tabLst>
                      </a:pPr>
                      <a:r>
                        <a:rPr lang="en-US" sz="2400" dirty="0" err="1">
                          <a:solidFill>
                            <a:srgbClr val="FFFF00"/>
                          </a:solidFill>
                          <a:latin typeface="Times New Roman"/>
                          <a:ea typeface="SimSun"/>
                          <a:cs typeface="Times New Roman"/>
                        </a:rPr>
                        <a:t>Các</a:t>
                      </a:r>
                      <a:r>
                        <a:rPr lang="en-US" sz="2400" baseline="0" dirty="0">
                          <a:solidFill>
                            <a:srgbClr val="FFFF00"/>
                          </a:solidFill>
                          <a:latin typeface="Times New Roman"/>
                          <a:ea typeface="SimSun"/>
                          <a:cs typeface="Times New Roman"/>
                        </a:rPr>
                        <a:t> </a:t>
                      </a:r>
                      <a:r>
                        <a:rPr lang="en-US" sz="2400" baseline="0" dirty="0" err="1">
                          <a:solidFill>
                            <a:srgbClr val="FFFF00"/>
                          </a:solidFill>
                          <a:latin typeface="Times New Roman"/>
                          <a:ea typeface="SimSun"/>
                          <a:cs typeface="Times New Roman"/>
                        </a:rPr>
                        <a:t>chủ</a:t>
                      </a:r>
                      <a:r>
                        <a:rPr lang="en-US" sz="2400" baseline="0" dirty="0">
                          <a:solidFill>
                            <a:srgbClr val="FFFF00"/>
                          </a:solidFill>
                          <a:latin typeface="Times New Roman"/>
                          <a:ea typeface="SimSun"/>
                          <a:cs typeface="Times New Roman"/>
                        </a:rPr>
                        <a:t> </a:t>
                      </a:r>
                      <a:r>
                        <a:rPr lang="en-US" sz="2400" baseline="0" dirty="0" err="1">
                          <a:solidFill>
                            <a:srgbClr val="FFFF00"/>
                          </a:solidFill>
                          <a:latin typeface="Times New Roman"/>
                          <a:ea typeface="SimSun"/>
                          <a:cs typeface="Times New Roman"/>
                        </a:rPr>
                        <a:t>đề</a:t>
                      </a:r>
                      <a:r>
                        <a:rPr lang="en-US" sz="2400" baseline="0" dirty="0">
                          <a:solidFill>
                            <a:srgbClr val="FFFF00"/>
                          </a:solidFill>
                          <a:latin typeface="Times New Roman"/>
                          <a:ea typeface="SimSun"/>
                          <a:cs typeface="Times New Roman"/>
                        </a:rPr>
                        <a:t> </a:t>
                      </a:r>
                      <a:r>
                        <a:rPr lang="en-US" sz="2400" baseline="0" dirty="0" err="1">
                          <a:solidFill>
                            <a:srgbClr val="FFFF00"/>
                          </a:solidFill>
                          <a:latin typeface="Times New Roman"/>
                          <a:ea typeface="SimSun"/>
                          <a:cs typeface="Times New Roman"/>
                        </a:rPr>
                        <a:t>được</a:t>
                      </a:r>
                      <a:r>
                        <a:rPr lang="en-US" sz="2400" baseline="0" dirty="0">
                          <a:solidFill>
                            <a:srgbClr val="FFFF00"/>
                          </a:solidFill>
                          <a:latin typeface="Times New Roman"/>
                          <a:ea typeface="SimSun"/>
                          <a:cs typeface="Times New Roman"/>
                        </a:rPr>
                        <a:t> </a:t>
                      </a:r>
                      <a:r>
                        <a:rPr lang="en-US" sz="2400" baseline="0" dirty="0" err="1">
                          <a:solidFill>
                            <a:srgbClr val="FFFF00"/>
                          </a:solidFill>
                          <a:latin typeface="Times New Roman"/>
                          <a:ea typeface="SimSun"/>
                          <a:cs typeface="Times New Roman"/>
                        </a:rPr>
                        <a:t>lựa</a:t>
                      </a:r>
                      <a:r>
                        <a:rPr lang="en-US" sz="2400" baseline="0" dirty="0">
                          <a:solidFill>
                            <a:srgbClr val="FFFF00"/>
                          </a:solidFill>
                          <a:latin typeface="Times New Roman"/>
                          <a:ea typeface="SimSun"/>
                          <a:cs typeface="Times New Roman"/>
                        </a:rPr>
                        <a:t> </a:t>
                      </a:r>
                      <a:r>
                        <a:rPr lang="en-US" sz="2400" baseline="0" dirty="0" err="1">
                          <a:solidFill>
                            <a:srgbClr val="FFFF00"/>
                          </a:solidFill>
                          <a:latin typeface="Times New Roman"/>
                          <a:ea typeface="SimSun"/>
                          <a:cs typeface="Times New Roman"/>
                        </a:rPr>
                        <a:t>chọn</a:t>
                      </a:r>
                      <a:endParaRPr lang="en-US" sz="2400" dirty="0">
                        <a:solidFill>
                          <a:srgbClr val="FFFF00"/>
                        </a:solidFill>
                        <a:latin typeface="Calibri"/>
                        <a:ea typeface="SimSun"/>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571500" algn="l"/>
                        </a:tabLst>
                      </a:pPr>
                      <a:r>
                        <a:rPr lang="en-US" sz="2400">
                          <a:solidFill>
                            <a:srgbClr val="FFFF00"/>
                          </a:solidFill>
                          <a:latin typeface="Times New Roman"/>
                          <a:ea typeface="SimSun"/>
                          <a:cs typeface="Times New Roman"/>
                        </a:rPr>
                        <a:t>20%</a:t>
                      </a:r>
                      <a:endParaRPr lang="en-US" sz="2400">
                        <a:solidFill>
                          <a:srgbClr val="FFFF00"/>
                        </a:solidFill>
                        <a:latin typeface="Calibri"/>
                        <a:ea typeface="SimSun"/>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72587">
                <a:tc>
                  <a:txBody>
                    <a:bodyPr/>
                    <a:lstStyle/>
                    <a:p>
                      <a:pPr marL="0" marR="0" algn="just">
                        <a:lnSpc>
                          <a:spcPct val="115000"/>
                        </a:lnSpc>
                        <a:spcBef>
                          <a:spcPts val="0"/>
                        </a:spcBef>
                        <a:spcAft>
                          <a:spcPts val="0"/>
                        </a:spcAft>
                        <a:tabLst>
                          <a:tab pos="571500" algn="l"/>
                        </a:tabLst>
                      </a:pPr>
                      <a:r>
                        <a:rPr lang="en-US" sz="2400" dirty="0" err="1">
                          <a:solidFill>
                            <a:srgbClr val="FFFF00"/>
                          </a:solidFill>
                          <a:latin typeface="Times New Roman"/>
                          <a:ea typeface="SimSun"/>
                          <a:cs typeface="Times New Roman"/>
                        </a:rPr>
                        <a:t>Kiểm</a:t>
                      </a:r>
                      <a:r>
                        <a:rPr lang="en-US" sz="2400" dirty="0">
                          <a:solidFill>
                            <a:srgbClr val="FFFF00"/>
                          </a:solidFill>
                          <a:latin typeface="Times New Roman"/>
                          <a:ea typeface="SimSun"/>
                          <a:cs typeface="Times New Roman"/>
                        </a:rPr>
                        <a:t> </a:t>
                      </a:r>
                      <a:r>
                        <a:rPr lang="en-US" sz="2400" dirty="0" err="1">
                          <a:solidFill>
                            <a:srgbClr val="FFFF00"/>
                          </a:solidFill>
                          <a:latin typeface="Times New Roman"/>
                          <a:ea typeface="SimSun"/>
                          <a:cs typeface="Times New Roman"/>
                        </a:rPr>
                        <a:t>tra</a:t>
                      </a:r>
                      <a:r>
                        <a:rPr lang="en-US" sz="2400" dirty="0">
                          <a:solidFill>
                            <a:srgbClr val="FFFF00"/>
                          </a:solidFill>
                          <a:latin typeface="Times New Roman"/>
                          <a:ea typeface="SimSun"/>
                          <a:cs typeface="Times New Roman"/>
                        </a:rPr>
                        <a:t> </a:t>
                      </a:r>
                      <a:r>
                        <a:rPr lang="en-US" sz="2400" dirty="0" err="1">
                          <a:solidFill>
                            <a:srgbClr val="FFFF00"/>
                          </a:solidFill>
                          <a:latin typeface="Times New Roman"/>
                          <a:ea typeface="SimSun"/>
                          <a:cs typeface="Times New Roman"/>
                        </a:rPr>
                        <a:t>giữa</a:t>
                      </a:r>
                      <a:r>
                        <a:rPr lang="en-US" sz="2400" dirty="0">
                          <a:solidFill>
                            <a:srgbClr val="FFFF00"/>
                          </a:solidFill>
                          <a:latin typeface="Times New Roman"/>
                          <a:ea typeface="SimSun"/>
                          <a:cs typeface="Times New Roman"/>
                        </a:rPr>
                        <a:t> </a:t>
                      </a:r>
                      <a:r>
                        <a:rPr lang="en-US" sz="2400" dirty="0" err="1">
                          <a:solidFill>
                            <a:srgbClr val="FFFF00"/>
                          </a:solidFill>
                          <a:latin typeface="Times New Roman"/>
                          <a:ea typeface="SimSun"/>
                          <a:cs typeface="Times New Roman"/>
                        </a:rPr>
                        <a:t>kỳ</a:t>
                      </a:r>
                      <a:endParaRPr lang="en-US" sz="2400" dirty="0">
                        <a:solidFill>
                          <a:srgbClr val="FFFF00"/>
                        </a:solidFill>
                        <a:latin typeface="Calibri"/>
                        <a:ea typeface="SimSun"/>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571500" algn="l"/>
                        </a:tabLst>
                      </a:pPr>
                      <a:r>
                        <a:rPr lang="en-US" sz="2400" dirty="0" err="1">
                          <a:solidFill>
                            <a:srgbClr val="FFFF00"/>
                          </a:solidFill>
                          <a:latin typeface="Times New Roman"/>
                          <a:ea typeface="SimSun"/>
                          <a:cs typeface="Times New Roman"/>
                        </a:rPr>
                        <a:t>Bài</a:t>
                      </a:r>
                      <a:r>
                        <a:rPr lang="en-US" sz="2400" dirty="0">
                          <a:solidFill>
                            <a:srgbClr val="FFFF00"/>
                          </a:solidFill>
                          <a:latin typeface="Times New Roman"/>
                          <a:ea typeface="SimSun"/>
                          <a:cs typeface="Times New Roman"/>
                        </a:rPr>
                        <a:t> </a:t>
                      </a:r>
                      <a:r>
                        <a:rPr lang="en-US" sz="2400" dirty="0" err="1">
                          <a:solidFill>
                            <a:srgbClr val="FFFF00"/>
                          </a:solidFill>
                          <a:latin typeface="Times New Roman"/>
                          <a:ea typeface="SimSun"/>
                          <a:cs typeface="Times New Roman"/>
                        </a:rPr>
                        <a:t>viết</a:t>
                      </a:r>
                      <a:r>
                        <a:rPr lang="en-US" sz="2400" dirty="0">
                          <a:solidFill>
                            <a:srgbClr val="FFFF00"/>
                          </a:solidFill>
                          <a:latin typeface="Times New Roman"/>
                          <a:ea typeface="SimSun"/>
                          <a:cs typeface="Times New Roman"/>
                        </a:rPr>
                        <a:t> (60 </a:t>
                      </a:r>
                      <a:r>
                        <a:rPr lang="en-US" sz="2400" dirty="0" err="1">
                          <a:solidFill>
                            <a:srgbClr val="FFFF00"/>
                          </a:solidFill>
                          <a:latin typeface="Times New Roman"/>
                          <a:ea typeface="SimSun"/>
                          <a:cs typeface="Times New Roman"/>
                        </a:rPr>
                        <a:t>phút</a:t>
                      </a:r>
                      <a:r>
                        <a:rPr lang="en-US" sz="2400" dirty="0">
                          <a:solidFill>
                            <a:srgbClr val="FFFF00"/>
                          </a:solidFill>
                          <a:latin typeface="Times New Roman"/>
                          <a:ea typeface="SimSun"/>
                          <a:cs typeface="Times New Roman"/>
                        </a:rPr>
                        <a:t>)</a:t>
                      </a:r>
                      <a:endParaRPr lang="en-US" sz="2400" dirty="0">
                        <a:solidFill>
                          <a:srgbClr val="FFFF00"/>
                        </a:solidFill>
                        <a:latin typeface="Calibri"/>
                        <a:ea typeface="SimSun"/>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571500" algn="l"/>
                        </a:tabLst>
                      </a:pPr>
                      <a:r>
                        <a:rPr lang="en-US" sz="2400" dirty="0" err="1">
                          <a:solidFill>
                            <a:srgbClr val="FFFF00"/>
                          </a:solidFill>
                          <a:latin typeface="Times New Roman"/>
                          <a:ea typeface="SimSun"/>
                          <a:cs typeface="Times New Roman"/>
                        </a:rPr>
                        <a:t>Nhận</a:t>
                      </a:r>
                      <a:r>
                        <a:rPr lang="en-US" sz="2400" dirty="0">
                          <a:solidFill>
                            <a:srgbClr val="FFFF00"/>
                          </a:solidFill>
                          <a:latin typeface="Times New Roman"/>
                          <a:ea typeface="SimSun"/>
                          <a:cs typeface="Times New Roman"/>
                        </a:rPr>
                        <a:t> </a:t>
                      </a:r>
                      <a:r>
                        <a:rPr lang="en-US" sz="2400" dirty="0" err="1">
                          <a:solidFill>
                            <a:srgbClr val="FFFF00"/>
                          </a:solidFill>
                          <a:latin typeface="Times New Roman"/>
                          <a:ea typeface="SimSun"/>
                          <a:cs typeface="Times New Roman"/>
                        </a:rPr>
                        <a:t>định</a:t>
                      </a:r>
                      <a:r>
                        <a:rPr lang="en-US" sz="2400" dirty="0">
                          <a:solidFill>
                            <a:srgbClr val="FFFF00"/>
                          </a:solidFill>
                          <a:latin typeface="Times New Roman"/>
                          <a:ea typeface="SimSun"/>
                          <a:cs typeface="Times New Roman"/>
                        </a:rPr>
                        <a:t> </a:t>
                      </a:r>
                      <a:r>
                        <a:rPr lang="en-US" sz="2400" dirty="0" err="1">
                          <a:solidFill>
                            <a:srgbClr val="FFFF00"/>
                          </a:solidFill>
                          <a:latin typeface="Times New Roman"/>
                          <a:ea typeface="SimSun"/>
                          <a:cs typeface="Times New Roman"/>
                        </a:rPr>
                        <a:t>đúng</a:t>
                      </a:r>
                      <a:r>
                        <a:rPr lang="en-US" sz="2400" dirty="0">
                          <a:solidFill>
                            <a:srgbClr val="FFFF00"/>
                          </a:solidFill>
                          <a:latin typeface="Times New Roman"/>
                          <a:ea typeface="SimSun"/>
                          <a:cs typeface="Times New Roman"/>
                        </a:rPr>
                        <a:t>/</a:t>
                      </a:r>
                      <a:r>
                        <a:rPr lang="en-US" sz="2400" dirty="0" err="1">
                          <a:solidFill>
                            <a:srgbClr val="FFFF00"/>
                          </a:solidFill>
                          <a:latin typeface="Times New Roman"/>
                          <a:ea typeface="SimSun"/>
                          <a:cs typeface="Times New Roman"/>
                        </a:rPr>
                        <a:t>sai</a:t>
                      </a:r>
                      <a:r>
                        <a:rPr lang="en-US" sz="2400" dirty="0">
                          <a:solidFill>
                            <a:srgbClr val="FFFF00"/>
                          </a:solidFill>
                          <a:latin typeface="Times New Roman"/>
                          <a:ea typeface="SimSun"/>
                          <a:cs typeface="Times New Roman"/>
                        </a:rPr>
                        <a:t>, </a:t>
                      </a:r>
                      <a:r>
                        <a:rPr lang="en-US" sz="2400" dirty="0" err="1">
                          <a:solidFill>
                            <a:srgbClr val="FFFF00"/>
                          </a:solidFill>
                          <a:latin typeface="Times New Roman"/>
                          <a:ea typeface="SimSun"/>
                          <a:cs typeface="Times New Roman"/>
                        </a:rPr>
                        <a:t>giải</a:t>
                      </a:r>
                      <a:r>
                        <a:rPr lang="en-US" sz="2400" dirty="0">
                          <a:solidFill>
                            <a:srgbClr val="FFFF00"/>
                          </a:solidFill>
                          <a:latin typeface="Times New Roman"/>
                          <a:ea typeface="SimSun"/>
                          <a:cs typeface="Times New Roman"/>
                        </a:rPr>
                        <a:t> </a:t>
                      </a:r>
                      <a:r>
                        <a:rPr lang="en-US" sz="2400" dirty="0" err="1">
                          <a:solidFill>
                            <a:srgbClr val="FFFF00"/>
                          </a:solidFill>
                          <a:latin typeface="Times New Roman"/>
                          <a:ea typeface="SimSun"/>
                          <a:cs typeface="Times New Roman"/>
                        </a:rPr>
                        <a:t>thích</a:t>
                      </a:r>
                      <a:r>
                        <a:rPr lang="en-US" sz="2400" dirty="0">
                          <a:solidFill>
                            <a:srgbClr val="FFFF00"/>
                          </a:solidFill>
                          <a:latin typeface="Times New Roman"/>
                          <a:ea typeface="SimSun"/>
                          <a:cs typeface="Times New Roman"/>
                        </a:rPr>
                        <a:t> + </a:t>
                      </a:r>
                      <a:r>
                        <a:rPr lang="en-US" sz="2400" dirty="0" err="1">
                          <a:solidFill>
                            <a:srgbClr val="FFFF00"/>
                          </a:solidFill>
                          <a:latin typeface="Times New Roman"/>
                          <a:ea typeface="SimSun"/>
                          <a:cs typeface="Times New Roman"/>
                        </a:rPr>
                        <a:t>Tự</a:t>
                      </a:r>
                      <a:r>
                        <a:rPr lang="en-US" sz="2400" baseline="0" dirty="0">
                          <a:solidFill>
                            <a:srgbClr val="FFFF00"/>
                          </a:solidFill>
                          <a:latin typeface="Times New Roman"/>
                          <a:ea typeface="SimSun"/>
                          <a:cs typeface="Times New Roman"/>
                        </a:rPr>
                        <a:t> </a:t>
                      </a:r>
                      <a:r>
                        <a:rPr lang="en-US" sz="2400" baseline="0" dirty="0" err="1">
                          <a:solidFill>
                            <a:srgbClr val="FFFF00"/>
                          </a:solidFill>
                          <a:latin typeface="Times New Roman"/>
                          <a:ea typeface="SimSun"/>
                          <a:cs typeface="Times New Roman"/>
                        </a:rPr>
                        <a:t>luận</a:t>
                      </a:r>
                      <a:r>
                        <a:rPr lang="en-US" sz="2400" dirty="0">
                          <a:solidFill>
                            <a:srgbClr val="FFFF00"/>
                          </a:solidFill>
                          <a:latin typeface="Times New Roman"/>
                          <a:ea typeface="SimSun"/>
                          <a:cs typeface="Times New Roman"/>
                        </a:rPr>
                        <a:t> + </a:t>
                      </a:r>
                      <a:r>
                        <a:rPr lang="en-US" sz="2400" dirty="0" err="1">
                          <a:solidFill>
                            <a:srgbClr val="FFFF00"/>
                          </a:solidFill>
                          <a:latin typeface="Times New Roman"/>
                          <a:ea typeface="SimSun"/>
                          <a:cs typeface="Times New Roman"/>
                        </a:rPr>
                        <a:t>Câu</a:t>
                      </a:r>
                      <a:r>
                        <a:rPr lang="en-US" sz="2400" baseline="0" dirty="0">
                          <a:solidFill>
                            <a:srgbClr val="FFFF00"/>
                          </a:solidFill>
                          <a:latin typeface="Times New Roman"/>
                          <a:ea typeface="SimSun"/>
                          <a:cs typeface="Times New Roman"/>
                        </a:rPr>
                        <a:t> </a:t>
                      </a:r>
                      <a:r>
                        <a:rPr lang="en-US" sz="2400" baseline="0" dirty="0" err="1">
                          <a:solidFill>
                            <a:srgbClr val="FFFF00"/>
                          </a:solidFill>
                          <a:latin typeface="Times New Roman"/>
                          <a:ea typeface="SimSun"/>
                          <a:cs typeface="Times New Roman"/>
                        </a:rPr>
                        <a:t>hỏi</a:t>
                      </a:r>
                      <a:r>
                        <a:rPr lang="en-US" sz="2400" baseline="0" dirty="0">
                          <a:solidFill>
                            <a:srgbClr val="FFFF00"/>
                          </a:solidFill>
                          <a:latin typeface="Times New Roman"/>
                          <a:ea typeface="SimSun"/>
                          <a:cs typeface="Times New Roman"/>
                        </a:rPr>
                        <a:t> </a:t>
                      </a:r>
                      <a:r>
                        <a:rPr lang="en-US" sz="2400" baseline="0" dirty="0" err="1">
                          <a:solidFill>
                            <a:srgbClr val="FFFF00"/>
                          </a:solidFill>
                          <a:latin typeface="Times New Roman"/>
                          <a:ea typeface="SimSun"/>
                          <a:cs typeface="Times New Roman"/>
                        </a:rPr>
                        <a:t>trắc</a:t>
                      </a:r>
                      <a:r>
                        <a:rPr lang="en-US" sz="2400" baseline="0" dirty="0">
                          <a:solidFill>
                            <a:srgbClr val="FFFF00"/>
                          </a:solidFill>
                          <a:latin typeface="Times New Roman"/>
                          <a:ea typeface="SimSun"/>
                          <a:cs typeface="Times New Roman"/>
                        </a:rPr>
                        <a:t> </a:t>
                      </a:r>
                      <a:r>
                        <a:rPr lang="en-US" sz="2400" baseline="0" dirty="0" err="1">
                          <a:solidFill>
                            <a:srgbClr val="FFFF00"/>
                          </a:solidFill>
                          <a:latin typeface="Times New Roman"/>
                          <a:ea typeface="SimSun"/>
                          <a:cs typeface="Times New Roman"/>
                        </a:rPr>
                        <a:t>nghiệm</a:t>
                      </a:r>
                      <a:endParaRPr lang="en-US" sz="2400" dirty="0">
                        <a:solidFill>
                          <a:srgbClr val="FFFF00"/>
                        </a:solidFill>
                        <a:latin typeface="Calibri"/>
                        <a:ea typeface="SimSun"/>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571500" algn="l"/>
                        </a:tabLst>
                      </a:pPr>
                      <a:r>
                        <a:rPr lang="en-US" sz="2400" dirty="0">
                          <a:solidFill>
                            <a:srgbClr val="FFFF00"/>
                          </a:solidFill>
                          <a:latin typeface="Times New Roman"/>
                          <a:ea typeface="SimSun"/>
                          <a:cs typeface="Times New Roman"/>
                        </a:rPr>
                        <a:t>30%</a:t>
                      </a:r>
                      <a:endParaRPr lang="en-US" sz="2400" dirty="0">
                        <a:solidFill>
                          <a:srgbClr val="FFFF00"/>
                        </a:solidFill>
                        <a:latin typeface="Calibri"/>
                        <a:ea typeface="SimSun"/>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72894">
                <a:tc>
                  <a:txBody>
                    <a:bodyPr/>
                    <a:lstStyle/>
                    <a:p>
                      <a:pPr marL="0" marR="0" algn="just">
                        <a:lnSpc>
                          <a:spcPct val="115000"/>
                        </a:lnSpc>
                        <a:spcBef>
                          <a:spcPts val="0"/>
                        </a:spcBef>
                        <a:spcAft>
                          <a:spcPts val="0"/>
                        </a:spcAft>
                        <a:tabLst>
                          <a:tab pos="571500" algn="l"/>
                        </a:tabLst>
                      </a:pPr>
                      <a:r>
                        <a:rPr lang="en-US" sz="2400" dirty="0" err="1">
                          <a:solidFill>
                            <a:srgbClr val="FFFF00"/>
                          </a:solidFill>
                          <a:latin typeface="Times New Roman"/>
                          <a:ea typeface="SimSun"/>
                          <a:cs typeface="Times New Roman"/>
                        </a:rPr>
                        <a:t>Kiểm</a:t>
                      </a:r>
                      <a:r>
                        <a:rPr lang="en-US" sz="2400" dirty="0">
                          <a:solidFill>
                            <a:srgbClr val="FFFF00"/>
                          </a:solidFill>
                          <a:latin typeface="Times New Roman"/>
                          <a:ea typeface="SimSun"/>
                          <a:cs typeface="Times New Roman"/>
                        </a:rPr>
                        <a:t> </a:t>
                      </a:r>
                      <a:r>
                        <a:rPr lang="en-US" sz="2400" dirty="0" err="1">
                          <a:solidFill>
                            <a:srgbClr val="FFFF00"/>
                          </a:solidFill>
                          <a:latin typeface="Times New Roman"/>
                          <a:ea typeface="SimSun"/>
                          <a:cs typeface="Times New Roman"/>
                        </a:rPr>
                        <a:t>tra</a:t>
                      </a:r>
                      <a:r>
                        <a:rPr lang="en-US" sz="2400" dirty="0">
                          <a:solidFill>
                            <a:srgbClr val="FFFF00"/>
                          </a:solidFill>
                          <a:latin typeface="Times New Roman"/>
                          <a:ea typeface="SimSun"/>
                          <a:cs typeface="Times New Roman"/>
                        </a:rPr>
                        <a:t> </a:t>
                      </a:r>
                      <a:r>
                        <a:rPr lang="en-US" sz="2400" dirty="0" err="1">
                          <a:solidFill>
                            <a:srgbClr val="FFFF00"/>
                          </a:solidFill>
                          <a:latin typeface="Times New Roman"/>
                          <a:ea typeface="SimSun"/>
                          <a:cs typeface="Times New Roman"/>
                        </a:rPr>
                        <a:t>cuối</a:t>
                      </a:r>
                      <a:r>
                        <a:rPr lang="en-US" sz="2400" dirty="0">
                          <a:solidFill>
                            <a:srgbClr val="FFFF00"/>
                          </a:solidFill>
                          <a:latin typeface="Times New Roman"/>
                          <a:ea typeface="SimSun"/>
                          <a:cs typeface="Times New Roman"/>
                        </a:rPr>
                        <a:t> </a:t>
                      </a:r>
                      <a:r>
                        <a:rPr lang="en-US" sz="2400" dirty="0" err="1">
                          <a:solidFill>
                            <a:srgbClr val="FFFF00"/>
                          </a:solidFill>
                          <a:latin typeface="Times New Roman"/>
                          <a:ea typeface="SimSun"/>
                          <a:cs typeface="Times New Roman"/>
                        </a:rPr>
                        <a:t>kỳ</a:t>
                      </a:r>
                      <a:endParaRPr lang="en-US" sz="2400" dirty="0">
                        <a:solidFill>
                          <a:srgbClr val="FFFF00"/>
                        </a:solidFill>
                        <a:latin typeface="Calibri"/>
                        <a:ea typeface="SimSun"/>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571500" algn="l"/>
                        </a:tabLst>
                      </a:pPr>
                      <a:r>
                        <a:rPr lang="en-US" sz="2400" dirty="0" err="1">
                          <a:solidFill>
                            <a:srgbClr val="FFFF00"/>
                          </a:solidFill>
                          <a:latin typeface="Times New Roman"/>
                          <a:ea typeface="SimSun"/>
                          <a:cs typeface="Times New Roman"/>
                        </a:rPr>
                        <a:t>Bài</a:t>
                      </a:r>
                      <a:r>
                        <a:rPr lang="en-US" sz="2400" dirty="0">
                          <a:solidFill>
                            <a:srgbClr val="FFFF00"/>
                          </a:solidFill>
                          <a:latin typeface="Times New Roman"/>
                          <a:ea typeface="SimSun"/>
                          <a:cs typeface="Times New Roman"/>
                        </a:rPr>
                        <a:t> </a:t>
                      </a:r>
                      <a:r>
                        <a:rPr lang="en-US" sz="2400" dirty="0" err="1">
                          <a:solidFill>
                            <a:srgbClr val="FFFF00"/>
                          </a:solidFill>
                          <a:latin typeface="Times New Roman"/>
                          <a:ea typeface="SimSun"/>
                          <a:cs typeface="Times New Roman"/>
                        </a:rPr>
                        <a:t>viết</a:t>
                      </a:r>
                      <a:r>
                        <a:rPr lang="en-US" sz="2400" dirty="0">
                          <a:solidFill>
                            <a:srgbClr val="FFFF00"/>
                          </a:solidFill>
                          <a:latin typeface="Times New Roman"/>
                          <a:ea typeface="SimSun"/>
                          <a:cs typeface="Times New Roman"/>
                        </a:rPr>
                        <a:t> (75 </a:t>
                      </a:r>
                      <a:r>
                        <a:rPr lang="en-US" sz="2400" dirty="0" err="1">
                          <a:solidFill>
                            <a:srgbClr val="FFFF00"/>
                          </a:solidFill>
                          <a:latin typeface="Times New Roman"/>
                          <a:ea typeface="SimSun"/>
                          <a:cs typeface="Times New Roman"/>
                        </a:rPr>
                        <a:t>phút</a:t>
                      </a:r>
                      <a:r>
                        <a:rPr lang="en-US" sz="2400" dirty="0">
                          <a:solidFill>
                            <a:srgbClr val="FFFF00"/>
                          </a:solidFill>
                          <a:latin typeface="Times New Roman"/>
                          <a:ea typeface="SimSun"/>
                          <a:cs typeface="Times New Roman"/>
                        </a:rPr>
                        <a:t>)</a:t>
                      </a:r>
                      <a:endParaRPr lang="en-US" sz="2400" dirty="0">
                        <a:solidFill>
                          <a:srgbClr val="FFFF00"/>
                        </a:solidFill>
                        <a:latin typeface="Calibri"/>
                        <a:ea typeface="SimSun"/>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571500" algn="l"/>
                        </a:tabLst>
                      </a:pPr>
                      <a:r>
                        <a:rPr lang="en-US" sz="2400" dirty="0" err="1">
                          <a:solidFill>
                            <a:srgbClr val="FFFF00"/>
                          </a:solidFill>
                          <a:latin typeface="Times New Roman"/>
                          <a:ea typeface="SimSun"/>
                          <a:cs typeface="Times New Roman"/>
                        </a:rPr>
                        <a:t>Trắc</a:t>
                      </a:r>
                      <a:r>
                        <a:rPr lang="en-US" sz="2400" baseline="0" dirty="0">
                          <a:solidFill>
                            <a:srgbClr val="FFFF00"/>
                          </a:solidFill>
                          <a:latin typeface="Times New Roman"/>
                          <a:ea typeface="SimSun"/>
                          <a:cs typeface="Times New Roman"/>
                        </a:rPr>
                        <a:t> </a:t>
                      </a:r>
                      <a:r>
                        <a:rPr lang="en-US" sz="2400" baseline="0" dirty="0" err="1">
                          <a:solidFill>
                            <a:srgbClr val="FFFF00"/>
                          </a:solidFill>
                          <a:latin typeface="Times New Roman"/>
                          <a:ea typeface="SimSun"/>
                          <a:cs typeface="Times New Roman"/>
                        </a:rPr>
                        <a:t>nghiệm</a:t>
                      </a:r>
                      <a:r>
                        <a:rPr lang="en-US" sz="2400" baseline="0" dirty="0">
                          <a:solidFill>
                            <a:srgbClr val="FFFF00"/>
                          </a:solidFill>
                          <a:latin typeface="Times New Roman"/>
                          <a:ea typeface="SimSun"/>
                          <a:cs typeface="Times New Roman"/>
                        </a:rPr>
                        <a:t> + </a:t>
                      </a:r>
                      <a:r>
                        <a:rPr lang="en-US" sz="2400" baseline="0" dirty="0" err="1">
                          <a:solidFill>
                            <a:srgbClr val="FFFF00"/>
                          </a:solidFill>
                          <a:latin typeface="Times New Roman"/>
                          <a:ea typeface="SimSun"/>
                          <a:cs typeface="Times New Roman"/>
                        </a:rPr>
                        <a:t>Nhận</a:t>
                      </a:r>
                      <a:r>
                        <a:rPr lang="en-US" sz="2400" baseline="0" dirty="0">
                          <a:solidFill>
                            <a:srgbClr val="FFFF00"/>
                          </a:solidFill>
                          <a:latin typeface="Times New Roman"/>
                          <a:ea typeface="SimSun"/>
                          <a:cs typeface="Times New Roman"/>
                        </a:rPr>
                        <a:t> </a:t>
                      </a:r>
                      <a:r>
                        <a:rPr lang="en-US" sz="2400" baseline="0" dirty="0" err="1">
                          <a:solidFill>
                            <a:srgbClr val="FFFF00"/>
                          </a:solidFill>
                          <a:latin typeface="Times New Roman"/>
                          <a:ea typeface="SimSun"/>
                          <a:cs typeface="Times New Roman"/>
                        </a:rPr>
                        <a:t>định</a:t>
                      </a:r>
                      <a:r>
                        <a:rPr lang="en-US" sz="2400" baseline="0" dirty="0">
                          <a:solidFill>
                            <a:srgbClr val="FFFF00"/>
                          </a:solidFill>
                          <a:latin typeface="Times New Roman"/>
                          <a:ea typeface="SimSun"/>
                          <a:cs typeface="Times New Roman"/>
                        </a:rPr>
                        <a:t> + </a:t>
                      </a:r>
                      <a:r>
                        <a:rPr lang="en-US" sz="2400" baseline="0" dirty="0" err="1">
                          <a:solidFill>
                            <a:srgbClr val="FFFF00"/>
                          </a:solidFill>
                          <a:latin typeface="Times New Roman"/>
                          <a:ea typeface="SimSun"/>
                          <a:cs typeface="Times New Roman"/>
                        </a:rPr>
                        <a:t>Tự</a:t>
                      </a:r>
                      <a:r>
                        <a:rPr lang="en-US" sz="2400" baseline="0" dirty="0">
                          <a:solidFill>
                            <a:srgbClr val="FFFF00"/>
                          </a:solidFill>
                          <a:latin typeface="Times New Roman"/>
                          <a:ea typeface="SimSun"/>
                          <a:cs typeface="Times New Roman"/>
                        </a:rPr>
                        <a:t> </a:t>
                      </a:r>
                      <a:r>
                        <a:rPr lang="en-US" sz="2400" baseline="0" dirty="0" err="1">
                          <a:solidFill>
                            <a:srgbClr val="FFFF00"/>
                          </a:solidFill>
                          <a:latin typeface="Times New Roman"/>
                          <a:ea typeface="SimSun"/>
                          <a:cs typeface="Times New Roman"/>
                        </a:rPr>
                        <a:t>luận</a:t>
                      </a:r>
                      <a:endParaRPr lang="en-US" sz="2400" dirty="0">
                        <a:solidFill>
                          <a:srgbClr val="FFFF00"/>
                        </a:solidFill>
                        <a:latin typeface="Calibri"/>
                        <a:ea typeface="SimSun"/>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571500" algn="l"/>
                        </a:tabLst>
                      </a:pPr>
                      <a:r>
                        <a:rPr lang="en-US" sz="2400" dirty="0">
                          <a:solidFill>
                            <a:srgbClr val="FFFF00"/>
                          </a:solidFill>
                          <a:latin typeface="Times New Roman"/>
                          <a:ea typeface="SimSun"/>
                          <a:cs typeface="Times New Roman"/>
                        </a:rPr>
                        <a:t>50%</a:t>
                      </a:r>
                      <a:endParaRPr lang="en-US" sz="2400" dirty="0">
                        <a:solidFill>
                          <a:srgbClr val="FFFF00"/>
                        </a:solidFill>
                        <a:latin typeface="Calibri"/>
                        <a:ea typeface="SimSun"/>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808038"/>
          </a:xfrm>
        </p:spPr>
        <p:txBody>
          <a:bodyPr/>
          <a:lstStyle/>
          <a:p>
            <a:pPr algn="ctr"/>
            <a:r>
              <a:rPr lang="en-US" b="1">
                <a:solidFill>
                  <a:schemeClr val="bg1"/>
                </a:solidFill>
                <a:latin typeface="Times New Roman" pitchFamily="18" charset="0"/>
                <a:cs typeface="Times New Roman" pitchFamily="18" charset="0"/>
              </a:rPr>
              <a:t>QUY ĐỊNH ĐỐI VỚI LỚP HỌC</a:t>
            </a:r>
            <a:endParaRPr lang="en-US" b="1" dirty="0">
              <a:solidFill>
                <a:schemeClr val="bg1"/>
              </a:solidFill>
              <a:latin typeface="Times New Roman" pitchFamily="18" charset="0"/>
              <a:cs typeface="Times New Roman" pitchFamily="18" charset="0"/>
            </a:endParaRPr>
          </a:p>
        </p:txBody>
      </p:sp>
      <p:sp>
        <p:nvSpPr>
          <p:cNvPr id="4" name="TextBox 3"/>
          <p:cNvSpPr txBox="1"/>
          <p:nvPr/>
        </p:nvSpPr>
        <p:spPr>
          <a:xfrm>
            <a:off x="457200" y="1447800"/>
            <a:ext cx="8305800" cy="3108543"/>
          </a:xfrm>
          <a:prstGeom prst="rect">
            <a:avLst/>
          </a:prstGeom>
          <a:noFill/>
        </p:spPr>
        <p:txBody>
          <a:bodyPr wrap="square" rtlCol="0">
            <a:spAutoFit/>
          </a:bodyPr>
          <a:lstStyle/>
          <a:p>
            <a:pPr algn="just">
              <a:buFont typeface="Wingdings" pitchFamily="2" charset="2"/>
              <a:buChar char="Ø"/>
            </a:pPr>
            <a:r>
              <a:rPr lang="en-US" sz="2800">
                <a:solidFill>
                  <a:schemeClr val="bg1"/>
                </a:solidFill>
                <a:latin typeface="Times New Roman" pitchFamily="18" charset="0"/>
                <a:cs typeface="Times New Roman" pitchFamily="18" charset="0"/>
              </a:rPr>
              <a:t>Sinh viên phải có mặt đúng giờ theo quy định lịch giảng dạy của nhà trường,</a:t>
            </a:r>
          </a:p>
          <a:p>
            <a:pPr algn="just">
              <a:buFont typeface="Wingdings" pitchFamily="2" charset="2"/>
              <a:buChar char="Ø"/>
            </a:pPr>
            <a:r>
              <a:rPr lang="en-US" sz="2800">
                <a:solidFill>
                  <a:schemeClr val="bg1"/>
                </a:solidFill>
                <a:latin typeface="Times New Roman" pitchFamily="18" charset="0"/>
                <a:cs typeface="Times New Roman" pitchFamily="18" charset="0"/>
              </a:rPr>
              <a:t>Sinh viên phải ăn mặc gọn gàng, lịch sự khi đến lớp học,</a:t>
            </a:r>
          </a:p>
          <a:p>
            <a:pPr algn="just">
              <a:buFont typeface="Wingdings" pitchFamily="2" charset="2"/>
              <a:buChar char="Ø"/>
            </a:pPr>
            <a:r>
              <a:rPr lang="en-US" sz="2800">
                <a:solidFill>
                  <a:schemeClr val="bg1"/>
                </a:solidFill>
                <a:latin typeface="Times New Roman" pitchFamily="18" charset="0"/>
                <a:cs typeface="Times New Roman" pitchFamily="18" charset="0"/>
              </a:rPr>
              <a:t>Sinh viên phải đeo Thẻ sinh viên khi vào lớp học,</a:t>
            </a:r>
          </a:p>
          <a:p>
            <a:pPr algn="just">
              <a:buFont typeface="Wingdings" pitchFamily="2" charset="2"/>
              <a:buChar char="Ø"/>
            </a:pPr>
            <a:r>
              <a:rPr lang="en-US" sz="2800">
                <a:solidFill>
                  <a:schemeClr val="bg1"/>
                </a:solidFill>
                <a:latin typeface="Times New Roman" pitchFamily="18" charset="0"/>
                <a:cs typeface="Times New Roman" pitchFamily="18" charset="0"/>
              </a:rPr>
              <a:t>Tuân thủ hướng dẫn của giảng viên trong quá trình tham gia lớp học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1143000"/>
          </a:xfrm>
        </p:spPr>
        <p:txBody>
          <a:bodyPr>
            <a:normAutofit fontScale="90000"/>
          </a:bodyPr>
          <a:lstStyle/>
          <a:p>
            <a:pPr algn="ctr"/>
            <a:r>
              <a:rPr lang="en-US" dirty="0">
                <a:solidFill>
                  <a:schemeClr val="bg1"/>
                </a:solidFill>
                <a:latin typeface="Times New Roman" pitchFamily="18" charset="0"/>
                <a:cs typeface="Times New Roman" pitchFamily="18" charset="0"/>
              </a:rPr>
              <a:t>YÊU CẦU GIẢNG DẠY BẮT BUỘC MÔN HỌC PHÁP LUẬT ĐẠI CƯƠNG</a:t>
            </a:r>
          </a:p>
        </p:txBody>
      </p:sp>
      <p:sp>
        <p:nvSpPr>
          <p:cNvPr id="3" name="Content Placeholder 2"/>
          <p:cNvSpPr>
            <a:spLocks noGrp="1"/>
          </p:cNvSpPr>
          <p:nvPr>
            <p:ph sz="quarter" idx="1"/>
          </p:nvPr>
        </p:nvSpPr>
        <p:spPr>
          <a:xfrm>
            <a:off x="1219200" y="1600200"/>
            <a:ext cx="7772400" cy="4572000"/>
          </a:xfrm>
        </p:spPr>
        <p:txBody>
          <a:bodyPr>
            <a:normAutofit/>
          </a:bodyPr>
          <a:lstStyle/>
          <a:p>
            <a:pPr algn="just"/>
            <a:r>
              <a:rPr lang="en-US" b="1" dirty="0" err="1">
                <a:solidFill>
                  <a:schemeClr val="bg1"/>
                </a:solidFill>
                <a:latin typeface="Times New Roman" pitchFamily="18" charset="0"/>
                <a:cs typeface="Times New Roman" pitchFamily="18" charset="0"/>
              </a:rPr>
              <a:t>Quyết</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định</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số</a:t>
            </a:r>
            <a:r>
              <a:rPr lang="en-US" b="1" dirty="0">
                <a:solidFill>
                  <a:schemeClr val="bg1"/>
                </a:solidFill>
                <a:latin typeface="Times New Roman" pitchFamily="18" charset="0"/>
                <a:cs typeface="Times New Roman" pitchFamily="18" charset="0"/>
              </a:rPr>
              <a:t> 1928/QĐ-</a:t>
            </a:r>
            <a:r>
              <a:rPr lang="en-US" b="1" dirty="0" err="1">
                <a:solidFill>
                  <a:schemeClr val="bg1"/>
                </a:solidFill>
                <a:latin typeface="Times New Roman" pitchFamily="18" charset="0"/>
                <a:cs typeface="Times New Roman" pitchFamily="18" charset="0"/>
              </a:rPr>
              <a:t>TTg</a:t>
            </a:r>
            <a:r>
              <a:rPr lang="en-US" b="1"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ngày</a:t>
            </a:r>
            <a:r>
              <a:rPr lang="en-US" dirty="0">
                <a:solidFill>
                  <a:schemeClr val="bg1"/>
                </a:solidFill>
                <a:latin typeface="Times New Roman" pitchFamily="18" charset="0"/>
                <a:cs typeface="Times New Roman" pitchFamily="18" charset="0"/>
              </a:rPr>
              <a:t> 20/11/2009 </a:t>
            </a:r>
            <a:r>
              <a:rPr lang="en-US" dirty="0" err="1">
                <a:solidFill>
                  <a:schemeClr val="bg1"/>
                </a:solidFill>
                <a:latin typeface="Times New Roman" pitchFamily="18" charset="0"/>
                <a:cs typeface="Times New Roman" pitchFamily="18" charset="0"/>
              </a:rPr>
              <a:t>của</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Thủ</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tướng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Chính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phủ</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về</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việc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phê</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duyệt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Đề</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án</a:t>
            </a:r>
            <a:r>
              <a:rPr lang="en-US" dirty="0">
                <a:solidFill>
                  <a:schemeClr val="bg1"/>
                </a:solidFill>
                <a:latin typeface="Times New Roman" pitchFamily="18" charset="0"/>
                <a:cs typeface="Times New Roman" pitchFamily="18" charset="0"/>
              </a:rPr>
              <a:t> </a:t>
            </a:r>
            <a:r>
              <a:rPr lang="en-US" b="1" i="1" dirty="0">
                <a:solidFill>
                  <a:schemeClr val="bg1"/>
                </a:solidFill>
                <a:latin typeface="Times New Roman" pitchFamily="18" charset="0"/>
                <a:cs typeface="Times New Roman" pitchFamily="18" charset="0"/>
              </a:rPr>
              <a:t>“</a:t>
            </a:r>
            <a:r>
              <a:rPr lang="en-US" b="1" i="1" dirty="0" err="1">
                <a:solidFill>
                  <a:schemeClr val="bg1"/>
                </a:solidFill>
                <a:latin typeface="Times New Roman" pitchFamily="18" charset="0"/>
                <a:cs typeface="Times New Roman" pitchFamily="18" charset="0"/>
              </a:rPr>
              <a:t>Nâng</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cao</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chất</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lượng</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công</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tác</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phổ</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biến</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giáo</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dục</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pháp</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luật</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trong</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nhà</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trường</a:t>
            </a:r>
            <a:r>
              <a:rPr lang="en-US" b="1" i="1" dirty="0">
                <a:solidFill>
                  <a:schemeClr val="bg1"/>
                </a:solidFill>
                <a:latin typeface="Times New Roman" pitchFamily="18" charset="0"/>
                <a:cs typeface="Times New Roman" pitchFamily="18" charset="0"/>
              </a:rPr>
              <a:t>”</a:t>
            </a:r>
          </a:p>
          <a:p>
            <a:pPr algn="just"/>
            <a:r>
              <a:rPr lang="en-US" b="1" dirty="0" err="1">
                <a:solidFill>
                  <a:schemeClr val="bg1"/>
                </a:solidFill>
                <a:latin typeface="Times New Roman" pitchFamily="18" charset="0"/>
                <a:cs typeface="Times New Roman" pitchFamily="18" charset="0"/>
              </a:rPr>
              <a:t>Quyết</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định</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số</a:t>
            </a:r>
            <a:r>
              <a:rPr lang="en-US" b="1" dirty="0">
                <a:solidFill>
                  <a:schemeClr val="bg1"/>
                </a:solidFill>
                <a:latin typeface="Times New Roman" pitchFamily="18" charset="0"/>
                <a:cs typeface="Times New Roman" pitchFamily="18" charset="0"/>
              </a:rPr>
              <a:t> 1141/QĐ-BĐHĐA </a:t>
            </a:r>
            <a:r>
              <a:rPr lang="en-US" dirty="0" err="1">
                <a:solidFill>
                  <a:schemeClr val="bg1"/>
                </a:solidFill>
                <a:latin typeface="Times New Roman" pitchFamily="18" charset="0"/>
                <a:cs typeface="Times New Roman" pitchFamily="18" charset="0"/>
              </a:rPr>
              <a:t>ngày</a:t>
            </a:r>
            <a:r>
              <a:rPr lang="en-US" dirty="0">
                <a:solidFill>
                  <a:schemeClr val="bg1"/>
                </a:solidFill>
                <a:latin typeface="Times New Roman" pitchFamily="18" charset="0"/>
                <a:cs typeface="Times New Roman" pitchFamily="18" charset="0"/>
              </a:rPr>
              <a:t> 29/3/2013 </a:t>
            </a:r>
            <a:r>
              <a:rPr lang="en-US" dirty="0" err="1">
                <a:solidFill>
                  <a:schemeClr val="bg1"/>
                </a:solidFill>
                <a:latin typeface="Times New Roman" pitchFamily="18" charset="0"/>
                <a:cs typeface="Times New Roman" pitchFamily="18" charset="0"/>
              </a:rPr>
              <a:t>của</a:t>
            </a:r>
            <a:r>
              <a:rPr lang="en-US" dirty="0">
                <a:solidFill>
                  <a:schemeClr val="bg1"/>
                </a:solidFill>
                <a:latin typeface="Times New Roman" pitchFamily="18" charset="0"/>
                <a:cs typeface="Times New Roman" pitchFamily="18" charset="0"/>
              </a:rPr>
              <a:t> Ban </a:t>
            </a:r>
            <a:r>
              <a:rPr lang="en-US" dirty="0" err="1">
                <a:solidFill>
                  <a:schemeClr val="bg1"/>
                </a:solidFill>
                <a:latin typeface="Times New Roman" pitchFamily="18" charset="0"/>
                <a:cs typeface="Times New Roman" pitchFamily="18" charset="0"/>
              </a:rPr>
              <a:t>Điều</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hành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Đề</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án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nâng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cao</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chất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lượng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công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tác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phổ</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biến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giáo</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dục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pháp</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luật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trong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nhà</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trường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Bộ</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Giáo</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dục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và</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Đào</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tạo</a:t>
            </a:r>
            <a:r>
              <a:rPr lang="en-US" dirty="0">
                <a:solidFill>
                  <a:schemeClr val="bg1"/>
                </a:solidFill>
                <a:latin typeface="Times New Roman" pitchFamily="18" charset="0"/>
                <a:cs typeface="Times New Roman" pitchFamily="18" charset="0"/>
              </a:rPr>
              <a:t> ban </a:t>
            </a:r>
            <a:r>
              <a:rPr lang="en-US" dirty="0" err="1">
                <a:solidFill>
                  <a:schemeClr val="bg1"/>
                </a:solidFill>
                <a:latin typeface="Times New Roman" pitchFamily="18" charset="0"/>
                <a:cs typeface="Times New Roman" pitchFamily="18" charset="0"/>
              </a:rPr>
              <a:t>hành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Kế</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hoạch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thực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hiện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Đề</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án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Nâng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cao</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chất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lượng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công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tác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phổ</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biến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giáo</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dục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pháp</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luật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trong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nhà</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trường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giai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đoạn</a:t>
            </a:r>
            <a:r>
              <a:rPr lang="en-US" dirty="0">
                <a:solidFill>
                  <a:schemeClr val="bg1"/>
                </a:solidFill>
                <a:latin typeface="Times New Roman" pitchFamily="18" charset="0"/>
                <a:cs typeface="Times New Roman" pitchFamily="18" charset="0"/>
              </a:rPr>
              <a:t> 2013-2016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Trích</a:t>
            </a:r>
            <a:r>
              <a:rPr lang="en-US" dirty="0">
                <a:solidFill>
                  <a:schemeClr val="bg1"/>
                </a:solidFill>
              </a:rPr>
              <a:t> </a:t>
            </a:r>
            <a:r>
              <a:rPr lang="en-US" dirty="0" err="1">
                <a:solidFill>
                  <a:schemeClr val="bg1"/>
                </a:solidFill>
              </a:rPr>
              <a:t>nội</a:t>
            </a:r>
            <a:r>
              <a:rPr lang="en-US" dirty="0">
                <a:solidFill>
                  <a:schemeClr val="bg1"/>
                </a:solidFill>
              </a:rPr>
              <a:t> dung </a:t>
            </a:r>
            <a:r>
              <a:rPr lang="en-US" dirty="0" err="1">
                <a:solidFill>
                  <a:schemeClr val="bg1"/>
                </a:solidFill>
              </a:rPr>
              <a:t>văn</a:t>
            </a:r>
            <a:r>
              <a:rPr lang="en-US" dirty="0">
                <a:solidFill>
                  <a:schemeClr val="bg1"/>
                </a:solidFill>
              </a:rPr>
              <a:t> </a:t>
            </a:r>
            <a:r>
              <a:rPr lang="en-US" dirty="0" err="1">
                <a:solidFill>
                  <a:schemeClr val="bg1"/>
                </a:solidFill>
              </a:rPr>
              <a:t>bản</a:t>
            </a:r>
            <a:endParaRPr lang="en-US" dirty="0">
              <a:solidFill>
                <a:schemeClr val="bg1"/>
              </a:solidFill>
            </a:endParaRPr>
          </a:p>
        </p:txBody>
      </p:sp>
      <p:sp>
        <p:nvSpPr>
          <p:cNvPr id="3" name="Content Placeholder 2"/>
          <p:cNvSpPr>
            <a:spLocks noGrp="1"/>
          </p:cNvSpPr>
          <p:nvPr>
            <p:ph sz="quarter" idx="1"/>
          </p:nvPr>
        </p:nvSpPr>
        <p:spPr/>
        <p:txBody>
          <a:bodyPr/>
          <a:lstStyle/>
          <a:p>
            <a:r>
              <a:rPr lang="en-US" dirty="0" err="1">
                <a:solidFill>
                  <a:schemeClr val="bg1"/>
                </a:solidFill>
                <a:latin typeface="Times New Roman" pitchFamily="18" charset="0"/>
                <a:cs typeface="Times New Roman" pitchFamily="18" charset="0"/>
              </a:rPr>
              <a:t>Quyết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định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số</a:t>
            </a:r>
            <a:r>
              <a:rPr lang="en-US" dirty="0">
                <a:solidFill>
                  <a:schemeClr val="bg1"/>
                </a:solidFill>
                <a:latin typeface="Times New Roman" pitchFamily="18" charset="0"/>
                <a:cs typeface="Times New Roman" pitchFamily="18" charset="0"/>
              </a:rPr>
              <a:t> 1928/QĐ-</a:t>
            </a:r>
            <a:r>
              <a:rPr lang="en-US" dirty="0" err="1">
                <a:solidFill>
                  <a:schemeClr val="bg1"/>
                </a:solidFill>
                <a:latin typeface="Times New Roman" pitchFamily="18" charset="0"/>
                <a:cs typeface="Times New Roman" pitchFamily="18" charset="0"/>
              </a:rPr>
              <a:t>TTg</a:t>
            </a:r>
            <a:r>
              <a:rPr lang="en-US" dirty="0">
                <a:solidFill>
                  <a:schemeClr val="bg1"/>
                </a:solidFill>
                <a:latin typeface="Times New Roman" pitchFamily="18" charset="0"/>
                <a:cs typeface="Times New Roman" pitchFamily="18" charset="0"/>
              </a:rPr>
              <a:t>:</a:t>
            </a:r>
          </a:p>
          <a:p>
            <a:pPr>
              <a:buNone/>
            </a:pPr>
            <a:r>
              <a:rPr lang="en-US" dirty="0" err="1">
                <a:solidFill>
                  <a:schemeClr val="bg1"/>
                </a:solidFill>
                <a:latin typeface="Times New Roman" pitchFamily="18" charset="0"/>
                <a:cs typeface="Times New Roman" pitchFamily="18" charset="0"/>
              </a:rPr>
              <a:t>Khoản</a:t>
            </a:r>
            <a:r>
              <a:rPr lang="en-US" dirty="0">
                <a:solidFill>
                  <a:schemeClr val="bg1"/>
                </a:solidFill>
                <a:latin typeface="Times New Roman" pitchFamily="18" charset="0"/>
                <a:cs typeface="Times New Roman" pitchFamily="18" charset="0"/>
              </a:rPr>
              <a:t> 4, </a:t>
            </a:r>
            <a:r>
              <a:rPr lang="en-US" dirty="0" err="1">
                <a:solidFill>
                  <a:schemeClr val="bg1"/>
                </a:solidFill>
                <a:latin typeface="Times New Roman" pitchFamily="18" charset="0"/>
                <a:cs typeface="Times New Roman" pitchFamily="18" charset="0"/>
              </a:rPr>
              <a:t>Điều</a:t>
            </a:r>
            <a:r>
              <a:rPr lang="en-US" dirty="0">
                <a:solidFill>
                  <a:schemeClr val="bg1"/>
                </a:solidFill>
                <a:latin typeface="Times New Roman" pitchFamily="18" charset="0"/>
                <a:cs typeface="Times New Roman" pitchFamily="18" charset="0"/>
              </a:rPr>
              <a:t> 1 </a:t>
            </a:r>
            <a:r>
              <a:rPr lang="en-US" dirty="0" err="1">
                <a:solidFill>
                  <a:schemeClr val="bg1"/>
                </a:solidFill>
                <a:latin typeface="Times New Roman" pitchFamily="18" charset="0"/>
                <a:cs typeface="Times New Roman" pitchFamily="18" charset="0"/>
              </a:rPr>
              <a:t>quy</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định</a:t>
            </a:r>
            <a:r>
              <a:rPr lang="en-US" dirty="0">
                <a:solidFill>
                  <a:schemeClr val="bg1"/>
                </a:solidFill>
                <a:latin typeface="Times New Roman" pitchFamily="18" charset="0"/>
                <a:cs typeface="Times New Roman" pitchFamily="18" charset="0"/>
              </a:rPr>
              <a:t>:</a:t>
            </a:r>
          </a:p>
          <a:p>
            <a:pPr marL="0" indent="0" algn="just">
              <a:buNone/>
            </a:pPr>
            <a:r>
              <a:rPr lang="en-US" i="1" dirty="0">
                <a:solidFill>
                  <a:schemeClr val="bg1"/>
                </a:solidFill>
              </a:rPr>
              <a:t>“</a:t>
            </a:r>
            <a:r>
              <a:rPr lang="vi-VN" i="1" dirty="0">
                <a:solidFill>
                  <a:schemeClr val="bg1"/>
                </a:solidFill>
              </a:rPr>
              <a:t>Đối với giáo dục đại học, trung cấp chuyên nghiệp: </a:t>
            </a:r>
            <a:r>
              <a:rPr lang="vi-VN" i="1" u="sng" dirty="0">
                <a:solidFill>
                  <a:schemeClr val="bg1"/>
                </a:solidFill>
              </a:rPr>
              <a:t>tổ chức dạy và học các kiến thức pháp luật cơ bản </a:t>
            </a:r>
            <a:r>
              <a:rPr lang="vi-VN" i="1" dirty="0">
                <a:solidFill>
                  <a:schemeClr val="bg1"/>
                </a:solidFill>
              </a:rPr>
              <a:t>cho sinh viên của tất cả các ngành đào tạo đại học, cao đẳng, trung cấp chuyên nghiệp. Bảo đảm cho học sinh, sinh viên đại học, cao đẳng, trung cấp chuyên nghiệp ra trường nắm được lý luận cơ bản về pháp luật để có thể tự tìm hiểu các ngành luật cần thiết;</a:t>
            </a:r>
            <a:r>
              <a:rPr lang="en-US" i="1" dirty="0">
                <a:solidFill>
                  <a:schemeClr val="bg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solidFill>
              </a:rPr>
              <a:t>Trích</a:t>
            </a:r>
            <a:r>
              <a:rPr lang="en-US" dirty="0">
                <a:solidFill>
                  <a:schemeClr val="bg1"/>
                </a:solidFill>
              </a:rPr>
              <a:t> </a:t>
            </a:r>
            <a:r>
              <a:rPr lang="en-US" dirty="0" err="1">
                <a:solidFill>
                  <a:schemeClr val="bg1"/>
                </a:solidFill>
              </a:rPr>
              <a:t>nội</a:t>
            </a:r>
            <a:r>
              <a:rPr lang="en-US" dirty="0">
                <a:solidFill>
                  <a:schemeClr val="bg1"/>
                </a:solidFill>
              </a:rPr>
              <a:t> dung </a:t>
            </a:r>
            <a:r>
              <a:rPr lang="en-US" dirty="0" err="1">
                <a:solidFill>
                  <a:schemeClr val="bg1"/>
                </a:solidFill>
              </a:rPr>
              <a:t>văn</a:t>
            </a:r>
            <a:r>
              <a:rPr lang="en-US" dirty="0">
                <a:solidFill>
                  <a:schemeClr val="bg1"/>
                </a:solidFill>
              </a:rPr>
              <a:t> </a:t>
            </a:r>
            <a:r>
              <a:rPr lang="en-US" dirty="0" err="1">
                <a:solidFill>
                  <a:schemeClr val="bg1"/>
                </a:solidFill>
              </a:rPr>
              <a:t>bản</a:t>
            </a:r>
            <a:endParaRPr lang="en-US" dirty="0">
              <a:solidFill>
                <a:schemeClr val="bg1"/>
              </a:solidFill>
            </a:endParaRPr>
          </a:p>
        </p:txBody>
      </p:sp>
      <p:sp>
        <p:nvSpPr>
          <p:cNvPr id="3" name="Content Placeholder 2"/>
          <p:cNvSpPr>
            <a:spLocks noGrp="1"/>
          </p:cNvSpPr>
          <p:nvPr>
            <p:ph sz="quarter" idx="1"/>
          </p:nvPr>
        </p:nvSpPr>
        <p:spPr/>
        <p:txBody>
          <a:bodyPr>
            <a:normAutofit/>
          </a:bodyPr>
          <a:lstStyle/>
          <a:p>
            <a:r>
              <a:rPr lang="en-US" dirty="0" err="1">
                <a:solidFill>
                  <a:schemeClr val="bg1"/>
                </a:solidFill>
                <a:latin typeface="Times New Roman" pitchFamily="18" charset="0"/>
                <a:cs typeface="Times New Roman" pitchFamily="18" charset="0"/>
              </a:rPr>
              <a:t>Quyết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định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số</a:t>
            </a:r>
            <a:r>
              <a:rPr lang="en-US" dirty="0">
                <a:solidFill>
                  <a:schemeClr val="bg1"/>
                </a:solidFill>
                <a:latin typeface="Times New Roman" pitchFamily="18" charset="0"/>
                <a:cs typeface="Times New Roman" pitchFamily="18" charset="0"/>
              </a:rPr>
              <a:t> 1141/QĐ-BĐHĐA:</a:t>
            </a:r>
          </a:p>
          <a:p>
            <a:pPr>
              <a:buNone/>
            </a:pPr>
            <a:r>
              <a:rPr lang="en-US" dirty="0" err="1">
                <a:solidFill>
                  <a:schemeClr val="bg1"/>
                </a:solidFill>
                <a:latin typeface="Times New Roman" pitchFamily="18" charset="0"/>
                <a:cs typeface="Times New Roman" pitchFamily="18" charset="0"/>
              </a:rPr>
              <a:t>Điểm</a:t>
            </a:r>
            <a:r>
              <a:rPr lang="en-US" dirty="0">
                <a:solidFill>
                  <a:schemeClr val="bg1"/>
                </a:solidFill>
                <a:latin typeface="Times New Roman" pitchFamily="18" charset="0"/>
                <a:cs typeface="Times New Roman" pitchFamily="18" charset="0"/>
              </a:rPr>
              <a:t> đ, </a:t>
            </a:r>
            <a:r>
              <a:rPr lang="en-US" dirty="0" err="1">
                <a:solidFill>
                  <a:schemeClr val="bg1"/>
                </a:solidFill>
                <a:latin typeface="Times New Roman" pitchFamily="18" charset="0"/>
                <a:cs typeface="Times New Roman" pitchFamily="18" charset="0"/>
              </a:rPr>
              <a:t>Điều</a:t>
            </a:r>
            <a:r>
              <a:rPr lang="en-US" dirty="0">
                <a:solidFill>
                  <a:schemeClr val="bg1"/>
                </a:solidFill>
                <a:latin typeface="Times New Roman" pitchFamily="18" charset="0"/>
                <a:cs typeface="Times New Roman" pitchFamily="18" charset="0"/>
              </a:rPr>
              <a:t> 2, </a:t>
            </a:r>
            <a:r>
              <a:rPr lang="en-US" dirty="0" err="1">
                <a:solidFill>
                  <a:schemeClr val="bg1"/>
                </a:solidFill>
                <a:latin typeface="Times New Roman" pitchFamily="18" charset="0"/>
                <a:cs typeface="Times New Roman" pitchFamily="18" charset="0"/>
              </a:rPr>
              <a:t>Mục</a:t>
            </a:r>
            <a:r>
              <a:rPr lang="en-US" dirty="0">
                <a:solidFill>
                  <a:schemeClr val="bg1"/>
                </a:solidFill>
                <a:latin typeface="Times New Roman" pitchFamily="18" charset="0"/>
                <a:cs typeface="Times New Roman" pitchFamily="18" charset="0"/>
              </a:rPr>
              <a:t> III </a:t>
            </a:r>
            <a:r>
              <a:rPr lang="en-US" dirty="0" err="1">
                <a:solidFill>
                  <a:schemeClr val="bg1"/>
                </a:solidFill>
                <a:latin typeface="Times New Roman" pitchFamily="18" charset="0"/>
                <a:cs typeface="Times New Roman" pitchFamily="18" charset="0"/>
              </a:rPr>
              <a:t>quy</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định</a:t>
            </a:r>
            <a:r>
              <a:rPr lang="en-US" dirty="0">
                <a:solidFill>
                  <a:schemeClr val="bg1"/>
                </a:solidFill>
                <a:latin typeface="Times New Roman" pitchFamily="18" charset="0"/>
                <a:cs typeface="Times New Roman" pitchFamily="18" charset="0"/>
              </a:rPr>
              <a:t>:</a:t>
            </a:r>
          </a:p>
          <a:p>
            <a:pPr marL="0" indent="0" algn="just">
              <a:buNone/>
            </a:pPr>
            <a:r>
              <a:rPr lang="en-US" i="1" dirty="0">
                <a:solidFill>
                  <a:schemeClr val="bg1"/>
                </a:solidFill>
              </a:rPr>
              <a:t>“</a:t>
            </a:r>
            <a:r>
              <a:rPr lang="en-US" i="1" dirty="0">
                <a:solidFill>
                  <a:schemeClr val="bg1"/>
                </a:solidFill>
                <a:latin typeface="Times New Roman" pitchFamily="18" charset="0"/>
                <a:cs typeface="Times New Roman" pitchFamily="18" charset="0"/>
              </a:rPr>
              <a:t>đ) </a:t>
            </a:r>
            <a:r>
              <a:rPr lang="en-US" i="1" dirty="0" err="1">
                <a:solidFill>
                  <a:schemeClr val="bg1"/>
                </a:solidFill>
                <a:latin typeface="Times New Roman" pitchFamily="18" charset="0"/>
                <a:cs typeface="Times New Roman" pitchFamily="18" charset="0"/>
              </a:rPr>
              <a:t>Cơ</a:t>
            </a:r>
            <a:r>
              <a:rPr lang="en-US" i="1" dirty="0">
                <a:solidFill>
                  <a:schemeClr val="bg1"/>
                </a:solidFill>
                <a:latin typeface="Times New Roman" pitchFamily="18" charset="0"/>
                <a:cs typeface="Times New Roman" pitchFamily="18" charset="0"/>
              </a:rPr>
              <a:t> </a:t>
            </a:r>
            <a:r>
              <a:rPr lang="en-US" i="1" dirty="0" err="1">
                <a:solidFill>
                  <a:schemeClr val="bg1"/>
                </a:solidFill>
                <a:latin typeface="Times New Roman" pitchFamily="18" charset="0"/>
                <a:cs typeface="Times New Roman" pitchFamily="18" charset="0"/>
              </a:rPr>
              <a:t>sở</a:t>
            </a:r>
            <a:r>
              <a:rPr lang="en-US" i="1" dirty="0">
                <a:solidFill>
                  <a:schemeClr val="bg1"/>
                </a:solidFill>
                <a:latin typeface="Times New Roman" pitchFamily="18" charset="0"/>
                <a:cs typeface="Times New Roman" pitchFamily="18" charset="0"/>
              </a:rPr>
              <a:t> </a:t>
            </a:r>
            <a:r>
              <a:rPr lang="en-US" i="1" dirty="0" err="1">
                <a:solidFill>
                  <a:schemeClr val="bg1"/>
                </a:solidFill>
                <a:latin typeface="Times New Roman" pitchFamily="18" charset="0"/>
                <a:cs typeface="Times New Roman" pitchFamily="18" charset="0"/>
              </a:rPr>
              <a:t>giáo</a:t>
            </a:r>
            <a:r>
              <a:rPr lang="en-US" i="1" dirty="0">
                <a:solidFill>
                  <a:schemeClr val="bg1"/>
                </a:solidFill>
                <a:latin typeface="Times New Roman" pitchFamily="18" charset="0"/>
                <a:cs typeface="Times New Roman" pitchFamily="18" charset="0"/>
              </a:rPr>
              <a:t> </a:t>
            </a:r>
            <a:r>
              <a:rPr lang="en-US" i="1" dirty="0" err="1">
                <a:solidFill>
                  <a:schemeClr val="bg1"/>
                </a:solidFill>
                <a:latin typeface="Times New Roman" pitchFamily="18" charset="0"/>
                <a:cs typeface="Times New Roman" pitchFamily="18" charset="0"/>
              </a:rPr>
              <a:t>dục</a:t>
            </a:r>
            <a:r>
              <a:rPr lang="en-US" i="1" dirty="0">
                <a:solidFill>
                  <a:schemeClr val="bg1"/>
                </a:solidFill>
                <a:latin typeface="Times New Roman" pitchFamily="18" charset="0"/>
                <a:cs typeface="Times New Roman" pitchFamily="18" charset="0"/>
              </a:rPr>
              <a:t> </a:t>
            </a:r>
            <a:r>
              <a:rPr lang="en-US" i="1" dirty="0" err="1">
                <a:solidFill>
                  <a:schemeClr val="bg1"/>
                </a:solidFill>
                <a:latin typeface="Times New Roman" pitchFamily="18" charset="0"/>
                <a:cs typeface="Times New Roman" pitchFamily="18" charset="0"/>
              </a:rPr>
              <a:t>đại</a:t>
            </a:r>
            <a:r>
              <a:rPr lang="en-US" i="1" dirty="0">
                <a:solidFill>
                  <a:schemeClr val="bg1"/>
                </a:solidFill>
                <a:latin typeface="Times New Roman" pitchFamily="18" charset="0"/>
                <a:cs typeface="Times New Roman" pitchFamily="18" charset="0"/>
              </a:rPr>
              <a:t> </a:t>
            </a:r>
            <a:r>
              <a:rPr lang="en-US" i="1" dirty="0" err="1">
                <a:solidFill>
                  <a:schemeClr val="bg1"/>
                </a:solidFill>
                <a:latin typeface="Times New Roman" pitchFamily="18" charset="0"/>
                <a:cs typeface="Times New Roman" pitchFamily="18" charset="0"/>
              </a:rPr>
              <a:t>học</a:t>
            </a:r>
            <a:r>
              <a:rPr lang="en-US" i="1" dirty="0">
                <a:solidFill>
                  <a:schemeClr val="bg1"/>
                </a:solidFill>
                <a:latin typeface="Times New Roman" pitchFamily="18" charset="0"/>
                <a:cs typeface="Times New Roman" pitchFamily="18" charset="0"/>
              </a:rPr>
              <a:t> </a:t>
            </a:r>
            <a:r>
              <a:rPr lang="en-US" i="1" dirty="0" err="1">
                <a:solidFill>
                  <a:schemeClr val="bg1"/>
                </a:solidFill>
                <a:latin typeface="Times New Roman" pitchFamily="18" charset="0"/>
                <a:cs typeface="Times New Roman" pitchFamily="18" charset="0"/>
              </a:rPr>
              <a:t>và</a:t>
            </a:r>
            <a:r>
              <a:rPr lang="en-US" i="1" dirty="0">
                <a:solidFill>
                  <a:schemeClr val="bg1"/>
                </a:solidFill>
                <a:latin typeface="Times New Roman" pitchFamily="18" charset="0"/>
                <a:cs typeface="Times New Roman" pitchFamily="18" charset="0"/>
              </a:rPr>
              <a:t> </a:t>
            </a:r>
            <a:r>
              <a:rPr lang="en-US" i="1" dirty="0" err="1">
                <a:solidFill>
                  <a:schemeClr val="bg1"/>
                </a:solidFill>
                <a:latin typeface="Times New Roman" pitchFamily="18" charset="0"/>
                <a:cs typeface="Times New Roman" pitchFamily="18" charset="0"/>
              </a:rPr>
              <a:t>trung</a:t>
            </a:r>
            <a:r>
              <a:rPr lang="en-US" i="1" dirty="0">
                <a:solidFill>
                  <a:schemeClr val="bg1"/>
                </a:solidFill>
                <a:latin typeface="Times New Roman" pitchFamily="18" charset="0"/>
                <a:cs typeface="Times New Roman" pitchFamily="18" charset="0"/>
              </a:rPr>
              <a:t> </a:t>
            </a:r>
            <a:r>
              <a:rPr lang="en-US" i="1" dirty="0" err="1">
                <a:solidFill>
                  <a:schemeClr val="bg1"/>
                </a:solidFill>
                <a:latin typeface="Times New Roman" pitchFamily="18" charset="0"/>
                <a:cs typeface="Times New Roman" pitchFamily="18" charset="0"/>
              </a:rPr>
              <a:t>cấp</a:t>
            </a:r>
            <a:r>
              <a:rPr lang="en-US" i="1" dirty="0">
                <a:solidFill>
                  <a:schemeClr val="bg1"/>
                </a:solidFill>
                <a:latin typeface="Times New Roman" pitchFamily="18" charset="0"/>
                <a:cs typeface="Times New Roman" pitchFamily="18" charset="0"/>
              </a:rPr>
              <a:t> </a:t>
            </a:r>
            <a:r>
              <a:rPr lang="en-US" i="1" dirty="0" err="1">
                <a:solidFill>
                  <a:schemeClr val="bg1"/>
                </a:solidFill>
                <a:latin typeface="Times New Roman" pitchFamily="18" charset="0"/>
                <a:cs typeface="Times New Roman" pitchFamily="18" charset="0"/>
              </a:rPr>
              <a:t>chuyên</a:t>
            </a:r>
            <a:r>
              <a:rPr lang="en-US" i="1" dirty="0">
                <a:solidFill>
                  <a:schemeClr val="bg1"/>
                </a:solidFill>
                <a:latin typeface="Times New Roman" pitchFamily="18" charset="0"/>
                <a:cs typeface="Times New Roman" pitchFamily="18" charset="0"/>
              </a:rPr>
              <a:t> </a:t>
            </a:r>
            <a:r>
              <a:rPr lang="en-US" i="1" dirty="0" err="1">
                <a:solidFill>
                  <a:schemeClr val="bg1"/>
                </a:solidFill>
                <a:latin typeface="Times New Roman" pitchFamily="18" charset="0"/>
                <a:cs typeface="Times New Roman" pitchFamily="18" charset="0"/>
              </a:rPr>
              <a:t>nghiệp</a:t>
            </a:r>
            <a:endParaRPr lang="en-US" i="1" dirty="0">
              <a:solidFill>
                <a:schemeClr val="bg1"/>
              </a:solidFill>
              <a:latin typeface="Times New Roman" pitchFamily="18" charset="0"/>
              <a:cs typeface="Times New Roman" pitchFamily="18" charset="0"/>
            </a:endParaRPr>
          </a:p>
          <a:p>
            <a:pPr marL="0" indent="0" algn="just">
              <a:buNone/>
            </a:pPr>
            <a:r>
              <a:rPr lang="en-US" i="1" dirty="0">
                <a:solidFill>
                  <a:schemeClr val="bg1"/>
                </a:solidFill>
                <a:latin typeface="Times New Roman" pitchFamily="18" charset="0"/>
                <a:cs typeface="Times New Roman" pitchFamily="18" charset="0"/>
              </a:rPr>
              <a:t>……</a:t>
            </a:r>
          </a:p>
          <a:p>
            <a:pPr marL="0" indent="0" algn="just">
              <a:buNone/>
            </a:pPr>
            <a:r>
              <a:rPr lang="vi-VN" i="1" u="sng" dirty="0">
                <a:solidFill>
                  <a:schemeClr val="bg1"/>
                </a:solidFill>
                <a:latin typeface="Times New Roman" pitchFamily="18" charset="0"/>
                <a:cs typeface="Times New Roman" pitchFamily="18" charset="0"/>
              </a:rPr>
              <a:t>Bổ sung môn pháp luật đại cương thành môn học bắt buộc </a:t>
            </a:r>
            <a:r>
              <a:rPr lang="vi-VN" i="1" dirty="0">
                <a:solidFill>
                  <a:schemeClr val="bg1"/>
                </a:solidFill>
                <a:latin typeface="Times New Roman" pitchFamily="18" charset="0"/>
                <a:cs typeface="Times New Roman" pitchFamily="18" charset="0"/>
              </a:rPr>
              <a:t>và </a:t>
            </a:r>
            <a:r>
              <a:rPr lang="vi-VN" i="1" u="sng" dirty="0">
                <a:solidFill>
                  <a:schemeClr val="bg1"/>
                </a:solidFill>
                <a:latin typeface="Times New Roman" pitchFamily="18" charset="0"/>
                <a:cs typeface="Times New Roman" pitchFamily="18" charset="0"/>
              </a:rPr>
              <a:t>môn pháp luật chuyên ngành </a:t>
            </a:r>
            <a:r>
              <a:rPr lang="vi-VN" i="1" dirty="0">
                <a:solidFill>
                  <a:schemeClr val="bg1"/>
                </a:solidFill>
                <a:latin typeface="Times New Roman" pitchFamily="18" charset="0"/>
                <a:cs typeface="Times New Roman" pitchFamily="18" charset="0"/>
              </a:rPr>
              <a:t>phù hợp vào chương trình đào tạo của tất cả các ngành học.</a:t>
            </a:r>
            <a:r>
              <a:rPr lang="en-US" i="1" dirty="0">
                <a:solidFill>
                  <a:schemeClr val="bg1"/>
                </a:solidFill>
                <a:latin typeface="Times New Roman" pitchFamily="18" charset="0"/>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bg1"/>
                </a:solidFill>
                <a:latin typeface="Times New Roman" pitchFamily="18" charset="0"/>
                <a:cs typeface="Times New Roman" pitchFamily="18" charset="0"/>
              </a:rPr>
              <a:t>GIỚI THIỆU MÔN HỌC</a:t>
            </a:r>
          </a:p>
        </p:txBody>
      </p:sp>
      <p:sp>
        <p:nvSpPr>
          <p:cNvPr id="3" name="Content Placeholder 2"/>
          <p:cNvSpPr>
            <a:spLocks noGrp="1"/>
          </p:cNvSpPr>
          <p:nvPr>
            <p:ph sz="quarter" idx="1"/>
          </p:nvPr>
        </p:nvSpPr>
        <p:spPr>
          <a:xfrm>
            <a:off x="609600" y="1295400"/>
            <a:ext cx="8077200" cy="4724400"/>
          </a:xfrm>
        </p:spPr>
        <p:txBody>
          <a:bodyPr>
            <a:normAutofit fontScale="92500" lnSpcReduction="20000"/>
          </a:bodyPr>
          <a:lstStyle/>
          <a:p>
            <a:r>
              <a:rPr lang="en-US" b="1" dirty="0" err="1">
                <a:solidFill>
                  <a:schemeClr val="bg1"/>
                </a:solidFill>
                <a:latin typeface="Times New Roman" pitchFamily="18" charset="0"/>
                <a:cs typeface="Times New Roman" pitchFamily="18" charset="0"/>
              </a:rPr>
              <a:t>Thông</a:t>
            </a:r>
            <a:r>
              <a:rPr lang="en-US" b="1" dirty="0">
                <a:solidFill>
                  <a:schemeClr val="bg1"/>
                </a:solidFill>
                <a:latin typeface="Times New Roman" pitchFamily="18" charset="0"/>
                <a:cs typeface="Times New Roman" pitchFamily="18" charset="0"/>
              </a:rPr>
              <a:t> tin </a:t>
            </a:r>
            <a:r>
              <a:rPr lang="en-US" b="1" dirty="0" err="1">
                <a:solidFill>
                  <a:schemeClr val="bg1"/>
                </a:solidFill>
                <a:latin typeface="Times New Roman" pitchFamily="18" charset="0"/>
                <a:cs typeface="Times New Roman" pitchFamily="18" charset="0"/>
              </a:rPr>
              <a:t>môn</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học</a:t>
            </a:r>
            <a:r>
              <a:rPr lang="en-US" b="1" dirty="0">
                <a:solidFill>
                  <a:schemeClr val="bg1"/>
                </a:solidFill>
                <a:latin typeface="Times New Roman" pitchFamily="18" charset="0"/>
                <a:cs typeface="Times New Roman" pitchFamily="18" charset="0"/>
              </a:rPr>
              <a:t>:</a:t>
            </a:r>
          </a:p>
          <a:p>
            <a:pPr lvl="0" algn="just">
              <a:buFont typeface="Wingdings" pitchFamily="2" charset="2"/>
              <a:buChar char="Ø"/>
            </a:pPr>
            <a:r>
              <a:rPr lang="en-US" dirty="0" err="1">
                <a:solidFill>
                  <a:schemeClr val="bg1"/>
                </a:solidFill>
                <a:latin typeface="Times New Roman" pitchFamily="18" charset="0"/>
                <a:cs typeface="Times New Roman" pitchFamily="18" charset="0"/>
              </a:rPr>
              <a:t>Tên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môn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học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Tiếng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Việt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Pháp</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luật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đại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cương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Tiếng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Anh</a:t>
            </a:r>
            <a:r>
              <a:rPr lang="en-US" dirty="0">
                <a:solidFill>
                  <a:schemeClr val="bg1"/>
                </a:solidFill>
                <a:latin typeface="Times New Roman" pitchFamily="18" charset="0"/>
                <a:cs typeface="Times New Roman" pitchFamily="18" charset="0"/>
              </a:rPr>
              <a:t>: General Law</a:t>
            </a:r>
          </a:p>
          <a:p>
            <a:pPr lvl="0" algn="just">
              <a:buFont typeface="Wingdings" pitchFamily="2" charset="2"/>
              <a:buChar char="Ø"/>
            </a:pPr>
            <a:r>
              <a:rPr lang="en-US" dirty="0" err="1">
                <a:solidFill>
                  <a:schemeClr val="bg1"/>
                </a:solidFill>
                <a:latin typeface="Times New Roman" pitchFamily="18" charset="0"/>
                <a:cs typeface="Times New Roman" pitchFamily="18" charset="0"/>
              </a:rPr>
              <a:t>Mã</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môn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học</a:t>
            </a:r>
            <a:r>
              <a:rPr lang="en-US" dirty="0">
                <a:solidFill>
                  <a:schemeClr val="bg1"/>
                </a:solidFill>
                <a:latin typeface="Times New Roman" pitchFamily="18" charset="0"/>
                <a:cs typeface="Times New Roman" pitchFamily="18" charset="0"/>
              </a:rPr>
              <a:t>: PLD001</a:t>
            </a:r>
          </a:p>
          <a:p>
            <a:pPr lvl="0" algn="just">
              <a:buFont typeface="Wingdings" pitchFamily="2" charset="2"/>
              <a:buChar char="Ø"/>
            </a:pPr>
            <a:r>
              <a:rPr lang="en-US" dirty="0" err="1">
                <a:solidFill>
                  <a:schemeClr val="bg1"/>
                </a:solidFill>
                <a:latin typeface="Times New Roman" pitchFamily="18" charset="0"/>
                <a:cs typeface="Times New Roman" pitchFamily="18" charset="0"/>
              </a:rPr>
              <a:t>Số</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tín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chỉ</a:t>
            </a:r>
            <a:r>
              <a:rPr lang="en-US" dirty="0">
                <a:solidFill>
                  <a:schemeClr val="bg1"/>
                </a:solidFill>
                <a:latin typeface="Times New Roman" pitchFamily="18" charset="0"/>
                <a:cs typeface="Times New Roman" pitchFamily="18" charset="0"/>
              </a:rPr>
              <a:t>: 03 </a:t>
            </a:r>
            <a:r>
              <a:rPr lang="en-US" dirty="0" err="1">
                <a:solidFill>
                  <a:schemeClr val="bg1"/>
                </a:solidFill>
                <a:latin typeface="Times New Roman" pitchFamily="18" charset="0"/>
                <a:cs typeface="Times New Roman" pitchFamily="18" charset="0"/>
              </a:rPr>
              <a:t>tín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chỉ</a:t>
            </a:r>
            <a:endParaRPr lang="en-US" dirty="0">
              <a:solidFill>
                <a:schemeClr val="bg1"/>
              </a:solidFill>
              <a:latin typeface="Times New Roman" pitchFamily="18" charset="0"/>
              <a:cs typeface="Times New Roman" pitchFamily="18" charset="0"/>
            </a:endParaRPr>
          </a:p>
          <a:p>
            <a:pPr lvl="0" algn="just">
              <a:buFont typeface="Wingdings" pitchFamily="2" charset="2"/>
              <a:buChar char="Ø"/>
            </a:pPr>
            <a:r>
              <a:rPr lang="en-US" dirty="0" err="1">
                <a:solidFill>
                  <a:schemeClr val="bg1"/>
                </a:solidFill>
                <a:latin typeface="Times New Roman" pitchFamily="18" charset="0"/>
                <a:cs typeface="Times New Roman" pitchFamily="18" charset="0"/>
              </a:rPr>
              <a:t>Lý</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thuyết</a:t>
            </a:r>
            <a:r>
              <a:rPr lang="en-US" dirty="0">
                <a:solidFill>
                  <a:schemeClr val="bg1"/>
                </a:solidFill>
                <a:latin typeface="Times New Roman" pitchFamily="18" charset="0"/>
                <a:cs typeface="Times New Roman" pitchFamily="18" charset="0"/>
              </a:rPr>
              <a:t>: 45 </a:t>
            </a:r>
            <a:r>
              <a:rPr lang="en-US" dirty="0" err="1">
                <a:solidFill>
                  <a:schemeClr val="bg1"/>
                </a:solidFill>
                <a:latin typeface="Times New Roman" pitchFamily="18" charset="0"/>
                <a:cs typeface="Times New Roman" pitchFamily="18" charset="0"/>
              </a:rPr>
              <a:t>tiết</a:t>
            </a:r>
            <a:endParaRPr lang="en-US" dirty="0">
              <a:solidFill>
                <a:schemeClr val="bg1"/>
              </a:solidFill>
              <a:latin typeface="Times New Roman" pitchFamily="18" charset="0"/>
              <a:cs typeface="Times New Roman" pitchFamily="18" charset="0"/>
            </a:endParaRPr>
          </a:p>
          <a:p>
            <a:pPr lvl="0" algn="just">
              <a:buFont typeface="Wingdings" pitchFamily="2" charset="2"/>
              <a:buChar char="Ø"/>
            </a:pPr>
            <a:r>
              <a:rPr lang="en-US" dirty="0" err="1">
                <a:solidFill>
                  <a:schemeClr val="bg1"/>
                </a:solidFill>
                <a:latin typeface="Times New Roman" pitchFamily="18" charset="0"/>
                <a:cs typeface="Times New Roman" pitchFamily="18" charset="0"/>
              </a:rPr>
              <a:t>Tự</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học</a:t>
            </a:r>
            <a:r>
              <a:rPr lang="en-US" dirty="0">
                <a:solidFill>
                  <a:schemeClr val="bg1"/>
                </a:solidFill>
                <a:latin typeface="Times New Roman" pitchFamily="18" charset="0"/>
                <a:cs typeface="Times New Roman" pitchFamily="18" charset="0"/>
              </a:rPr>
              <a:t>: 90 </a:t>
            </a:r>
            <a:r>
              <a:rPr lang="en-US" dirty="0" err="1">
                <a:solidFill>
                  <a:schemeClr val="bg1"/>
                </a:solidFill>
                <a:latin typeface="Times New Roman" pitchFamily="18" charset="0"/>
                <a:cs typeface="Times New Roman" pitchFamily="18" charset="0"/>
              </a:rPr>
              <a:t>tiết</a:t>
            </a:r>
            <a:endParaRPr lang="en-US" dirty="0">
              <a:solidFill>
                <a:schemeClr val="bg1"/>
              </a:solidFill>
              <a:latin typeface="Times New Roman" pitchFamily="18" charset="0"/>
              <a:cs typeface="Times New Roman" pitchFamily="18" charset="0"/>
            </a:endParaRPr>
          </a:p>
          <a:p>
            <a:pPr lvl="0" algn="just">
              <a:buFont typeface="Wingdings" pitchFamily="2" charset="2"/>
              <a:buChar char="Ø"/>
            </a:pPr>
            <a:r>
              <a:rPr lang="en-US" dirty="0" err="1">
                <a:solidFill>
                  <a:schemeClr val="bg1"/>
                </a:solidFill>
                <a:latin typeface="Times New Roman" pitchFamily="18" charset="0"/>
                <a:cs typeface="Times New Roman" pitchFamily="18" charset="0"/>
              </a:rPr>
              <a:t>Hệ</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đào</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tạo</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Đại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học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chính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quy</a:t>
            </a:r>
            <a:endParaRPr lang="en-US" dirty="0">
              <a:solidFill>
                <a:schemeClr val="bg1"/>
              </a:solidFill>
              <a:latin typeface="Times New Roman" pitchFamily="18" charset="0"/>
              <a:cs typeface="Times New Roman" pitchFamily="18" charset="0"/>
            </a:endParaRPr>
          </a:p>
          <a:p>
            <a:pPr lvl="0" algn="just">
              <a:buFont typeface="Wingdings" pitchFamily="2" charset="2"/>
              <a:buChar char="Ø"/>
            </a:pPr>
            <a:r>
              <a:rPr lang="en-US" dirty="0" err="1">
                <a:solidFill>
                  <a:schemeClr val="bg1"/>
                </a:solidFill>
                <a:latin typeface="Times New Roman" pitchFamily="18" charset="0"/>
                <a:cs typeface="Times New Roman" pitchFamily="18" charset="0"/>
              </a:rPr>
              <a:t>Môn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học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tiên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quyết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không</a:t>
            </a:r>
            <a:endParaRPr lang="en-US" dirty="0">
              <a:solidFill>
                <a:schemeClr val="bg1"/>
              </a:solidFill>
              <a:latin typeface="Times New Roman" pitchFamily="18" charset="0"/>
              <a:cs typeface="Times New Roman" pitchFamily="18" charset="0"/>
            </a:endParaRPr>
          </a:p>
          <a:p>
            <a:pPr lvl="0" algn="just">
              <a:buFont typeface="Wingdings" pitchFamily="2" charset="2"/>
              <a:buChar char="Ø"/>
            </a:pPr>
            <a:r>
              <a:rPr lang="en-US" dirty="0" err="1">
                <a:solidFill>
                  <a:schemeClr val="bg1"/>
                </a:solidFill>
                <a:latin typeface="Times New Roman" pitchFamily="18" charset="0"/>
                <a:cs typeface="Times New Roman" pitchFamily="18" charset="0"/>
              </a:rPr>
              <a:t>Môn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học</a:t>
            </a:r>
            <a:r>
              <a:rPr lang="en-US" dirty="0">
                <a:solidFill>
                  <a:schemeClr val="bg1"/>
                </a:solidFill>
                <a:latin typeface="Times New Roman" pitchFamily="18" charset="0"/>
                <a:cs typeface="Times New Roman" pitchFamily="18" charset="0"/>
              </a:rPr>
              <a:t> song </a:t>
            </a:r>
            <a:r>
              <a:rPr lang="en-US" dirty="0" err="1">
                <a:solidFill>
                  <a:schemeClr val="bg1"/>
                </a:solidFill>
                <a:latin typeface="Times New Roman" pitchFamily="18" charset="0"/>
                <a:cs typeface="Times New Roman" pitchFamily="18" charset="0"/>
              </a:rPr>
              <a:t>hành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không</a:t>
            </a:r>
            <a:endParaRPr lang="en-US" dirty="0">
              <a:solidFill>
                <a:schemeClr val="bg1"/>
              </a:solidFill>
              <a:latin typeface="Times New Roman" pitchFamily="18" charset="0"/>
              <a:cs typeface="Times New Roman" pitchFamily="18" charset="0"/>
            </a:endParaRPr>
          </a:p>
          <a:p>
            <a:pPr lvl="0" algn="just">
              <a:buFont typeface="Wingdings" pitchFamily="2" charset="2"/>
              <a:buChar char="Ø"/>
            </a:pPr>
            <a:r>
              <a:rPr lang="en-US" dirty="0" err="1">
                <a:solidFill>
                  <a:schemeClr val="bg1"/>
                </a:solidFill>
                <a:latin typeface="Times New Roman" pitchFamily="18" charset="0"/>
                <a:cs typeface="Times New Roman" pitchFamily="18" charset="0"/>
              </a:rPr>
              <a:t>Yêu</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cầu</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khác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Sinh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viên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phải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có</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thái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độ</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chủ</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động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tích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cực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tham</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gia</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các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hoạt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động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học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tập</a:t>
            </a:r>
            <a:r>
              <a:rPr lang="en-US" dirty="0">
                <a:solidFill>
                  <a:schemeClr val="bg1"/>
                </a:solidFill>
                <a:latin typeface="Times New Roman" pitchFamily="18" charset="0"/>
                <a:cs typeface="Times New Roman" pitchFamily="18" charset="0"/>
              </a:rPr>
              <a:t>; ý </a:t>
            </a:r>
            <a:r>
              <a:rPr lang="en-US" dirty="0" err="1">
                <a:solidFill>
                  <a:schemeClr val="bg1"/>
                </a:solidFill>
                <a:latin typeface="Times New Roman" pitchFamily="18" charset="0"/>
                <a:cs typeface="Times New Roman" pitchFamily="18" charset="0"/>
              </a:rPr>
              <a:t>thức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tự</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học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kỹ</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năng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làm</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việc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nhóm</a:t>
            </a:r>
            <a:r>
              <a:rPr lang="en-US" dirty="0">
                <a:solidFill>
                  <a:schemeClr val="bg1"/>
                </a:solidFill>
                <a:latin typeface="Times New Roman" pitchFamily="18" charset="0"/>
                <a:cs typeface="Times New Roman" pitchFamily="18" charset="0"/>
              </a:rPr>
              <a:t>.</a:t>
            </a:r>
          </a:p>
          <a:p>
            <a:pPr>
              <a:buNone/>
            </a:pPr>
            <a:endParaRPr lang="en-US"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Left)">
                                      <p:cBhvr>
                                        <p:cTn id="10" dur="500"/>
                                        <p:tgtEl>
                                          <p:spTgt spid="3">
                                            <p:txEl>
                                              <p:pRg st="1" end="1"/>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trips(downLeft)">
                                      <p:cBhvr>
                                        <p:cTn id="13" dur="500"/>
                                        <p:tgtEl>
                                          <p:spTgt spid="3">
                                            <p:txEl>
                                              <p:pRg st="2" end="2"/>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strips(downLeft)">
                                      <p:cBhvr>
                                        <p:cTn id="16" dur="500"/>
                                        <p:tgtEl>
                                          <p:spTgt spid="3">
                                            <p:txEl>
                                              <p:pRg st="3" end="3"/>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strips(downLeft)">
                                      <p:cBhvr>
                                        <p:cTn id="19" dur="500"/>
                                        <p:tgtEl>
                                          <p:spTgt spid="3">
                                            <p:txEl>
                                              <p:pRg st="4" end="4"/>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strips(downLeft)">
                                      <p:cBhvr>
                                        <p:cTn id="22" dur="500"/>
                                        <p:tgtEl>
                                          <p:spTgt spid="3">
                                            <p:txEl>
                                              <p:pRg st="5" end="5"/>
                                            </p:txEl>
                                          </p:spTgt>
                                        </p:tgtEl>
                                      </p:cBhvr>
                                    </p:animEffect>
                                  </p:childTnLst>
                                </p:cTn>
                              </p:par>
                              <p:par>
                                <p:cTn id="23" presetID="18" presetClass="entr" presetSubtype="12"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strips(downLeft)">
                                      <p:cBhvr>
                                        <p:cTn id="25" dur="500"/>
                                        <p:tgtEl>
                                          <p:spTgt spid="3">
                                            <p:txEl>
                                              <p:pRg st="6" end="6"/>
                                            </p:txEl>
                                          </p:spTgt>
                                        </p:tgtEl>
                                      </p:cBhvr>
                                    </p:animEffect>
                                  </p:childTnLst>
                                </p:cTn>
                              </p:par>
                              <p:par>
                                <p:cTn id="26" presetID="18" presetClass="entr" presetSubtype="12"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strips(downLeft)">
                                      <p:cBhvr>
                                        <p:cTn id="28" dur="500"/>
                                        <p:tgtEl>
                                          <p:spTgt spid="3">
                                            <p:txEl>
                                              <p:pRg st="7" end="7"/>
                                            </p:txEl>
                                          </p:spTgt>
                                        </p:tgtEl>
                                      </p:cBhvr>
                                    </p:animEffect>
                                  </p:childTnLst>
                                </p:cTn>
                              </p:par>
                              <p:par>
                                <p:cTn id="29" presetID="18" presetClass="entr" presetSubtype="12"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strips(downLeft)">
                                      <p:cBhvr>
                                        <p:cTn id="31" dur="500"/>
                                        <p:tgtEl>
                                          <p:spTgt spid="3">
                                            <p:txEl>
                                              <p:pRg st="8" end="8"/>
                                            </p:txEl>
                                          </p:spTgt>
                                        </p:tgtEl>
                                      </p:cBhvr>
                                    </p:animEffect>
                                  </p:childTnLst>
                                </p:cTn>
                              </p:par>
                              <p:par>
                                <p:cTn id="32" presetID="18" presetClass="entr" presetSubtype="12"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strips(downLeft)">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latin typeface="Times New Roman" pitchFamily="18" charset="0"/>
                <a:cs typeface="Times New Roman" pitchFamily="18" charset="0"/>
              </a:rPr>
              <a:t>GIỚI THIỆU MÔN HỌC</a:t>
            </a:r>
          </a:p>
        </p:txBody>
      </p:sp>
      <p:sp>
        <p:nvSpPr>
          <p:cNvPr id="3" name="Content Placeholder 2"/>
          <p:cNvSpPr>
            <a:spLocks noGrp="1"/>
          </p:cNvSpPr>
          <p:nvPr>
            <p:ph sz="quarter" idx="1"/>
          </p:nvPr>
        </p:nvSpPr>
        <p:spPr>
          <a:xfrm>
            <a:off x="609600" y="1295400"/>
            <a:ext cx="8077200" cy="4724400"/>
          </a:xfrm>
        </p:spPr>
        <p:txBody>
          <a:bodyPr>
            <a:normAutofit/>
          </a:bodyPr>
          <a:lstStyle/>
          <a:p>
            <a:r>
              <a:rPr lang="en-US" b="1" dirty="0" err="1">
                <a:solidFill>
                  <a:schemeClr val="bg1"/>
                </a:solidFill>
                <a:latin typeface="Times New Roman" pitchFamily="18" charset="0"/>
                <a:cs typeface="Times New Roman" pitchFamily="18" charset="0"/>
              </a:rPr>
              <a:t>Mục</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tiêu</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môn</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học</a:t>
            </a:r>
            <a:r>
              <a:rPr lang="en-US" b="1" dirty="0">
                <a:solidFill>
                  <a:schemeClr val="bg1"/>
                </a:solidFill>
                <a:latin typeface="Times New Roman" pitchFamily="18" charset="0"/>
                <a:cs typeface="Times New Roman" pitchFamily="18" charset="0"/>
              </a:rPr>
              <a:t>:</a:t>
            </a:r>
          </a:p>
          <a:p>
            <a:pPr marL="0" indent="463550" algn="just">
              <a:buNone/>
            </a:pPr>
            <a:r>
              <a:rPr lang="en-US" dirty="0" err="1">
                <a:solidFill>
                  <a:schemeClr val="bg1"/>
                </a:solidFill>
                <a:latin typeface="Times New Roman" pitchFamily="18" charset="0"/>
                <a:cs typeface="Times New Roman" pitchFamily="18" charset="0"/>
              </a:rPr>
              <a:t>Sau</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khi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kết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thúc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môn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học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sinh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viên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có</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thể</a:t>
            </a:r>
            <a:r>
              <a:rPr lang="en-US" dirty="0">
                <a:solidFill>
                  <a:schemeClr val="bg1"/>
                </a:solidFill>
                <a:latin typeface="Times New Roman" pitchFamily="18" charset="0"/>
                <a:cs typeface="Times New Roman" pitchFamily="18" charset="0"/>
              </a:rPr>
              <a:t> </a:t>
            </a:r>
            <a:r>
              <a:rPr lang="en-US" b="1" u="sng" dirty="0" err="1">
                <a:solidFill>
                  <a:schemeClr val="bg1"/>
                </a:solidFill>
                <a:latin typeface="Times New Roman" pitchFamily="18" charset="0"/>
                <a:cs typeface="Times New Roman" pitchFamily="18" charset="0"/>
              </a:rPr>
              <a:t>hiểu</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được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các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khái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niệm</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thuật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ngữ</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pháp</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lý</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cơ</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bản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liên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quan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đến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hệ</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thống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pháp</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luật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và</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bộ</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máy</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nhà</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nước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của</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quốc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gia</a:t>
            </a:r>
            <a:r>
              <a:rPr lang="en-US" dirty="0">
                <a:solidFill>
                  <a:schemeClr val="bg1"/>
                </a:solidFill>
                <a:latin typeface="Times New Roman" pitchFamily="18" charset="0"/>
                <a:cs typeface="Times New Roman" pitchFamily="18" charset="0"/>
              </a:rPr>
              <a:t>; </a:t>
            </a:r>
            <a:r>
              <a:rPr lang="en-US" b="1" u="sng" dirty="0" err="1">
                <a:solidFill>
                  <a:schemeClr val="bg1"/>
                </a:solidFill>
                <a:latin typeface="Times New Roman" pitchFamily="18" charset="0"/>
                <a:cs typeface="Times New Roman" pitchFamily="18" charset="0"/>
              </a:rPr>
              <a:t>vận</a:t>
            </a:r>
            <a:r>
              <a:rPr lang="en-US" b="1" u="sng" dirty="0">
                <a:solidFill>
                  <a:schemeClr val="bg1"/>
                </a:solidFill>
                <a:latin typeface="Times New Roman" pitchFamily="18" charset="0"/>
                <a:cs typeface="Times New Roman" pitchFamily="18" charset="0"/>
              </a:rPr>
              <a:t> </a:t>
            </a:r>
            <a:r>
              <a:rPr lang="en-US" b="1" u="sng" dirty="0" err="1">
                <a:solidFill>
                  <a:schemeClr val="bg1"/>
                </a:solidFill>
                <a:latin typeface="Times New Roman" pitchFamily="18" charset="0"/>
                <a:cs typeface="Times New Roman" pitchFamily="18" charset="0"/>
              </a:rPr>
              <a:t>dụng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các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quy</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định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pháp</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luật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để</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giải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quyết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một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số</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bài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tập</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tình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huống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đơn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giản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giúp</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sinh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viên</a:t>
            </a:r>
            <a:r>
              <a:rPr lang="en-US" dirty="0">
                <a:solidFill>
                  <a:schemeClr val="bg1"/>
                </a:solidFill>
                <a:latin typeface="Times New Roman" pitchFamily="18" charset="0"/>
                <a:cs typeface="Times New Roman" pitchFamily="18" charset="0"/>
              </a:rPr>
              <a:t> </a:t>
            </a:r>
            <a:r>
              <a:rPr lang="en-US" b="1" u="sng" dirty="0" err="1">
                <a:solidFill>
                  <a:schemeClr val="bg1"/>
                </a:solidFill>
                <a:latin typeface="Times New Roman" pitchFamily="18" charset="0"/>
                <a:cs typeface="Times New Roman" pitchFamily="18" charset="0"/>
              </a:rPr>
              <a:t>hình</a:t>
            </a:r>
            <a:r>
              <a:rPr lang="en-US" b="1" u="sng" dirty="0">
                <a:solidFill>
                  <a:schemeClr val="bg1"/>
                </a:solidFill>
                <a:latin typeface="Times New Roman" pitchFamily="18" charset="0"/>
                <a:cs typeface="Times New Roman" pitchFamily="18" charset="0"/>
              </a:rPr>
              <a:t> </a:t>
            </a:r>
            <a:r>
              <a:rPr lang="en-US" b="1" u="sng" dirty="0" err="1">
                <a:solidFill>
                  <a:schemeClr val="bg1"/>
                </a:solidFill>
                <a:latin typeface="Times New Roman" pitchFamily="18" charset="0"/>
                <a:cs typeface="Times New Roman" pitchFamily="18" charset="0"/>
              </a:rPr>
              <a:t>thành</a:t>
            </a:r>
            <a:r>
              <a:rPr lang="en-US" b="1" u="sng" dirty="0">
                <a:solidFill>
                  <a:schemeClr val="bg1"/>
                </a:solidFill>
                <a:latin typeface="Times New Roman" pitchFamily="18" charset="0"/>
                <a:cs typeface="Times New Roman" pitchFamily="18" charset="0"/>
              </a:rPr>
              <a:t>, </a:t>
            </a:r>
            <a:r>
              <a:rPr lang="en-US" b="1" u="sng" dirty="0" err="1">
                <a:solidFill>
                  <a:schemeClr val="bg1"/>
                </a:solidFill>
                <a:latin typeface="Times New Roman" pitchFamily="18" charset="0"/>
                <a:cs typeface="Times New Roman" pitchFamily="18" charset="0"/>
              </a:rPr>
              <a:t>phát</a:t>
            </a:r>
            <a:r>
              <a:rPr lang="en-US" b="1" u="sng" dirty="0">
                <a:solidFill>
                  <a:schemeClr val="bg1"/>
                </a:solidFill>
                <a:latin typeface="Times New Roman" pitchFamily="18" charset="0"/>
                <a:cs typeface="Times New Roman" pitchFamily="18" charset="0"/>
              </a:rPr>
              <a:t> </a:t>
            </a:r>
            <a:r>
              <a:rPr lang="en-US" b="1" u="sng" dirty="0" err="1">
                <a:solidFill>
                  <a:schemeClr val="bg1"/>
                </a:solidFill>
                <a:latin typeface="Times New Roman" pitchFamily="18" charset="0"/>
                <a:cs typeface="Times New Roman" pitchFamily="18" charset="0"/>
              </a:rPr>
              <a:t>triển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một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số</a:t>
            </a:r>
            <a:r>
              <a:rPr lang="en-US" dirty="0">
                <a:solidFill>
                  <a:schemeClr val="bg1"/>
                </a:solidFill>
                <a:latin typeface="Times New Roman" pitchFamily="18" charset="0"/>
                <a:cs typeface="Times New Roman" pitchFamily="18" charset="0"/>
              </a:rPr>
              <a:t> </a:t>
            </a:r>
            <a:r>
              <a:rPr lang="en-US" b="1" u="sng" dirty="0" err="1">
                <a:solidFill>
                  <a:schemeClr val="bg1"/>
                </a:solidFill>
                <a:latin typeface="Times New Roman" pitchFamily="18" charset="0"/>
                <a:cs typeface="Times New Roman" pitchFamily="18" charset="0"/>
              </a:rPr>
              <a:t>kỹ</a:t>
            </a:r>
            <a:r>
              <a:rPr lang="en-US" b="1" u="sng" dirty="0">
                <a:solidFill>
                  <a:schemeClr val="bg1"/>
                </a:solidFill>
                <a:latin typeface="Times New Roman" pitchFamily="18" charset="0"/>
                <a:cs typeface="Times New Roman" pitchFamily="18" charset="0"/>
              </a:rPr>
              <a:t> </a:t>
            </a:r>
            <a:r>
              <a:rPr lang="en-US" b="1" u="sng" dirty="0" err="1">
                <a:solidFill>
                  <a:schemeClr val="bg1"/>
                </a:solidFill>
                <a:latin typeface="Times New Roman" pitchFamily="18" charset="0"/>
                <a:cs typeface="Times New Roman" pitchFamily="18" charset="0"/>
              </a:rPr>
              <a:t>năng</a:t>
            </a:r>
            <a:r>
              <a:rPr lang="en-US" u="sng"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như</a:t>
            </a:r>
            <a:r>
              <a:rPr lang="en-US" dirty="0">
                <a:solidFill>
                  <a:schemeClr val="bg1"/>
                </a:solidFill>
                <a:latin typeface="Times New Roman" pitchFamily="18" charset="0"/>
                <a:cs typeface="Times New Roman" pitchFamily="18" charset="0"/>
              </a:rPr>
              <a:t> </a:t>
            </a:r>
            <a:r>
              <a:rPr lang="en-US" b="1" u="sng" dirty="0" err="1">
                <a:solidFill>
                  <a:schemeClr val="bg1"/>
                </a:solidFill>
                <a:latin typeface="Times New Roman" pitchFamily="18" charset="0"/>
                <a:cs typeface="Times New Roman" pitchFamily="18" charset="0"/>
              </a:rPr>
              <a:t>tra</a:t>
            </a:r>
            <a:r>
              <a:rPr lang="en-US" b="1" u="sng" dirty="0">
                <a:solidFill>
                  <a:schemeClr val="bg1"/>
                </a:solidFill>
                <a:latin typeface="Times New Roman" pitchFamily="18" charset="0"/>
                <a:cs typeface="Times New Roman" pitchFamily="18" charset="0"/>
              </a:rPr>
              <a:t> </a:t>
            </a:r>
            <a:r>
              <a:rPr lang="en-US" b="1" u="sng" dirty="0" err="1">
                <a:solidFill>
                  <a:schemeClr val="bg1"/>
                </a:solidFill>
                <a:latin typeface="Times New Roman" pitchFamily="18" charset="0"/>
                <a:cs typeface="Times New Roman" pitchFamily="18" charset="0"/>
              </a:rPr>
              <a:t>cứu</a:t>
            </a:r>
            <a:r>
              <a:rPr lang="en-US" u="sng"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văn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bản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pháp</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luật</a:t>
            </a:r>
            <a:r>
              <a:rPr lang="en-US" dirty="0">
                <a:solidFill>
                  <a:schemeClr val="bg1"/>
                </a:solidFill>
                <a:latin typeface="Times New Roman" pitchFamily="18" charset="0"/>
                <a:cs typeface="Times New Roman" pitchFamily="18" charset="0"/>
              </a:rPr>
              <a:t>, </a:t>
            </a:r>
            <a:r>
              <a:rPr lang="en-US" b="1" u="sng" dirty="0" err="1">
                <a:solidFill>
                  <a:schemeClr val="bg1"/>
                </a:solidFill>
                <a:latin typeface="Times New Roman" pitchFamily="18" charset="0"/>
                <a:cs typeface="Times New Roman" pitchFamily="18" charset="0"/>
              </a:rPr>
              <a:t>phân</a:t>
            </a:r>
            <a:r>
              <a:rPr lang="en-US" b="1" u="sng" dirty="0">
                <a:solidFill>
                  <a:schemeClr val="bg1"/>
                </a:solidFill>
                <a:latin typeface="Times New Roman" pitchFamily="18" charset="0"/>
                <a:cs typeface="Times New Roman" pitchFamily="18" charset="0"/>
              </a:rPr>
              <a:t> </a:t>
            </a:r>
            <a:r>
              <a:rPr lang="en-US" b="1" u="sng" dirty="0" err="1">
                <a:solidFill>
                  <a:schemeClr val="bg1"/>
                </a:solidFill>
                <a:latin typeface="Times New Roman" pitchFamily="18" charset="0"/>
                <a:cs typeface="Times New Roman" pitchFamily="18" charset="0"/>
              </a:rPr>
              <a:t>tích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quy</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định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pháp</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luật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làm</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việc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nhóm</a:t>
            </a:r>
            <a:r>
              <a:rPr lang="en-US" dirty="0">
                <a:solidFill>
                  <a:schemeClr val="bg1"/>
                </a:solidFill>
                <a:latin typeface="Times New Roman" pitchFamily="18" charset="0"/>
                <a:cs typeface="Times New Roman" pitchFamily="18" charset="0"/>
              </a:rPr>
              <a:t>, qua </a:t>
            </a:r>
            <a:r>
              <a:rPr lang="en-US" dirty="0" err="1">
                <a:solidFill>
                  <a:schemeClr val="bg1"/>
                </a:solidFill>
                <a:latin typeface="Times New Roman" pitchFamily="18" charset="0"/>
                <a:cs typeface="Times New Roman" pitchFamily="18" charset="0"/>
              </a:rPr>
              <a:t>đó</a:t>
            </a:r>
            <a:r>
              <a:rPr lang="en-US" dirty="0">
                <a:solidFill>
                  <a:schemeClr val="bg1"/>
                </a:solidFill>
                <a:latin typeface="Times New Roman" pitchFamily="18" charset="0"/>
                <a:cs typeface="Times New Roman" pitchFamily="18" charset="0"/>
              </a:rPr>
              <a:t> </a:t>
            </a:r>
            <a:r>
              <a:rPr lang="en-US" b="1" u="sng" dirty="0" err="1">
                <a:solidFill>
                  <a:schemeClr val="bg1"/>
                </a:solidFill>
                <a:latin typeface="Times New Roman" pitchFamily="18" charset="0"/>
                <a:cs typeface="Times New Roman" pitchFamily="18" charset="0"/>
              </a:rPr>
              <a:t>nâng</a:t>
            </a:r>
            <a:r>
              <a:rPr lang="en-US" b="1" u="sng" dirty="0">
                <a:solidFill>
                  <a:schemeClr val="bg1"/>
                </a:solidFill>
                <a:latin typeface="Times New Roman" pitchFamily="18" charset="0"/>
                <a:cs typeface="Times New Roman" pitchFamily="18" charset="0"/>
              </a:rPr>
              <a:t> </a:t>
            </a:r>
            <a:r>
              <a:rPr lang="en-US" b="1" u="sng" dirty="0" err="1">
                <a:solidFill>
                  <a:schemeClr val="bg1"/>
                </a:solidFill>
                <a:latin typeface="Times New Roman" pitchFamily="18" charset="0"/>
                <a:cs typeface="Times New Roman" pitchFamily="18" charset="0"/>
              </a:rPr>
              <a:t>cao</a:t>
            </a:r>
            <a:r>
              <a:rPr lang="en-US" b="1" u="sng" dirty="0">
                <a:solidFill>
                  <a:schemeClr val="bg1"/>
                </a:solidFill>
                <a:latin typeface="Times New Roman" pitchFamily="18" charset="0"/>
                <a:cs typeface="Times New Roman" pitchFamily="18" charset="0"/>
              </a:rPr>
              <a:t> ý </a:t>
            </a:r>
            <a:r>
              <a:rPr lang="en-US" b="1" u="sng" dirty="0" err="1">
                <a:solidFill>
                  <a:schemeClr val="bg1"/>
                </a:solidFill>
                <a:latin typeface="Times New Roman" pitchFamily="18" charset="0"/>
                <a:cs typeface="Times New Roman" pitchFamily="18" charset="0"/>
              </a:rPr>
              <a:t>thức</a:t>
            </a:r>
            <a:r>
              <a:rPr lang="en-US" u="sng"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sống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học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tập</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làm</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việc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theo</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quy</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định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của</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Hiến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pháp</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và</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Pháp</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luật</a:t>
            </a:r>
            <a:r>
              <a:rPr lang="en-US" dirty="0">
                <a:solidFill>
                  <a:schemeClr val="bg1"/>
                </a:solidFill>
                <a:latin typeface="Times New Roman" pitchFamily="18" charset="0"/>
                <a:cs typeface="Times New Roman" pitchFamily="18" charset="0"/>
              </a:rPr>
              <a:t>, </a:t>
            </a:r>
            <a:r>
              <a:rPr lang="en-US" b="1" u="sng" dirty="0" err="1">
                <a:solidFill>
                  <a:schemeClr val="bg1"/>
                </a:solidFill>
                <a:latin typeface="Times New Roman" pitchFamily="18" charset="0"/>
                <a:cs typeface="Times New Roman" pitchFamily="18" charset="0"/>
              </a:rPr>
              <a:t>định</a:t>
            </a:r>
            <a:r>
              <a:rPr lang="en-US" b="1" u="sng" dirty="0">
                <a:solidFill>
                  <a:schemeClr val="bg1"/>
                </a:solidFill>
                <a:latin typeface="Times New Roman" pitchFamily="18" charset="0"/>
                <a:cs typeface="Times New Roman" pitchFamily="18" charset="0"/>
              </a:rPr>
              <a:t> </a:t>
            </a:r>
            <a:r>
              <a:rPr lang="en-US" b="1" u="sng" dirty="0" err="1">
                <a:solidFill>
                  <a:schemeClr val="bg1"/>
                </a:solidFill>
                <a:latin typeface="Times New Roman" pitchFamily="18" charset="0"/>
                <a:cs typeface="Times New Roman" pitchFamily="18" charset="0"/>
              </a:rPr>
              <a:t>hướng</a:t>
            </a:r>
            <a:r>
              <a:rPr lang="en-US" b="1" u="sng" dirty="0">
                <a:solidFill>
                  <a:schemeClr val="bg1"/>
                </a:solidFill>
                <a:latin typeface="Times New Roman" pitchFamily="18" charset="0"/>
                <a:cs typeface="Times New Roman" pitchFamily="18" charset="0"/>
              </a:rPr>
              <a:t> </a:t>
            </a:r>
            <a:r>
              <a:rPr lang="en-US" b="1" u="sng" dirty="0" err="1">
                <a:solidFill>
                  <a:schemeClr val="bg1"/>
                </a:solidFill>
                <a:latin typeface="Times New Roman" pitchFamily="18" charset="0"/>
                <a:cs typeface="Times New Roman" pitchFamily="18" charset="0"/>
              </a:rPr>
              <a:t>hành</a:t>
            </a:r>
            <a:r>
              <a:rPr lang="en-US" b="1" u="sng" dirty="0">
                <a:solidFill>
                  <a:schemeClr val="bg1"/>
                </a:solidFill>
                <a:latin typeface="Times New Roman" pitchFamily="18" charset="0"/>
                <a:cs typeface="Times New Roman" pitchFamily="18" charset="0"/>
              </a:rPr>
              <a:t> vi</a:t>
            </a:r>
            <a:r>
              <a:rPr lang="en-US" u="sng"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ứng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xử</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đúng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trong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cuộc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sống</a:t>
            </a:r>
            <a:r>
              <a:rPr lang="en-US" dirty="0">
                <a:solidFill>
                  <a:schemeClr val="bg1"/>
                </a:solidFill>
                <a:latin typeface="Times New Roman" pitchFamily="18" charset="0"/>
                <a:cs typeface="Times New Roman" pitchFamily="18" charset="0"/>
              </a:rPr>
              <a:t>.</a:t>
            </a:r>
          </a:p>
          <a:p>
            <a:pPr>
              <a:buNone/>
            </a:pPr>
            <a:endParaRPr lang="en-US"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latin typeface="Times New Roman" pitchFamily="18" charset="0"/>
                <a:cs typeface="Times New Roman" pitchFamily="18" charset="0"/>
              </a:rPr>
              <a:t>GIỚI THIỆU MÔN HỌC</a:t>
            </a:r>
          </a:p>
        </p:txBody>
      </p:sp>
      <p:sp>
        <p:nvSpPr>
          <p:cNvPr id="3" name="Content Placeholder 2"/>
          <p:cNvSpPr>
            <a:spLocks noGrp="1"/>
          </p:cNvSpPr>
          <p:nvPr>
            <p:ph sz="quarter" idx="1"/>
          </p:nvPr>
        </p:nvSpPr>
        <p:spPr>
          <a:xfrm>
            <a:off x="304800" y="1295400"/>
            <a:ext cx="8534400" cy="4724400"/>
          </a:xfrm>
        </p:spPr>
        <p:txBody>
          <a:bodyPr>
            <a:normAutofit/>
          </a:bodyPr>
          <a:lstStyle/>
          <a:p>
            <a:pPr lvl="0"/>
            <a:r>
              <a:rPr lang="en-US" b="1" dirty="0" err="1">
                <a:solidFill>
                  <a:schemeClr val="bg1"/>
                </a:solidFill>
                <a:latin typeface="Times New Roman" pitchFamily="18" charset="0"/>
                <a:cs typeface="Times New Roman" pitchFamily="18" charset="0"/>
              </a:rPr>
              <a:t>Nội</a:t>
            </a:r>
            <a:r>
              <a:rPr lang="en-US" b="1" dirty="0">
                <a:solidFill>
                  <a:schemeClr val="bg1"/>
                </a:solidFill>
                <a:latin typeface="Times New Roman" pitchFamily="18" charset="0"/>
                <a:cs typeface="Times New Roman" pitchFamily="18" charset="0"/>
              </a:rPr>
              <a:t> dung </a:t>
            </a:r>
            <a:r>
              <a:rPr lang="en-US" b="1" dirty="0" err="1">
                <a:solidFill>
                  <a:schemeClr val="bg1"/>
                </a:solidFill>
                <a:latin typeface="Times New Roman" pitchFamily="18" charset="0"/>
                <a:cs typeface="Times New Roman" pitchFamily="18" charset="0"/>
              </a:rPr>
              <a:t>môn</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học</a:t>
            </a:r>
            <a:r>
              <a:rPr lang="en-US" b="1" dirty="0">
                <a:solidFill>
                  <a:schemeClr val="bg1"/>
                </a:solidFill>
                <a:latin typeface="Times New Roman" pitchFamily="18" charset="0"/>
                <a:cs typeface="Times New Roman" pitchFamily="18" charset="0"/>
              </a:rPr>
              <a:t>:</a:t>
            </a:r>
            <a:endParaRPr lang="en-US" dirty="0">
              <a:solidFill>
                <a:schemeClr val="bg1"/>
              </a:solidFill>
              <a:latin typeface="Times New Roman" pitchFamily="18" charset="0"/>
              <a:cs typeface="Times New Roman" pitchFamily="18" charset="0"/>
            </a:endParaRPr>
          </a:p>
          <a:p>
            <a:pPr lvl="0" algn="just">
              <a:buFont typeface="Wingdings" pitchFamily="2" charset="2"/>
              <a:buChar char="Ø"/>
            </a:pPr>
            <a:r>
              <a:rPr lang="en-US" b="1" i="1" dirty="0" err="1">
                <a:solidFill>
                  <a:schemeClr val="bg1"/>
                </a:solidFill>
                <a:latin typeface="Times New Roman" pitchFamily="18" charset="0"/>
                <a:cs typeface="Times New Roman" pitchFamily="18" charset="0"/>
              </a:rPr>
              <a:t>Chương</a:t>
            </a:r>
            <a:r>
              <a:rPr lang="en-US" b="1" i="1" dirty="0">
                <a:solidFill>
                  <a:schemeClr val="bg1"/>
                </a:solidFill>
                <a:latin typeface="Times New Roman" pitchFamily="18" charset="0"/>
                <a:cs typeface="Times New Roman" pitchFamily="18" charset="0"/>
              </a:rPr>
              <a:t> I. </a:t>
            </a:r>
            <a:r>
              <a:rPr lang="en-US" b="1" i="1" dirty="0" err="1">
                <a:solidFill>
                  <a:schemeClr val="bg1"/>
                </a:solidFill>
                <a:latin typeface="Times New Roman" pitchFamily="18" charset="0"/>
                <a:cs typeface="Times New Roman" pitchFamily="18" charset="0"/>
              </a:rPr>
              <a:t>Giới</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thiệu</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chung</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về</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nhà</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nước</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và</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pháp</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luật</a:t>
            </a:r>
            <a:r>
              <a:rPr lang="en-US" b="1" i="1" dirty="0">
                <a:solidFill>
                  <a:schemeClr val="bg1"/>
                </a:solidFill>
                <a:latin typeface="Times New Roman" pitchFamily="18" charset="0"/>
                <a:cs typeface="Times New Roman" pitchFamily="18" charset="0"/>
              </a:rPr>
              <a:t> </a:t>
            </a:r>
            <a:endParaRPr lang="en-US" dirty="0">
              <a:solidFill>
                <a:schemeClr val="bg1"/>
              </a:solidFill>
              <a:latin typeface="Times New Roman" pitchFamily="18" charset="0"/>
              <a:cs typeface="Times New Roman" pitchFamily="18" charset="0"/>
            </a:endParaRPr>
          </a:p>
          <a:p>
            <a:pPr lvl="0" algn="just">
              <a:buFont typeface="Wingdings" pitchFamily="2" charset="2"/>
              <a:buChar char="Ø"/>
            </a:pPr>
            <a:r>
              <a:rPr lang="en-US" b="1" i="1" dirty="0" err="1">
                <a:solidFill>
                  <a:schemeClr val="bg1"/>
                </a:solidFill>
                <a:latin typeface="Times New Roman" pitchFamily="18" charset="0"/>
                <a:cs typeface="Times New Roman" pitchFamily="18" charset="0"/>
              </a:rPr>
              <a:t>Chương</a:t>
            </a:r>
            <a:r>
              <a:rPr lang="en-US" b="1" i="1" dirty="0">
                <a:solidFill>
                  <a:schemeClr val="bg1"/>
                </a:solidFill>
                <a:latin typeface="Times New Roman" pitchFamily="18" charset="0"/>
                <a:cs typeface="Times New Roman" pitchFamily="18" charset="0"/>
              </a:rPr>
              <a:t> II</a:t>
            </a:r>
            <a:r>
              <a:rPr lang="en-US" b="1" i="1">
                <a:solidFill>
                  <a:schemeClr val="bg1"/>
                </a:solidFill>
                <a:latin typeface="Times New Roman" pitchFamily="18" charset="0"/>
                <a:cs typeface="Times New Roman" pitchFamily="18" charset="0"/>
              </a:rPr>
              <a:t>. Nhà nước và Bộ </a:t>
            </a:r>
            <a:r>
              <a:rPr lang="en-US" b="1" i="1" dirty="0" err="1">
                <a:solidFill>
                  <a:schemeClr val="bg1"/>
                </a:solidFill>
                <a:latin typeface="Times New Roman" pitchFamily="18" charset="0"/>
                <a:cs typeface="Times New Roman" pitchFamily="18" charset="0"/>
              </a:rPr>
              <a:t>máy</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nhà</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nước</a:t>
            </a:r>
            <a:endParaRPr lang="en-US" dirty="0">
              <a:solidFill>
                <a:schemeClr val="bg1"/>
              </a:solidFill>
              <a:latin typeface="Times New Roman" pitchFamily="18" charset="0"/>
              <a:cs typeface="Times New Roman" pitchFamily="18" charset="0"/>
            </a:endParaRPr>
          </a:p>
          <a:p>
            <a:pPr lvl="0" algn="just">
              <a:buFont typeface="Wingdings" pitchFamily="2" charset="2"/>
              <a:buChar char="Ø"/>
            </a:pPr>
            <a:r>
              <a:rPr lang="en-US" b="1" i="1" dirty="0" err="1">
                <a:solidFill>
                  <a:schemeClr val="bg1"/>
                </a:solidFill>
                <a:latin typeface="Times New Roman" pitchFamily="18" charset="0"/>
                <a:cs typeface="Times New Roman" pitchFamily="18" charset="0"/>
              </a:rPr>
              <a:t>Chương</a:t>
            </a:r>
            <a:r>
              <a:rPr lang="en-US" b="1" i="1" dirty="0">
                <a:solidFill>
                  <a:schemeClr val="bg1"/>
                </a:solidFill>
                <a:latin typeface="Times New Roman" pitchFamily="18" charset="0"/>
                <a:cs typeface="Times New Roman" pitchFamily="18" charset="0"/>
              </a:rPr>
              <a:t> III. </a:t>
            </a:r>
            <a:r>
              <a:rPr lang="en-US" b="1" i="1" dirty="0" err="1">
                <a:solidFill>
                  <a:schemeClr val="bg1"/>
                </a:solidFill>
                <a:latin typeface="Times New Roman" pitchFamily="18" charset="0"/>
                <a:cs typeface="Times New Roman" pitchFamily="18" charset="0"/>
              </a:rPr>
              <a:t>Pháp</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luật</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công</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cụ</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điều</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chỉnh</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quan</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hệ</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xã</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hội</a:t>
            </a:r>
            <a:endParaRPr lang="en-US" dirty="0">
              <a:solidFill>
                <a:schemeClr val="bg1"/>
              </a:solidFill>
              <a:latin typeface="Times New Roman" pitchFamily="18" charset="0"/>
              <a:cs typeface="Times New Roman" pitchFamily="18" charset="0"/>
            </a:endParaRPr>
          </a:p>
          <a:p>
            <a:pPr lvl="0" algn="just">
              <a:buFont typeface="Wingdings" pitchFamily="2" charset="2"/>
              <a:buChar char="Ø"/>
            </a:pPr>
            <a:r>
              <a:rPr lang="en-US" b="1" i="1" dirty="0" err="1">
                <a:solidFill>
                  <a:schemeClr val="bg1"/>
                </a:solidFill>
                <a:latin typeface="Times New Roman" pitchFamily="18" charset="0"/>
                <a:cs typeface="Times New Roman" pitchFamily="18" charset="0"/>
              </a:rPr>
              <a:t>Chương</a:t>
            </a:r>
            <a:r>
              <a:rPr lang="en-US" b="1" i="1" dirty="0">
                <a:solidFill>
                  <a:schemeClr val="bg1"/>
                </a:solidFill>
                <a:latin typeface="Times New Roman" pitchFamily="18" charset="0"/>
                <a:cs typeface="Times New Roman" pitchFamily="18" charset="0"/>
              </a:rPr>
              <a:t> IV. </a:t>
            </a:r>
            <a:r>
              <a:rPr lang="en-US" b="1" i="1" dirty="0" err="1">
                <a:solidFill>
                  <a:schemeClr val="bg1"/>
                </a:solidFill>
                <a:latin typeface="Times New Roman" pitchFamily="18" charset="0"/>
                <a:cs typeface="Times New Roman" pitchFamily="18" charset="0"/>
              </a:rPr>
              <a:t>Hình</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thức</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và</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hệ</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thống</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pháp</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luật</a:t>
            </a:r>
            <a:r>
              <a:rPr lang="en-US" b="1" i="1" dirty="0">
                <a:solidFill>
                  <a:schemeClr val="bg1"/>
                </a:solidFill>
                <a:latin typeface="Times New Roman" pitchFamily="18" charset="0"/>
                <a:cs typeface="Times New Roman" pitchFamily="18" charset="0"/>
              </a:rPr>
              <a:t>	</a:t>
            </a:r>
            <a:endParaRPr lang="en-US" dirty="0">
              <a:solidFill>
                <a:schemeClr val="bg1"/>
              </a:solidFill>
              <a:latin typeface="Times New Roman" pitchFamily="18" charset="0"/>
              <a:cs typeface="Times New Roman" pitchFamily="18" charset="0"/>
            </a:endParaRPr>
          </a:p>
          <a:p>
            <a:pPr lvl="0" algn="just">
              <a:buFont typeface="Wingdings" pitchFamily="2" charset="2"/>
              <a:buChar char="Ø"/>
            </a:pPr>
            <a:r>
              <a:rPr lang="en-US" b="1" i="1" dirty="0" err="1">
                <a:solidFill>
                  <a:srgbClr val="FFFF00"/>
                </a:solidFill>
                <a:latin typeface="Times New Roman" pitchFamily="18" charset="0"/>
                <a:cs typeface="Times New Roman" pitchFamily="18" charset="0"/>
              </a:rPr>
              <a:t>Chương</a:t>
            </a:r>
            <a:r>
              <a:rPr lang="en-US" b="1" i="1" dirty="0">
                <a:solidFill>
                  <a:srgbClr val="FFFF00"/>
                </a:solidFill>
                <a:latin typeface="Times New Roman" pitchFamily="18" charset="0"/>
                <a:cs typeface="Times New Roman" pitchFamily="18" charset="0"/>
              </a:rPr>
              <a:t> V. </a:t>
            </a:r>
            <a:r>
              <a:rPr lang="en-US" b="1" i="1" dirty="0" err="1">
                <a:solidFill>
                  <a:srgbClr val="FFFF00"/>
                </a:solidFill>
                <a:latin typeface="Times New Roman" pitchFamily="18" charset="0"/>
                <a:cs typeface="Times New Roman" pitchFamily="18" charset="0"/>
              </a:rPr>
              <a:t>Các</a:t>
            </a:r>
            <a:r>
              <a:rPr lang="en-US" b="1" i="1" dirty="0">
                <a:solidFill>
                  <a:srgbClr val="FFFF00"/>
                </a:solidFill>
                <a:latin typeface="Times New Roman" pitchFamily="18" charset="0"/>
                <a:cs typeface="Times New Roman" pitchFamily="18" charset="0"/>
              </a:rPr>
              <a:t> </a:t>
            </a:r>
            <a:r>
              <a:rPr lang="en-US" b="1" i="1" dirty="0" err="1">
                <a:solidFill>
                  <a:srgbClr val="FFFF00"/>
                </a:solidFill>
                <a:latin typeface="Times New Roman" pitchFamily="18" charset="0"/>
                <a:cs typeface="Times New Roman" pitchFamily="18" charset="0"/>
              </a:rPr>
              <a:t>ngành</a:t>
            </a:r>
            <a:r>
              <a:rPr lang="en-US" b="1" i="1" dirty="0">
                <a:solidFill>
                  <a:srgbClr val="FFFF00"/>
                </a:solidFill>
                <a:latin typeface="Times New Roman" pitchFamily="18" charset="0"/>
                <a:cs typeface="Times New Roman" pitchFamily="18" charset="0"/>
              </a:rPr>
              <a:t> </a:t>
            </a:r>
            <a:r>
              <a:rPr lang="en-US" b="1" i="1" dirty="0" err="1">
                <a:solidFill>
                  <a:srgbClr val="FFFF00"/>
                </a:solidFill>
                <a:latin typeface="Times New Roman" pitchFamily="18" charset="0"/>
                <a:cs typeface="Times New Roman" pitchFamily="18" charset="0"/>
              </a:rPr>
              <a:t>luật</a:t>
            </a:r>
            <a:r>
              <a:rPr lang="en-US" b="1" i="1" dirty="0">
                <a:solidFill>
                  <a:srgbClr val="FFFF00"/>
                </a:solidFill>
                <a:latin typeface="Times New Roman" pitchFamily="18" charset="0"/>
                <a:cs typeface="Times New Roman" pitchFamily="18" charset="0"/>
              </a:rPr>
              <a:t> </a:t>
            </a:r>
            <a:r>
              <a:rPr lang="en-US" b="1" i="1" dirty="0" err="1">
                <a:solidFill>
                  <a:srgbClr val="FFFF00"/>
                </a:solidFill>
                <a:latin typeface="Times New Roman" pitchFamily="18" charset="0"/>
                <a:cs typeface="Times New Roman" pitchFamily="18" charset="0"/>
              </a:rPr>
              <a:t>trong</a:t>
            </a:r>
            <a:r>
              <a:rPr lang="en-US" b="1" i="1" dirty="0">
                <a:solidFill>
                  <a:srgbClr val="FFFF00"/>
                </a:solidFill>
                <a:latin typeface="Times New Roman" pitchFamily="18" charset="0"/>
                <a:cs typeface="Times New Roman" pitchFamily="18" charset="0"/>
              </a:rPr>
              <a:t> </a:t>
            </a:r>
            <a:r>
              <a:rPr lang="en-US" b="1" i="1" dirty="0" err="1">
                <a:solidFill>
                  <a:srgbClr val="FFFF00"/>
                </a:solidFill>
                <a:latin typeface="Times New Roman" pitchFamily="18" charset="0"/>
                <a:cs typeface="Times New Roman" pitchFamily="18" charset="0"/>
              </a:rPr>
              <a:t>hệ</a:t>
            </a:r>
            <a:r>
              <a:rPr lang="en-US" b="1" i="1" dirty="0">
                <a:solidFill>
                  <a:srgbClr val="FFFF00"/>
                </a:solidFill>
                <a:latin typeface="Times New Roman" pitchFamily="18" charset="0"/>
                <a:cs typeface="Times New Roman" pitchFamily="18" charset="0"/>
              </a:rPr>
              <a:t> </a:t>
            </a:r>
            <a:r>
              <a:rPr lang="en-US" b="1" i="1" dirty="0" err="1">
                <a:solidFill>
                  <a:srgbClr val="FFFF00"/>
                </a:solidFill>
                <a:latin typeface="Times New Roman" pitchFamily="18" charset="0"/>
                <a:cs typeface="Times New Roman" pitchFamily="18" charset="0"/>
              </a:rPr>
              <a:t>thống</a:t>
            </a:r>
            <a:r>
              <a:rPr lang="en-US" b="1" i="1" dirty="0">
                <a:solidFill>
                  <a:srgbClr val="FFFF00"/>
                </a:solidFill>
                <a:latin typeface="Times New Roman" pitchFamily="18" charset="0"/>
                <a:cs typeface="Times New Roman" pitchFamily="18" charset="0"/>
              </a:rPr>
              <a:t> </a:t>
            </a:r>
            <a:r>
              <a:rPr lang="en-US" b="1" i="1" dirty="0" err="1">
                <a:solidFill>
                  <a:srgbClr val="FFFF00"/>
                </a:solidFill>
                <a:latin typeface="Times New Roman" pitchFamily="18" charset="0"/>
                <a:cs typeface="Times New Roman" pitchFamily="18" charset="0"/>
              </a:rPr>
              <a:t>pháp</a:t>
            </a:r>
            <a:r>
              <a:rPr lang="en-US" b="1" i="1" dirty="0">
                <a:solidFill>
                  <a:srgbClr val="FFFF00"/>
                </a:solidFill>
                <a:latin typeface="Times New Roman" pitchFamily="18" charset="0"/>
                <a:cs typeface="Times New Roman" pitchFamily="18" charset="0"/>
              </a:rPr>
              <a:t> </a:t>
            </a:r>
            <a:r>
              <a:rPr lang="en-US" b="1" i="1" dirty="0" err="1">
                <a:solidFill>
                  <a:srgbClr val="FFFF00"/>
                </a:solidFill>
                <a:latin typeface="Times New Roman" pitchFamily="18" charset="0"/>
                <a:cs typeface="Times New Roman" pitchFamily="18" charset="0"/>
              </a:rPr>
              <a:t>luật</a:t>
            </a:r>
            <a:r>
              <a:rPr lang="en-US" b="1" i="1" dirty="0">
                <a:solidFill>
                  <a:srgbClr val="FFFF00"/>
                </a:solidFill>
                <a:latin typeface="Times New Roman" pitchFamily="18" charset="0"/>
                <a:cs typeface="Times New Roman" pitchFamily="18" charset="0"/>
              </a:rPr>
              <a:t> </a:t>
            </a:r>
            <a:r>
              <a:rPr lang="en-US" b="1" i="1" dirty="0" err="1">
                <a:solidFill>
                  <a:srgbClr val="FFFF00"/>
                </a:solidFill>
                <a:latin typeface="Times New Roman" pitchFamily="18" charset="0"/>
                <a:cs typeface="Times New Roman" pitchFamily="18" charset="0"/>
              </a:rPr>
              <a:t>Việt</a:t>
            </a:r>
            <a:r>
              <a:rPr lang="en-US" b="1" i="1" dirty="0">
                <a:solidFill>
                  <a:srgbClr val="FFFF00"/>
                </a:solidFill>
                <a:latin typeface="Times New Roman" pitchFamily="18" charset="0"/>
                <a:cs typeface="Times New Roman" pitchFamily="18" charset="0"/>
              </a:rPr>
              <a:t> Nam</a:t>
            </a:r>
            <a:endParaRPr lang="en-US" dirty="0">
              <a:solidFill>
                <a:srgbClr val="FFFF00"/>
              </a:solidFill>
              <a:latin typeface="Times New Roman" pitchFamily="18" charset="0"/>
              <a:cs typeface="Times New Roman" pitchFamily="18" charset="0"/>
            </a:endParaRPr>
          </a:p>
          <a:p>
            <a:pPr lvl="0" algn="just">
              <a:buFont typeface="Wingdings" pitchFamily="2" charset="2"/>
              <a:buChar char="Ø"/>
            </a:pPr>
            <a:r>
              <a:rPr lang="en-US" b="1" i="1" dirty="0" err="1">
                <a:solidFill>
                  <a:schemeClr val="bg1"/>
                </a:solidFill>
                <a:latin typeface="Times New Roman" pitchFamily="18" charset="0"/>
                <a:cs typeface="Times New Roman" pitchFamily="18" charset="0"/>
              </a:rPr>
              <a:t>Chương</a:t>
            </a:r>
            <a:r>
              <a:rPr lang="en-US" b="1" i="1" dirty="0">
                <a:solidFill>
                  <a:schemeClr val="bg1"/>
                </a:solidFill>
                <a:latin typeface="Times New Roman" pitchFamily="18" charset="0"/>
                <a:cs typeface="Times New Roman" pitchFamily="18" charset="0"/>
              </a:rPr>
              <a:t> VI. </a:t>
            </a:r>
            <a:r>
              <a:rPr lang="en-US" b="1" i="1" dirty="0" err="1">
                <a:solidFill>
                  <a:schemeClr val="bg1"/>
                </a:solidFill>
                <a:latin typeface="Times New Roman" pitchFamily="18" charset="0"/>
                <a:cs typeface="Times New Roman" pitchFamily="18" charset="0"/>
              </a:rPr>
              <a:t>Những</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vấn</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đề</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chung</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về</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Luật</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phòng</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chống</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tham</a:t>
            </a:r>
            <a:r>
              <a:rPr lang="en-US" b="1" i="1" dirty="0">
                <a:solidFill>
                  <a:schemeClr val="bg1"/>
                </a:solidFill>
                <a:latin typeface="Times New Roman" pitchFamily="18" charset="0"/>
                <a:cs typeface="Times New Roman" pitchFamily="18" charset="0"/>
              </a:rPr>
              <a:t> </a:t>
            </a:r>
            <a:r>
              <a:rPr lang="en-US" b="1" i="1" dirty="0" err="1">
                <a:solidFill>
                  <a:schemeClr val="bg1"/>
                </a:solidFill>
                <a:latin typeface="Times New Roman" pitchFamily="18" charset="0"/>
                <a:cs typeface="Times New Roman" pitchFamily="18" charset="0"/>
              </a:rPr>
              <a:t>nhũng</a:t>
            </a:r>
            <a:endParaRPr lang="en-US" dirty="0">
              <a:solidFill>
                <a:schemeClr val="bg1"/>
              </a:solidFill>
              <a:latin typeface="Times New Roman" pitchFamily="18" charset="0"/>
              <a:cs typeface="Times New Roman" pitchFamily="18" charset="0"/>
            </a:endParaRPr>
          </a:p>
          <a:p>
            <a:pPr>
              <a:buNone/>
            </a:pPr>
            <a:endParaRPr lang="en-US"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animEffect transition="in" filter="wipe(down)">
                                      <p:cBhvr>
                                        <p:cTn id="87" dur="580">
                                          <p:stCondLst>
                                            <p:cond delay="0"/>
                                          </p:stCondLst>
                                        </p:cTn>
                                        <p:tgtEl>
                                          <p:spTgt spid="3">
                                            <p:txEl>
                                              <p:pRg st="5" end="5"/>
                                            </p:txEl>
                                          </p:spTgt>
                                        </p:tgtEl>
                                      </p:cBhvr>
                                    </p:animEffect>
                                    <p:anim calcmode="lin" valueType="num">
                                      <p:cBhvr>
                                        <p:cTn id="8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5" end="5"/>
                                            </p:txEl>
                                          </p:spTgt>
                                        </p:tgtEl>
                                      </p:cBhvr>
                                      <p:to x="100000" y="60000"/>
                                    </p:animScale>
                                    <p:animScale>
                                      <p:cBhvr>
                                        <p:cTn id="94" dur="166" decel="50000">
                                          <p:stCondLst>
                                            <p:cond delay="676"/>
                                          </p:stCondLst>
                                        </p:cTn>
                                        <p:tgtEl>
                                          <p:spTgt spid="3">
                                            <p:txEl>
                                              <p:pRg st="5" end="5"/>
                                            </p:txEl>
                                          </p:spTgt>
                                        </p:tgtEl>
                                      </p:cBhvr>
                                      <p:to x="100000" y="100000"/>
                                    </p:animScale>
                                    <p:animScale>
                                      <p:cBhvr>
                                        <p:cTn id="95" dur="26">
                                          <p:stCondLst>
                                            <p:cond delay="1312"/>
                                          </p:stCondLst>
                                        </p:cTn>
                                        <p:tgtEl>
                                          <p:spTgt spid="3">
                                            <p:txEl>
                                              <p:pRg st="5" end="5"/>
                                            </p:txEl>
                                          </p:spTgt>
                                        </p:tgtEl>
                                      </p:cBhvr>
                                      <p:to x="100000" y="80000"/>
                                    </p:animScale>
                                    <p:animScale>
                                      <p:cBhvr>
                                        <p:cTn id="96" dur="166" decel="50000">
                                          <p:stCondLst>
                                            <p:cond delay="1338"/>
                                          </p:stCondLst>
                                        </p:cTn>
                                        <p:tgtEl>
                                          <p:spTgt spid="3">
                                            <p:txEl>
                                              <p:pRg st="5" end="5"/>
                                            </p:txEl>
                                          </p:spTgt>
                                        </p:tgtEl>
                                      </p:cBhvr>
                                      <p:to x="100000" y="100000"/>
                                    </p:animScale>
                                    <p:animScale>
                                      <p:cBhvr>
                                        <p:cTn id="97" dur="26">
                                          <p:stCondLst>
                                            <p:cond delay="1642"/>
                                          </p:stCondLst>
                                        </p:cTn>
                                        <p:tgtEl>
                                          <p:spTgt spid="3">
                                            <p:txEl>
                                              <p:pRg st="5" end="5"/>
                                            </p:txEl>
                                          </p:spTgt>
                                        </p:tgtEl>
                                      </p:cBhvr>
                                      <p:to x="100000" y="90000"/>
                                    </p:animScale>
                                    <p:animScale>
                                      <p:cBhvr>
                                        <p:cTn id="98" dur="166" decel="50000">
                                          <p:stCondLst>
                                            <p:cond delay="1668"/>
                                          </p:stCondLst>
                                        </p:cTn>
                                        <p:tgtEl>
                                          <p:spTgt spid="3">
                                            <p:txEl>
                                              <p:pRg st="5" end="5"/>
                                            </p:txEl>
                                          </p:spTgt>
                                        </p:tgtEl>
                                      </p:cBhvr>
                                      <p:to x="100000" y="100000"/>
                                    </p:animScale>
                                    <p:animScale>
                                      <p:cBhvr>
                                        <p:cTn id="99" dur="26">
                                          <p:stCondLst>
                                            <p:cond delay="1808"/>
                                          </p:stCondLst>
                                        </p:cTn>
                                        <p:tgtEl>
                                          <p:spTgt spid="3">
                                            <p:txEl>
                                              <p:pRg st="5" end="5"/>
                                            </p:txEl>
                                          </p:spTgt>
                                        </p:tgtEl>
                                      </p:cBhvr>
                                      <p:to x="100000" y="95000"/>
                                    </p:animScale>
                                    <p:animScale>
                                      <p:cBhvr>
                                        <p:cTn id="100" dur="166" decel="50000">
                                          <p:stCondLst>
                                            <p:cond delay="1834"/>
                                          </p:stCondLst>
                                        </p:cTn>
                                        <p:tgtEl>
                                          <p:spTgt spid="3">
                                            <p:txEl>
                                              <p:pRg st="5" end="5"/>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3">
                                            <p:txEl>
                                              <p:pRg st="6" end="6"/>
                                            </p:txEl>
                                          </p:spTgt>
                                        </p:tgtEl>
                                        <p:attrNameLst>
                                          <p:attrName>style.visibility</p:attrName>
                                        </p:attrNameLst>
                                      </p:cBhvr>
                                      <p:to>
                                        <p:strVal val="visible"/>
                                      </p:to>
                                    </p:set>
                                    <p:animEffect transition="in" filter="wipe(down)">
                                      <p:cBhvr>
                                        <p:cTn id="103" dur="580">
                                          <p:stCondLst>
                                            <p:cond delay="0"/>
                                          </p:stCondLst>
                                        </p:cTn>
                                        <p:tgtEl>
                                          <p:spTgt spid="3">
                                            <p:txEl>
                                              <p:pRg st="6" end="6"/>
                                            </p:txEl>
                                          </p:spTgt>
                                        </p:tgtEl>
                                      </p:cBhvr>
                                    </p:animEffect>
                                    <p:anim calcmode="lin" valueType="num">
                                      <p:cBhvr>
                                        <p:cTn id="104"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3">
                                            <p:txEl>
                                              <p:pRg st="6" end="6"/>
                                            </p:txEl>
                                          </p:spTgt>
                                        </p:tgtEl>
                                      </p:cBhvr>
                                      <p:to x="100000" y="60000"/>
                                    </p:animScale>
                                    <p:animScale>
                                      <p:cBhvr>
                                        <p:cTn id="110" dur="166" decel="50000">
                                          <p:stCondLst>
                                            <p:cond delay="676"/>
                                          </p:stCondLst>
                                        </p:cTn>
                                        <p:tgtEl>
                                          <p:spTgt spid="3">
                                            <p:txEl>
                                              <p:pRg st="6" end="6"/>
                                            </p:txEl>
                                          </p:spTgt>
                                        </p:tgtEl>
                                      </p:cBhvr>
                                      <p:to x="100000" y="100000"/>
                                    </p:animScale>
                                    <p:animScale>
                                      <p:cBhvr>
                                        <p:cTn id="111" dur="26">
                                          <p:stCondLst>
                                            <p:cond delay="1312"/>
                                          </p:stCondLst>
                                        </p:cTn>
                                        <p:tgtEl>
                                          <p:spTgt spid="3">
                                            <p:txEl>
                                              <p:pRg st="6" end="6"/>
                                            </p:txEl>
                                          </p:spTgt>
                                        </p:tgtEl>
                                      </p:cBhvr>
                                      <p:to x="100000" y="80000"/>
                                    </p:animScale>
                                    <p:animScale>
                                      <p:cBhvr>
                                        <p:cTn id="112" dur="166" decel="50000">
                                          <p:stCondLst>
                                            <p:cond delay="1338"/>
                                          </p:stCondLst>
                                        </p:cTn>
                                        <p:tgtEl>
                                          <p:spTgt spid="3">
                                            <p:txEl>
                                              <p:pRg st="6" end="6"/>
                                            </p:txEl>
                                          </p:spTgt>
                                        </p:tgtEl>
                                      </p:cBhvr>
                                      <p:to x="100000" y="100000"/>
                                    </p:animScale>
                                    <p:animScale>
                                      <p:cBhvr>
                                        <p:cTn id="113" dur="26">
                                          <p:stCondLst>
                                            <p:cond delay="1642"/>
                                          </p:stCondLst>
                                        </p:cTn>
                                        <p:tgtEl>
                                          <p:spTgt spid="3">
                                            <p:txEl>
                                              <p:pRg st="6" end="6"/>
                                            </p:txEl>
                                          </p:spTgt>
                                        </p:tgtEl>
                                      </p:cBhvr>
                                      <p:to x="100000" y="90000"/>
                                    </p:animScale>
                                    <p:animScale>
                                      <p:cBhvr>
                                        <p:cTn id="114" dur="166" decel="50000">
                                          <p:stCondLst>
                                            <p:cond delay="1668"/>
                                          </p:stCondLst>
                                        </p:cTn>
                                        <p:tgtEl>
                                          <p:spTgt spid="3">
                                            <p:txEl>
                                              <p:pRg st="6" end="6"/>
                                            </p:txEl>
                                          </p:spTgt>
                                        </p:tgtEl>
                                      </p:cBhvr>
                                      <p:to x="100000" y="100000"/>
                                    </p:animScale>
                                    <p:animScale>
                                      <p:cBhvr>
                                        <p:cTn id="115" dur="26">
                                          <p:stCondLst>
                                            <p:cond delay="1808"/>
                                          </p:stCondLst>
                                        </p:cTn>
                                        <p:tgtEl>
                                          <p:spTgt spid="3">
                                            <p:txEl>
                                              <p:pRg st="6" end="6"/>
                                            </p:txEl>
                                          </p:spTgt>
                                        </p:tgtEl>
                                      </p:cBhvr>
                                      <p:to x="100000" y="95000"/>
                                    </p:animScale>
                                    <p:animScale>
                                      <p:cBhvr>
                                        <p:cTn id="116"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latin typeface="Times New Roman" pitchFamily="18" charset="0"/>
                <a:cs typeface="Times New Roman" pitchFamily="18" charset="0"/>
              </a:rPr>
              <a:t>GIỚI THIỆU MÔN HỌC</a:t>
            </a:r>
          </a:p>
        </p:txBody>
      </p:sp>
      <p:sp>
        <p:nvSpPr>
          <p:cNvPr id="3" name="Content Placeholder 2"/>
          <p:cNvSpPr>
            <a:spLocks noGrp="1"/>
          </p:cNvSpPr>
          <p:nvPr>
            <p:ph sz="quarter" idx="1"/>
          </p:nvPr>
        </p:nvSpPr>
        <p:spPr>
          <a:xfrm>
            <a:off x="304800" y="1295400"/>
            <a:ext cx="8534400" cy="5105400"/>
          </a:xfrm>
        </p:spPr>
        <p:txBody>
          <a:bodyPr>
            <a:normAutofit fontScale="85000" lnSpcReduction="20000"/>
          </a:bodyPr>
          <a:lstStyle/>
          <a:p>
            <a:pPr marL="0" lvl="1" indent="0" algn="just"/>
            <a:r>
              <a:rPr lang="en-US" sz="2800" b="1" dirty="0" err="1">
                <a:solidFill>
                  <a:schemeClr val="bg1"/>
                </a:solidFill>
                <a:latin typeface="Times New Roman" pitchFamily="18" charset="0"/>
                <a:cs typeface="Times New Roman" pitchFamily="18" charset="0"/>
              </a:rPr>
              <a:t>Tài</a:t>
            </a:r>
            <a:r>
              <a:rPr lang="en-US" sz="2800" b="1" dirty="0">
                <a:solidFill>
                  <a:schemeClr val="bg1"/>
                </a:solidFill>
                <a:latin typeface="Times New Roman" pitchFamily="18" charset="0"/>
                <a:cs typeface="Times New Roman" pitchFamily="18" charset="0"/>
              </a:rPr>
              <a:t> </a:t>
            </a:r>
            <a:r>
              <a:rPr lang="en-US" sz="2800" b="1" dirty="0" err="1">
                <a:solidFill>
                  <a:schemeClr val="bg1"/>
                </a:solidFill>
                <a:latin typeface="Times New Roman" pitchFamily="18" charset="0"/>
                <a:cs typeface="Times New Roman" pitchFamily="18" charset="0"/>
              </a:rPr>
              <a:t>liệu</a:t>
            </a:r>
            <a:r>
              <a:rPr lang="en-US" sz="2800" b="1" dirty="0">
                <a:solidFill>
                  <a:schemeClr val="bg1"/>
                </a:solidFill>
                <a:latin typeface="Times New Roman" pitchFamily="18" charset="0"/>
                <a:cs typeface="Times New Roman" pitchFamily="18" charset="0"/>
              </a:rPr>
              <a:t> </a:t>
            </a:r>
            <a:r>
              <a:rPr lang="en-US" sz="2800" b="1" dirty="0" err="1">
                <a:solidFill>
                  <a:schemeClr val="bg1"/>
                </a:solidFill>
                <a:latin typeface="Times New Roman" pitchFamily="18" charset="0"/>
                <a:cs typeface="Times New Roman" pitchFamily="18" charset="0"/>
              </a:rPr>
              <a:t>tham</a:t>
            </a:r>
            <a:r>
              <a:rPr lang="en-US" sz="2800" b="1" dirty="0">
                <a:solidFill>
                  <a:schemeClr val="bg1"/>
                </a:solidFill>
                <a:latin typeface="Times New Roman" pitchFamily="18" charset="0"/>
                <a:cs typeface="Times New Roman" pitchFamily="18" charset="0"/>
              </a:rPr>
              <a:t> </a:t>
            </a:r>
            <a:r>
              <a:rPr lang="en-US" sz="2800" b="1" dirty="0" err="1">
                <a:solidFill>
                  <a:schemeClr val="bg1"/>
                </a:solidFill>
                <a:latin typeface="Times New Roman" pitchFamily="18" charset="0"/>
                <a:cs typeface="Times New Roman" pitchFamily="18" charset="0"/>
              </a:rPr>
              <a:t>khảo</a:t>
            </a:r>
            <a:r>
              <a:rPr lang="en-US" sz="2800" b="1" dirty="0">
                <a:solidFill>
                  <a:schemeClr val="bg1"/>
                </a:solidFill>
                <a:latin typeface="Times New Roman" pitchFamily="18" charset="0"/>
                <a:cs typeface="Times New Roman" pitchFamily="18" charset="0"/>
              </a:rPr>
              <a:t>:</a:t>
            </a:r>
            <a:endParaRPr lang="en-US" sz="2800" dirty="0">
              <a:solidFill>
                <a:schemeClr val="bg1"/>
              </a:solidFill>
              <a:latin typeface="Times New Roman" pitchFamily="18" charset="0"/>
              <a:cs typeface="Times New Roman" pitchFamily="18" charset="0"/>
            </a:endParaRPr>
          </a:p>
          <a:p>
            <a:pPr marL="0" lvl="0" indent="0" algn="just">
              <a:buFont typeface="Wingdings" pitchFamily="2" charset="2"/>
              <a:buChar char="Ø"/>
            </a:pPr>
            <a:r>
              <a:rPr lang="en-US" sz="2800" dirty="0" err="1">
                <a:solidFill>
                  <a:schemeClr val="bg1"/>
                </a:solidFill>
                <a:latin typeface="Times New Roman" pitchFamily="18" charset="0"/>
                <a:cs typeface="Times New Roman" pitchFamily="18" charset="0"/>
              </a:rPr>
              <a:t>Trường</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Đại</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học</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Luật</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Hà</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Nội</a:t>
            </a:r>
            <a:r>
              <a:rPr lang="en-US" sz="2800" dirty="0">
                <a:solidFill>
                  <a:schemeClr val="bg1"/>
                </a:solidFill>
                <a:latin typeface="Times New Roman" pitchFamily="18" charset="0"/>
                <a:cs typeface="Times New Roman" pitchFamily="18" charset="0"/>
              </a:rPr>
              <a:t>, </a:t>
            </a:r>
            <a:r>
              <a:rPr lang="en-US" sz="2800" i="1" dirty="0" err="1">
                <a:solidFill>
                  <a:schemeClr val="bg1"/>
                </a:solidFill>
                <a:latin typeface="Times New Roman" pitchFamily="18" charset="0"/>
                <a:cs typeface="Times New Roman" pitchFamily="18" charset="0"/>
              </a:rPr>
              <a:t>Giáo</a:t>
            </a:r>
            <a:r>
              <a:rPr lang="en-US" sz="2800" i="1" dirty="0">
                <a:solidFill>
                  <a:schemeClr val="bg1"/>
                </a:solidFill>
                <a:latin typeface="Times New Roman" pitchFamily="18" charset="0"/>
                <a:cs typeface="Times New Roman" pitchFamily="18" charset="0"/>
              </a:rPr>
              <a:t> </a:t>
            </a:r>
            <a:r>
              <a:rPr lang="en-US" sz="2800" i="1" dirty="0" err="1">
                <a:solidFill>
                  <a:schemeClr val="bg1"/>
                </a:solidFill>
                <a:latin typeface="Times New Roman" pitchFamily="18" charset="0"/>
                <a:cs typeface="Times New Roman" pitchFamily="18" charset="0"/>
              </a:rPr>
              <a:t>trình</a:t>
            </a:r>
            <a:r>
              <a:rPr lang="en-US" sz="2800" i="1" dirty="0">
                <a:solidFill>
                  <a:schemeClr val="bg1"/>
                </a:solidFill>
                <a:latin typeface="Times New Roman" pitchFamily="18" charset="0"/>
                <a:cs typeface="Times New Roman" pitchFamily="18" charset="0"/>
              </a:rPr>
              <a:t> </a:t>
            </a:r>
            <a:r>
              <a:rPr lang="en-US" sz="2800" i="1" dirty="0" err="1">
                <a:solidFill>
                  <a:schemeClr val="bg1"/>
                </a:solidFill>
                <a:latin typeface="Times New Roman" pitchFamily="18" charset="0"/>
                <a:cs typeface="Times New Roman" pitchFamily="18" charset="0"/>
              </a:rPr>
              <a:t>Lý</a:t>
            </a:r>
            <a:r>
              <a:rPr lang="en-US" sz="2800" i="1" dirty="0">
                <a:solidFill>
                  <a:schemeClr val="bg1"/>
                </a:solidFill>
                <a:latin typeface="Times New Roman" pitchFamily="18" charset="0"/>
                <a:cs typeface="Times New Roman" pitchFamily="18" charset="0"/>
              </a:rPr>
              <a:t> </a:t>
            </a:r>
            <a:r>
              <a:rPr lang="en-US" sz="2800" i="1" dirty="0" err="1">
                <a:solidFill>
                  <a:schemeClr val="bg1"/>
                </a:solidFill>
                <a:latin typeface="Times New Roman" pitchFamily="18" charset="0"/>
                <a:cs typeface="Times New Roman" pitchFamily="18" charset="0"/>
              </a:rPr>
              <a:t>luận</a:t>
            </a:r>
            <a:r>
              <a:rPr lang="en-US" sz="2800" i="1" dirty="0">
                <a:solidFill>
                  <a:schemeClr val="bg1"/>
                </a:solidFill>
                <a:latin typeface="Times New Roman" pitchFamily="18" charset="0"/>
                <a:cs typeface="Times New Roman" pitchFamily="18" charset="0"/>
              </a:rPr>
              <a:t> </a:t>
            </a:r>
            <a:r>
              <a:rPr lang="en-US" sz="2800" i="1" dirty="0" err="1">
                <a:solidFill>
                  <a:schemeClr val="bg1"/>
                </a:solidFill>
                <a:latin typeface="Times New Roman" pitchFamily="18" charset="0"/>
                <a:cs typeface="Times New Roman" pitchFamily="18" charset="0"/>
              </a:rPr>
              <a:t>về</a:t>
            </a:r>
            <a:r>
              <a:rPr lang="en-US" sz="2800" i="1" dirty="0">
                <a:solidFill>
                  <a:schemeClr val="bg1"/>
                </a:solidFill>
                <a:latin typeface="Times New Roman" pitchFamily="18" charset="0"/>
                <a:cs typeface="Times New Roman" pitchFamily="18" charset="0"/>
              </a:rPr>
              <a:t> </a:t>
            </a:r>
            <a:r>
              <a:rPr lang="en-US" sz="2800" i="1" dirty="0" err="1">
                <a:solidFill>
                  <a:schemeClr val="bg1"/>
                </a:solidFill>
                <a:latin typeface="Times New Roman" pitchFamily="18" charset="0"/>
                <a:cs typeface="Times New Roman" pitchFamily="18" charset="0"/>
              </a:rPr>
              <a:t>nhà</a:t>
            </a:r>
            <a:r>
              <a:rPr lang="en-US" sz="2800" i="1" dirty="0">
                <a:solidFill>
                  <a:schemeClr val="bg1"/>
                </a:solidFill>
                <a:latin typeface="Times New Roman" pitchFamily="18" charset="0"/>
                <a:cs typeface="Times New Roman" pitchFamily="18" charset="0"/>
              </a:rPr>
              <a:t> </a:t>
            </a:r>
            <a:r>
              <a:rPr lang="en-US" sz="2800" i="1" dirty="0" err="1">
                <a:solidFill>
                  <a:schemeClr val="bg1"/>
                </a:solidFill>
                <a:latin typeface="Times New Roman" pitchFamily="18" charset="0"/>
                <a:cs typeface="Times New Roman" pitchFamily="18" charset="0"/>
              </a:rPr>
              <a:t>nước</a:t>
            </a:r>
            <a:r>
              <a:rPr lang="en-US" sz="2800" i="1" dirty="0">
                <a:solidFill>
                  <a:schemeClr val="bg1"/>
                </a:solidFill>
                <a:latin typeface="Times New Roman" pitchFamily="18" charset="0"/>
                <a:cs typeface="Times New Roman" pitchFamily="18" charset="0"/>
              </a:rPr>
              <a:t> </a:t>
            </a:r>
            <a:r>
              <a:rPr lang="en-US" sz="2800" i="1" dirty="0" err="1">
                <a:solidFill>
                  <a:schemeClr val="bg1"/>
                </a:solidFill>
                <a:latin typeface="Times New Roman" pitchFamily="18" charset="0"/>
                <a:cs typeface="Times New Roman" pitchFamily="18" charset="0"/>
              </a:rPr>
              <a:t>và</a:t>
            </a:r>
            <a:r>
              <a:rPr lang="en-US" sz="2800" i="1" dirty="0">
                <a:solidFill>
                  <a:schemeClr val="bg1"/>
                </a:solidFill>
                <a:latin typeface="Times New Roman" pitchFamily="18" charset="0"/>
                <a:cs typeface="Times New Roman" pitchFamily="18" charset="0"/>
              </a:rPr>
              <a:t> </a:t>
            </a:r>
            <a:r>
              <a:rPr lang="en-US" sz="2800" i="1" dirty="0" err="1">
                <a:solidFill>
                  <a:schemeClr val="bg1"/>
                </a:solidFill>
                <a:latin typeface="Times New Roman" pitchFamily="18" charset="0"/>
                <a:cs typeface="Times New Roman" pitchFamily="18" charset="0"/>
              </a:rPr>
              <a:t>pháp</a:t>
            </a:r>
            <a:r>
              <a:rPr lang="en-US" sz="2800" i="1" dirty="0">
                <a:solidFill>
                  <a:schemeClr val="bg1"/>
                </a:solidFill>
                <a:latin typeface="Times New Roman" pitchFamily="18" charset="0"/>
                <a:cs typeface="Times New Roman" pitchFamily="18" charset="0"/>
              </a:rPr>
              <a:t> </a:t>
            </a:r>
            <a:r>
              <a:rPr lang="en-US" sz="2800" i="1" dirty="0" err="1">
                <a:solidFill>
                  <a:schemeClr val="bg1"/>
                </a:solidFill>
                <a:latin typeface="Times New Roman" pitchFamily="18" charset="0"/>
                <a:cs typeface="Times New Roman" pitchFamily="18" charset="0"/>
              </a:rPr>
              <a:t>luật</a:t>
            </a:r>
            <a:r>
              <a:rPr lang="en-US" sz="2800" dirty="0">
                <a:solidFill>
                  <a:schemeClr val="bg1"/>
                </a:solidFill>
                <a:latin typeface="Times New Roman" pitchFamily="18" charset="0"/>
                <a:cs typeface="Times New Roman" pitchFamily="18" charset="0"/>
              </a:rPr>
              <a:t>, NXB </a:t>
            </a:r>
            <a:r>
              <a:rPr lang="en-US" sz="2800" dirty="0" err="1">
                <a:solidFill>
                  <a:schemeClr val="bg1"/>
                </a:solidFill>
                <a:latin typeface="Times New Roman" pitchFamily="18" charset="0"/>
                <a:cs typeface="Times New Roman" pitchFamily="18" charset="0"/>
              </a:rPr>
              <a:t>Chính</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trị</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Quốc</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gia</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Hà</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Nội</a:t>
            </a:r>
            <a:r>
              <a:rPr lang="en-US" sz="2800" dirty="0">
                <a:solidFill>
                  <a:schemeClr val="bg1"/>
                </a:solidFill>
                <a:latin typeface="Times New Roman" pitchFamily="18" charset="0"/>
                <a:cs typeface="Times New Roman" pitchFamily="18" charset="0"/>
              </a:rPr>
              <a:t>, 2013.</a:t>
            </a:r>
          </a:p>
          <a:p>
            <a:pPr marL="0" lvl="0" indent="0" algn="just">
              <a:buFont typeface="Wingdings" pitchFamily="2" charset="2"/>
              <a:buChar char="Ø"/>
            </a:pPr>
            <a:r>
              <a:rPr lang="en-US" sz="2800" dirty="0" err="1">
                <a:solidFill>
                  <a:schemeClr val="bg1"/>
                </a:solidFill>
                <a:latin typeface="Times New Roman" pitchFamily="18" charset="0"/>
                <a:cs typeface="Times New Roman" pitchFamily="18" charset="0"/>
              </a:rPr>
              <a:t>Phạm</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Duy</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Nghĩa</a:t>
            </a:r>
            <a:r>
              <a:rPr lang="en-US" sz="2800" dirty="0">
                <a:solidFill>
                  <a:schemeClr val="bg1"/>
                </a:solidFill>
                <a:latin typeface="Times New Roman" pitchFamily="18" charset="0"/>
                <a:cs typeface="Times New Roman" pitchFamily="18" charset="0"/>
              </a:rPr>
              <a:t>, </a:t>
            </a:r>
            <a:r>
              <a:rPr lang="en-US" sz="2800" i="1" dirty="0" err="1">
                <a:solidFill>
                  <a:schemeClr val="bg1"/>
                </a:solidFill>
                <a:latin typeface="Times New Roman" pitchFamily="18" charset="0"/>
                <a:cs typeface="Times New Roman" pitchFamily="18" charset="0"/>
              </a:rPr>
              <a:t>Giáo</a:t>
            </a:r>
            <a:r>
              <a:rPr lang="en-US" sz="2800" i="1" dirty="0">
                <a:solidFill>
                  <a:schemeClr val="bg1"/>
                </a:solidFill>
                <a:latin typeface="Times New Roman" pitchFamily="18" charset="0"/>
                <a:cs typeface="Times New Roman" pitchFamily="18" charset="0"/>
              </a:rPr>
              <a:t> </a:t>
            </a:r>
            <a:r>
              <a:rPr lang="en-US" sz="2800" i="1" dirty="0" err="1">
                <a:solidFill>
                  <a:schemeClr val="bg1"/>
                </a:solidFill>
                <a:latin typeface="Times New Roman" pitchFamily="18" charset="0"/>
                <a:cs typeface="Times New Roman" pitchFamily="18" charset="0"/>
              </a:rPr>
              <a:t>trình</a:t>
            </a:r>
            <a:r>
              <a:rPr lang="en-US" sz="2800" i="1" dirty="0">
                <a:solidFill>
                  <a:schemeClr val="bg1"/>
                </a:solidFill>
                <a:latin typeface="Times New Roman" pitchFamily="18" charset="0"/>
                <a:cs typeface="Times New Roman" pitchFamily="18" charset="0"/>
              </a:rPr>
              <a:t> </a:t>
            </a:r>
            <a:r>
              <a:rPr lang="en-US" sz="2800" i="1" dirty="0" err="1">
                <a:solidFill>
                  <a:schemeClr val="bg1"/>
                </a:solidFill>
                <a:latin typeface="Times New Roman" pitchFamily="18" charset="0"/>
                <a:cs typeface="Times New Roman" pitchFamily="18" charset="0"/>
              </a:rPr>
              <a:t>pháp</a:t>
            </a:r>
            <a:r>
              <a:rPr lang="en-US" sz="2800" i="1" dirty="0">
                <a:solidFill>
                  <a:schemeClr val="bg1"/>
                </a:solidFill>
                <a:latin typeface="Times New Roman" pitchFamily="18" charset="0"/>
                <a:cs typeface="Times New Roman" pitchFamily="18" charset="0"/>
              </a:rPr>
              <a:t> </a:t>
            </a:r>
            <a:r>
              <a:rPr lang="en-US" sz="2800" i="1" dirty="0" err="1">
                <a:solidFill>
                  <a:schemeClr val="bg1"/>
                </a:solidFill>
                <a:latin typeface="Times New Roman" pitchFamily="18" charset="0"/>
                <a:cs typeface="Times New Roman" pitchFamily="18" charset="0"/>
              </a:rPr>
              <a:t>luật</a:t>
            </a:r>
            <a:r>
              <a:rPr lang="en-US" sz="2800" i="1" dirty="0">
                <a:solidFill>
                  <a:schemeClr val="bg1"/>
                </a:solidFill>
                <a:latin typeface="Times New Roman" pitchFamily="18" charset="0"/>
                <a:cs typeface="Times New Roman" pitchFamily="18" charset="0"/>
              </a:rPr>
              <a:t> </a:t>
            </a:r>
            <a:r>
              <a:rPr lang="en-US" sz="2800" i="1" dirty="0" err="1">
                <a:solidFill>
                  <a:schemeClr val="bg1"/>
                </a:solidFill>
                <a:latin typeface="Times New Roman" pitchFamily="18" charset="0"/>
                <a:cs typeface="Times New Roman" pitchFamily="18" charset="0"/>
              </a:rPr>
              <a:t>đại</a:t>
            </a:r>
            <a:r>
              <a:rPr lang="en-US" sz="2800" i="1" dirty="0">
                <a:solidFill>
                  <a:schemeClr val="bg1"/>
                </a:solidFill>
                <a:latin typeface="Times New Roman" pitchFamily="18" charset="0"/>
                <a:cs typeface="Times New Roman" pitchFamily="18" charset="0"/>
              </a:rPr>
              <a:t> </a:t>
            </a:r>
            <a:r>
              <a:rPr lang="en-US" sz="2800" i="1" dirty="0" err="1">
                <a:solidFill>
                  <a:schemeClr val="bg1"/>
                </a:solidFill>
                <a:latin typeface="Times New Roman" pitchFamily="18" charset="0"/>
                <a:cs typeface="Times New Roman" pitchFamily="18" charset="0"/>
              </a:rPr>
              <a:t>cương</a:t>
            </a:r>
            <a:r>
              <a:rPr lang="en-US" sz="2800" dirty="0">
                <a:solidFill>
                  <a:schemeClr val="bg1"/>
                </a:solidFill>
                <a:latin typeface="Times New Roman" pitchFamily="18" charset="0"/>
                <a:cs typeface="Times New Roman" pitchFamily="18" charset="0"/>
              </a:rPr>
              <a:t>, NXB </a:t>
            </a:r>
            <a:r>
              <a:rPr lang="en-US" sz="2800" dirty="0" err="1">
                <a:solidFill>
                  <a:schemeClr val="bg1"/>
                </a:solidFill>
                <a:latin typeface="Times New Roman" pitchFamily="18" charset="0"/>
                <a:cs typeface="Times New Roman" pitchFamily="18" charset="0"/>
              </a:rPr>
              <a:t>Công</a:t>
            </a:r>
            <a:r>
              <a:rPr lang="en-US" sz="2800" dirty="0">
                <a:solidFill>
                  <a:schemeClr val="bg1"/>
                </a:solidFill>
                <a:latin typeface="Times New Roman" pitchFamily="18" charset="0"/>
                <a:cs typeface="Times New Roman" pitchFamily="18" charset="0"/>
              </a:rPr>
              <a:t> an </a:t>
            </a:r>
            <a:r>
              <a:rPr lang="en-US" sz="2800" dirty="0" err="1">
                <a:solidFill>
                  <a:schemeClr val="bg1"/>
                </a:solidFill>
                <a:latin typeface="Times New Roman" pitchFamily="18" charset="0"/>
                <a:cs typeface="Times New Roman" pitchFamily="18" charset="0"/>
              </a:rPr>
              <a:t>Nhân</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dân</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Hà</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Nội</a:t>
            </a:r>
            <a:r>
              <a:rPr lang="en-US" sz="2800" dirty="0">
                <a:solidFill>
                  <a:schemeClr val="bg1"/>
                </a:solidFill>
                <a:latin typeface="Times New Roman" pitchFamily="18" charset="0"/>
                <a:cs typeface="Times New Roman" pitchFamily="18" charset="0"/>
              </a:rPr>
              <a:t>, 2011.</a:t>
            </a:r>
          </a:p>
          <a:p>
            <a:pPr marL="0" lvl="0" indent="0" algn="just">
              <a:buFont typeface="Wingdings" pitchFamily="2" charset="2"/>
              <a:buChar char="Ø"/>
            </a:pPr>
            <a:r>
              <a:rPr lang="en-US" sz="2800">
                <a:solidFill>
                  <a:schemeClr val="bg1"/>
                </a:solidFill>
                <a:latin typeface="Times New Roman" pitchFamily="18" charset="0"/>
                <a:cs typeface="Times New Roman" pitchFamily="18" charset="0"/>
              </a:rPr>
              <a:t>Bộ Giáo dục và Đào tạo, </a:t>
            </a:r>
            <a:r>
              <a:rPr lang="en-US" sz="2800" i="1" dirty="0" err="1">
                <a:solidFill>
                  <a:schemeClr val="bg1"/>
                </a:solidFill>
                <a:latin typeface="Times New Roman" pitchFamily="18" charset="0"/>
                <a:cs typeface="Times New Roman" pitchFamily="18" charset="0"/>
              </a:rPr>
              <a:t>Giáo</a:t>
            </a:r>
            <a:r>
              <a:rPr lang="en-US" sz="2800" i="1" dirty="0">
                <a:solidFill>
                  <a:schemeClr val="bg1"/>
                </a:solidFill>
                <a:latin typeface="Times New Roman" pitchFamily="18" charset="0"/>
                <a:cs typeface="Times New Roman" pitchFamily="18" charset="0"/>
              </a:rPr>
              <a:t> </a:t>
            </a:r>
            <a:r>
              <a:rPr lang="en-US" sz="2800" i="1" dirty="0" err="1">
                <a:solidFill>
                  <a:schemeClr val="bg1"/>
                </a:solidFill>
                <a:latin typeface="Times New Roman" pitchFamily="18" charset="0"/>
                <a:cs typeface="Times New Roman" pitchFamily="18" charset="0"/>
              </a:rPr>
              <a:t>trình</a:t>
            </a:r>
            <a:r>
              <a:rPr lang="en-US" sz="2800" i="1" dirty="0">
                <a:solidFill>
                  <a:schemeClr val="bg1"/>
                </a:solidFill>
                <a:latin typeface="Times New Roman" pitchFamily="18" charset="0"/>
                <a:cs typeface="Times New Roman" pitchFamily="18" charset="0"/>
              </a:rPr>
              <a:t> </a:t>
            </a:r>
            <a:r>
              <a:rPr lang="en-US" sz="2800" i="1" dirty="0" err="1">
                <a:solidFill>
                  <a:schemeClr val="bg1"/>
                </a:solidFill>
                <a:latin typeface="Times New Roman" pitchFamily="18" charset="0"/>
                <a:cs typeface="Times New Roman" pitchFamily="18" charset="0"/>
              </a:rPr>
              <a:t>pháp</a:t>
            </a:r>
            <a:r>
              <a:rPr lang="en-US" sz="2800" i="1" dirty="0">
                <a:solidFill>
                  <a:schemeClr val="bg1"/>
                </a:solidFill>
                <a:latin typeface="Times New Roman" pitchFamily="18" charset="0"/>
                <a:cs typeface="Times New Roman" pitchFamily="18" charset="0"/>
              </a:rPr>
              <a:t> </a:t>
            </a:r>
            <a:r>
              <a:rPr lang="en-US" sz="2800" i="1" dirty="0" err="1">
                <a:solidFill>
                  <a:schemeClr val="bg1"/>
                </a:solidFill>
                <a:latin typeface="Times New Roman" pitchFamily="18" charset="0"/>
                <a:cs typeface="Times New Roman" pitchFamily="18" charset="0"/>
              </a:rPr>
              <a:t>luật</a:t>
            </a:r>
            <a:r>
              <a:rPr lang="en-US" sz="2800" i="1" dirty="0">
                <a:solidFill>
                  <a:schemeClr val="bg1"/>
                </a:solidFill>
                <a:latin typeface="Times New Roman" pitchFamily="18" charset="0"/>
                <a:cs typeface="Times New Roman" pitchFamily="18" charset="0"/>
              </a:rPr>
              <a:t> </a:t>
            </a:r>
            <a:r>
              <a:rPr lang="en-US" sz="2800" i="1" dirty="0" err="1">
                <a:solidFill>
                  <a:schemeClr val="bg1"/>
                </a:solidFill>
                <a:latin typeface="Times New Roman" pitchFamily="18" charset="0"/>
                <a:cs typeface="Times New Roman" pitchFamily="18" charset="0"/>
              </a:rPr>
              <a:t>đại</a:t>
            </a:r>
            <a:r>
              <a:rPr lang="en-US" sz="2800" i="1" dirty="0">
                <a:solidFill>
                  <a:schemeClr val="bg1"/>
                </a:solidFill>
                <a:latin typeface="Times New Roman" pitchFamily="18" charset="0"/>
                <a:cs typeface="Times New Roman" pitchFamily="18" charset="0"/>
              </a:rPr>
              <a:t> </a:t>
            </a:r>
            <a:r>
              <a:rPr lang="en-US" sz="2800" i="1" dirty="0" err="1">
                <a:solidFill>
                  <a:schemeClr val="bg1"/>
                </a:solidFill>
                <a:latin typeface="Times New Roman" pitchFamily="18" charset="0"/>
                <a:cs typeface="Times New Roman" pitchFamily="18" charset="0"/>
              </a:rPr>
              <a:t>cương</a:t>
            </a:r>
            <a:r>
              <a:rPr lang="en-US" sz="2800" dirty="0">
                <a:solidFill>
                  <a:schemeClr val="bg1"/>
                </a:solidFill>
                <a:latin typeface="Times New Roman" pitchFamily="18" charset="0"/>
                <a:cs typeface="Times New Roman" pitchFamily="18" charset="0"/>
              </a:rPr>
              <a:t>, </a:t>
            </a:r>
            <a:r>
              <a:rPr lang="en-US" sz="2800">
                <a:solidFill>
                  <a:schemeClr val="bg1"/>
                </a:solidFill>
                <a:latin typeface="Times New Roman" pitchFamily="18" charset="0"/>
                <a:cs typeface="Times New Roman" pitchFamily="18" charset="0"/>
              </a:rPr>
              <a:t>NXB Đại học Sư phạm, </a:t>
            </a:r>
            <a:r>
              <a:rPr lang="en-US" sz="2800" dirty="0" err="1">
                <a:solidFill>
                  <a:schemeClr val="bg1"/>
                </a:solidFill>
                <a:latin typeface="Times New Roman" pitchFamily="18" charset="0"/>
                <a:cs typeface="Times New Roman" pitchFamily="18" charset="0"/>
              </a:rPr>
              <a:t>Hà</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nội</a:t>
            </a:r>
            <a:r>
              <a:rPr lang="en-US" sz="2800">
                <a:solidFill>
                  <a:schemeClr val="bg1"/>
                </a:solidFill>
                <a:latin typeface="Times New Roman" pitchFamily="18" charset="0"/>
                <a:cs typeface="Times New Roman" pitchFamily="18" charset="0"/>
              </a:rPr>
              <a:t>, 2015.</a:t>
            </a:r>
            <a:endParaRPr lang="en-US" sz="2800" dirty="0">
              <a:solidFill>
                <a:schemeClr val="bg1"/>
              </a:solidFill>
              <a:latin typeface="Times New Roman" pitchFamily="18" charset="0"/>
              <a:cs typeface="Times New Roman" pitchFamily="18" charset="0"/>
            </a:endParaRPr>
          </a:p>
          <a:p>
            <a:pPr marL="0" lvl="0" indent="0" algn="just">
              <a:buFont typeface="Wingdings" pitchFamily="2" charset="2"/>
              <a:buChar char="Ø"/>
            </a:pPr>
            <a:r>
              <a:rPr lang="en-US" sz="2800" dirty="0" err="1">
                <a:solidFill>
                  <a:schemeClr val="bg1"/>
                </a:solidFill>
                <a:latin typeface="Times New Roman" pitchFamily="18" charset="0"/>
                <a:cs typeface="Times New Roman" pitchFamily="18" charset="0"/>
              </a:rPr>
              <a:t>Các</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văn</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bản</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quy</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phạm</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pháp</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luật</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có</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liên</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quan</a:t>
            </a:r>
            <a:r>
              <a:rPr lang="en-US" sz="2800" dirty="0">
                <a:solidFill>
                  <a:schemeClr val="bg1"/>
                </a:solidFill>
                <a:latin typeface="Times New Roman" pitchFamily="18" charset="0"/>
                <a:cs typeface="Times New Roman" pitchFamily="18" charset="0"/>
              </a:rPr>
              <a:t>.</a:t>
            </a:r>
          </a:p>
          <a:p>
            <a:pPr marL="0" lvl="1" indent="0" algn="just"/>
            <a:r>
              <a:rPr lang="en-US" sz="2800" b="1" dirty="0" err="1">
                <a:solidFill>
                  <a:schemeClr val="bg1"/>
                </a:solidFill>
                <a:latin typeface="Times New Roman" pitchFamily="18" charset="0"/>
                <a:cs typeface="Times New Roman" pitchFamily="18" charset="0"/>
              </a:rPr>
              <a:t>Các</a:t>
            </a:r>
            <a:r>
              <a:rPr lang="en-US" sz="2800" b="1" dirty="0">
                <a:solidFill>
                  <a:schemeClr val="bg1"/>
                </a:solidFill>
                <a:latin typeface="Times New Roman" pitchFamily="18" charset="0"/>
                <a:cs typeface="Times New Roman" pitchFamily="18" charset="0"/>
              </a:rPr>
              <a:t> </a:t>
            </a:r>
            <a:r>
              <a:rPr lang="en-US" sz="2800" b="1" dirty="0" err="1">
                <a:solidFill>
                  <a:schemeClr val="bg1"/>
                </a:solidFill>
                <a:latin typeface="Times New Roman" pitchFamily="18" charset="0"/>
                <a:cs typeface="Times New Roman" pitchFamily="18" charset="0"/>
              </a:rPr>
              <a:t>trang</a:t>
            </a:r>
            <a:r>
              <a:rPr lang="en-US" sz="2800" b="1" dirty="0">
                <a:solidFill>
                  <a:schemeClr val="bg1"/>
                </a:solidFill>
                <a:latin typeface="Times New Roman" pitchFamily="18" charset="0"/>
                <a:cs typeface="Times New Roman" pitchFamily="18" charset="0"/>
              </a:rPr>
              <a:t> </a:t>
            </a:r>
            <a:r>
              <a:rPr lang="en-US" sz="2800" b="1" dirty="0" err="1">
                <a:solidFill>
                  <a:schemeClr val="bg1"/>
                </a:solidFill>
                <a:latin typeface="Times New Roman" pitchFamily="18" charset="0"/>
                <a:cs typeface="Times New Roman" pitchFamily="18" charset="0"/>
              </a:rPr>
              <a:t>thông</a:t>
            </a:r>
            <a:r>
              <a:rPr lang="en-US" sz="2800" b="1" dirty="0">
                <a:solidFill>
                  <a:schemeClr val="bg1"/>
                </a:solidFill>
                <a:latin typeface="Times New Roman" pitchFamily="18" charset="0"/>
                <a:cs typeface="Times New Roman" pitchFamily="18" charset="0"/>
              </a:rPr>
              <a:t> tin </a:t>
            </a:r>
            <a:r>
              <a:rPr lang="en-US" sz="2800" b="1" dirty="0" err="1">
                <a:solidFill>
                  <a:schemeClr val="bg1"/>
                </a:solidFill>
                <a:latin typeface="Times New Roman" pitchFamily="18" charset="0"/>
                <a:cs typeface="Times New Roman" pitchFamily="18" charset="0"/>
              </a:rPr>
              <a:t>điện</a:t>
            </a:r>
            <a:r>
              <a:rPr lang="en-US" sz="2800" b="1" dirty="0">
                <a:solidFill>
                  <a:schemeClr val="bg1"/>
                </a:solidFill>
                <a:latin typeface="Times New Roman" pitchFamily="18" charset="0"/>
                <a:cs typeface="Times New Roman" pitchFamily="18" charset="0"/>
              </a:rPr>
              <a:t> </a:t>
            </a:r>
            <a:r>
              <a:rPr lang="en-US" sz="2800" b="1" dirty="0" err="1">
                <a:solidFill>
                  <a:schemeClr val="bg1"/>
                </a:solidFill>
                <a:latin typeface="Times New Roman" pitchFamily="18" charset="0"/>
                <a:cs typeface="Times New Roman" pitchFamily="18" charset="0"/>
              </a:rPr>
              <a:t>tử</a:t>
            </a:r>
            <a:r>
              <a:rPr lang="en-US" sz="2800" b="1" dirty="0">
                <a:solidFill>
                  <a:schemeClr val="bg1"/>
                </a:solidFill>
                <a:latin typeface="Times New Roman" pitchFamily="18" charset="0"/>
                <a:cs typeface="Times New Roman" pitchFamily="18" charset="0"/>
              </a:rPr>
              <a:t> </a:t>
            </a:r>
            <a:r>
              <a:rPr lang="en-US" sz="2800" b="1" dirty="0" err="1">
                <a:solidFill>
                  <a:schemeClr val="bg1"/>
                </a:solidFill>
                <a:latin typeface="Times New Roman" pitchFamily="18" charset="0"/>
                <a:cs typeface="Times New Roman" pitchFamily="18" charset="0"/>
              </a:rPr>
              <a:t>tham</a:t>
            </a:r>
            <a:r>
              <a:rPr lang="en-US" sz="2800" b="1" dirty="0">
                <a:solidFill>
                  <a:schemeClr val="bg1"/>
                </a:solidFill>
                <a:latin typeface="Times New Roman" pitchFamily="18" charset="0"/>
                <a:cs typeface="Times New Roman" pitchFamily="18" charset="0"/>
              </a:rPr>
              <a:t> </a:t>
            </a:r>
            <a:r>
              <a:rPr lang="en-US" sz="2800" b="1" dirty="0" err="1">
                <a:solidFill>
                  <a:schemeClr val="bg1"/>
                </a:solidFill>
                <a:latin typeface="Times New Roman" pitchFamily="18" charset="0"/>
                <a:cs typeface="Times New Roman" pitchFamily="18" charset="0"/>
              </a:rPr>
              <a:t>khảo</a:t>
            </a:r>
            <a:r>
              <a:rPr lang="en-US" sz="2800" b="1" dirty="0">
                <a:solidFill>
                  <a:schemeClr val="bg1"/>
                </a:solidFill>
                <a:latin typeface="Times New Roman" pitchFamily="18" charset="0"/>
                <a:cs typeface="Times New Roman" pitchFamily="18" charset="0"/>
              </a:rPr>
              <a:t>:</a:t>
            </a:r>
            <a:endParaRPr lang="en-US" sz="2800" dirty="0">
              <a:solidFill>
                <a:schemeClr val="bg1"/>
              </a:solidFill>
              <a:latin typeface="Times New Roman" pitchFamily="18" charset="0"/>
              <a:cs typeface="Times New Roman" pitchFamily="18" charset="0"/>
            </a:endParaRPr>
          </a:p>
          <a:p>
            <a:pPr marL="0" lvl="0" indent="0" algn="just">
              <a:buFont typeface="Wingdings" pitchFamily="2" charset="2"/>
              <a:buChar char="Ø"/>
            </a:pPr>
            <a:r>
              <a:rPr lang="en-US" sz="2800" dirty="0" err="1">
                <a:solidFill>
                  <a:srgbClr val="FFFF00"/>
                </a:solidFill>
                <a:latin typeface="Times New Roman" pitchFamily="18" charset="0"/>
                <a:cs typeface="Times New Roman" pitchFamily="18" charset="0"/>
              </a:rPr>
              <a:t>Trang</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thông</a:t>
            </a:r>
            <a:r>
              <a:rPr lang="en-US" sz="2800" dirty="0">
                <a:solidFill>
                  <a:srgbClr val="FFFF00"/>
                </a:solidFill>
                <a:latin typeface="Times New Roman" pitchFamily="18" charset="0"/>
                <a:cs typeface="Times New Roman" pitchFamily="18" charset="0"/>
              </a:rPr>
              <a:t> tin </a:t>
            </a:r>
            <a:r>
              <a:rPr lang="en-US" sz="2800" dirty="0" err="1">
                <a:solidFill>
                  <a:srgbClr val="FFFF00"/>
                </a:solidFill>
                <a:latin typeface="Times New Roman" pitchFamily="18" charset="0"/>
                <a:cs typeface="Times New Roman" pitchFamily="18" charset="0"/>
              </a:rPr>
              <a:t>điện</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tử</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của</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Quốc</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hội</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Chính</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phủ</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Tòa</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án</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Nhân</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dân</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tối</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cao</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Viện</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Kiểm</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sát</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Nhân</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dân</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tối</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cao</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các</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Bộ</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và</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cơ</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quan</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ngang</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bộ</a:t>
            </a:r>
            <a:r>
              <a:rPr lang="en-US" sz="2800" dirty="0">
                <a:solidFill>
                  <a:srgbClr val="FFFF00"/>
                </a:solidFill>
                <a:latin typeface="Times New Roman" pitchFamily="18" charset="0"/>
                <a:cs typeface="Times New Roman" pitchFamily="18" charset="0"/>
              </a:rPr>
              <a:t>.</a:t>
            </a:r>
          </a:p>
          <a:p>
            <a:pPr marL="0" lvl="0" indent="0" algn="just">
              <a:buFont typeface="Wingdings" pitchFamily="2" charset="2"/>
              <a:buChar char="Ø"/>
            </a:pPr>
            <a:r>
              <a:rPr lang="en-US" sz="2800" dirty="0" err="1">
                <a:solidFill>
                  <a:srgbClr val="FFFF00"/>
                </a:solidFill>
                <a:latin typeface="Times New Roman" pitchFamily="18" charset="0"/>
                <a:cs typeface="Times New Roman" pitchFamily="18" charset="0"/>
              </a:rPr>
              <a:t>Các</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trang</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thông</a:t>
            </a:r>
            <a:r>
              <a:rPr lang="en-US" sz="2800" dirty="0">
                <a:solidFill>
                  <a:srgbClr val="FFFF00"/>
                </a:solidFill>
                <a:latin typeface="Times New Roman" pitchFamily="18" charset="0"/>
                <a:cs typeface="Times New Roman" pitchFamily="18" charset="0"/>
              </a:rPr>
              <a:t> tin </a:t>
            </a:r>
            <a:r>
              <a:rPr lang="en-US" sz="2800" dirty="0" err="1">
                <a:solidFill>
                  <a:srgbClr val="FFFF00"/>
                </a:solidFill>
                <a:latin typeface="Times New Roman" pitchFamily="18" charset="0"/>
                <a:cs typeface="Times New Roman" pitchFamily="18" charset="0"/>
              </a:rPr>
              <a:t>điện</a:t>
            </a:r>
            <a:r>
              <a:rPr lang="en-US" sz="2800" dirty="0">
                <a:solidFill>
                  <a:srgbClr val="FFFF00"/>
                </a:solidFill>
                <a:latin typeface="Times New Roman" pitchFamily="18" charset="0"/>
                <a:cs typeface="Times New Roman" pitchFamily="18" charset="0"/>
              </a:rPr>
              <a:t> </a:t>
            </a:r>
            <a:r>
              <a:rPr lang="en-US" sz="2800" dirty="0" err="1">
                <a:solidFill>
                  <a:srgbClr val="FFFF00"/>
                </a:solidFill>
                <a:latin typeface="Times New Roman" pitchFamily="18" charset="0"/>
                <a:cs typeface="Times New Roman" pitchFamily="18" charset="0"/>
              </a:rPr>
              <a:t>tử</a:t>
            </a:r>
            <a:r>
              <a:rPr lang="en-US" sz="2800" dirty="0">
                <a:solidFill>
                  <a:srgbClr val="FFFF00"/>
                </a:solidFill>
                <a:latin typeface="Times New Roman" pitchFamily="18" charset="0"/>
                <a:cs typeface="Times New Roman" pitchFamily="18" charset="0"/>
              </a:rPr>
              <a:t>:  www.luatvietnam.vn ; www.thuvienphapluat.vn; www.thongtinphapluatdansu.edu.vn.</a:t>
            </a:r>
          </a:p>
          <a:p>
            <a:pPr>
              <a:buNone/>
            </a:pPr>
            <a:endParaRPr lang="en-US"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bg1"/>
                </a:solidFill>
                <a:latin typeface="Times New Roman" pitchFamily="18" charset="0"/>
                <a:cs typeface="Times New Roman" pitchFamily="18" charset="0"/>
              </a:rPr>
              <a:t>GIỚI THIỆU MÔN HỌC</a:t>
            </a:r>
          </a:p>
        </p:txBody>
      </p:sp>
      <p:sp>
        <p:nvSpPr>
          <p:cNvPr id="3" name="Content Placeholder 2"/>
          <p:cNvSpPr>
            <a:spLocks noGrp="1"/>
          </p:cNvSpPr>
          <p:nvPr>
            <p:ph sz="quarter" idx="1"/>
          </p:nvPr>
        </p:nvSpPr>
        <p:spPr>
          <a:xfrm>
            <a:off x="304800" y="1295400"/>
            <a:ext cx="8534400" cy="5105400"/>
          </a:xfrm>
        </p:spPr>
        <p:txBody>
          <a:bodyPr>
            <a:normAutofit/>
          </a:bodyPr>
          <a:lstStyle/>
          <a:p>
            <a:pPr>
              <a:buFont typeface="Arial" pitchFamily="34" charset="0"/>
              <a:buChar char="•"/>
            </a:pPr>
            <a:r>
              <a:rPr lang="en-US" sz="2400" b="1" dirty="0" err="1">
                <a:solidFill>
                  <a:schemeClr val="bg1"/>
                </a:solidFill>
                <a:latin typeface="Times New Roman" pitchFamily="18" charset="0"/>
                <a:cs typeface="Times New Roman" pitchFamily="18" charset="0"/>
              </a:rPr>
              <a:t>Đánh</a:t>
            </a:r>
            <a:r>
              <a:rPr lang="en-US" sz="2400" b="1" dirty="0">
                <a:solidFill>
                  <a:schemeClr val="bg1"/>
                </a:solidFill>
                <a:latin typeface="Times New Roman" pitchFamily="18" charset="0"/>
                <a:cs typeface="Times New Roman" pitchFamily="18" charset="0"/>
              </a:rPr>
              <a:t> </a:t>
            </a:r>
            <a:r>
              <a:rPr lang="en-US" sz="2400" b="1" dirty="0" err="1">
                <a:solidFill>
                  <a:schemeClr val="bg1"/>
                </a:solidFill>
                <a:latin typeface="Times New Roman" pitchFamily="18" charset="0"/>
                <a:cs typeface="Times New Roman" pitchFamily="18" charset="0"/>
              </a:rPr>
              <a:t>giá</a:t>
            </a:r>
            <a:r>
              <a:rPr lang="en-US" sz="2400" b="1" dirty="0">
                <a:solidFill>
                  <a:schemeClr val="bg1"/>
                </a:solidFill>
                <a:latin typeface="Times New Roman" pitchFamily="18" charset="0"/>
                <a:cs typeface="Times New Roman" pitchFamily="18" charset="0"/>
              </a:rPr>
              <a:t>:</a:t>
            </a:r>
          </a:p>
          <a:p>
            <a:pPr marL="0" lvl="1" indent="319088">
              <a:buFont typeface="Wingdings" pitchFamily="2" charset="2"/>
              <a:buChar char="Ø"/>
            </a:pPr>
            <a:r>
              <a:rPr lang="en-US" b="1" dirty="0" err="1">
                <a:solidFill>
                  <a:schemeClr val="bg1"/>
                </a:solidFill>
                <a:latin typeface="Times New Roman" pitchFamily="18" charset="0"/>
                <a:cs typeface="Times New Roman" pitchFamily="18" charset="0"/>
              </a:rPr>
              <a:t>Thang</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điểm</a:t>
            </a:r>
            <a:r>
              <a:rPr lang="en-US" b="1" dirty="0">
                <a:solidFill>
                  <a:schemeClr val="bg1"/>
                </a:solidFill>
                <a:latin typeface="Times New Roman" pitchFamily="18" charset="0"/>
                <a:cs typeface="Times New Roman" pitchFamily="18" charset="0"/>
              </a:rPr>
              <a: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Cách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tính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điểm</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đánh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giá</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quá</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trình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và</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đánh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giá</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tổng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kết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được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chấm</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theo</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thang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điểm</a:t>
            </a:r>
            <a:r>
              <a:rPr lang="en-US" dirty="0">
                <a:solidFill>
                  <a:schemeClr val="bg1"/>
                </a:solidFill>
                <a:latin typeface="Times New Roman" pitchFamily="18" charset="0"/>
                <a:cs typeface="Times New Roman" pitchFamily="18" charset="0"/>
              </a:rPr>
              <a:t> 10 (</a:t>
            </a:r>
            <a:r>
              <a:rPr lang="en-US" dirty="0" err="1">
                <a:solidFill>
                  <a:schemeClr val="bg1"/>
                </a:solidFill>
                <a:latin typeface="Times New Roman" pitchFamily="18" charset="0"/>
                <a:cs typeface="Times New Roman" pitchFamily="18" charset="0"/>
              </a:rPr>
              <a:t>từ</a:t>
            </a:r>
            <a:r>
              <a:rPr lang="en-US" dirty="0">
                <a:solidFill>
                  <a:schemeClr val="bg1"/>
                </a:solidFill>
                <a:latin typeface="Times New Roman" pitchFamily="18" charset="0"/>
                <a:cs typeface="Times New Roman" pitchFamily="18" charset="0"/>
              </a:rPr>
              <a:t> 0 </a:t>
            </a:r>
            <a:r>
              <a:rPr lang="en-US" dirty="0" err="1">
                <a:solidFill>
                  <a:schemeClr val="bg1"/>
                </a:solidFill>
                <a:latin typeface="Times New Roman" pitchFamily="18" charset="0"/>
                <a:cs typeface="Times New Roman" pitchFamily="18" charset="0"/>
              </a:rPr>
              <a:t>đến</a:t>
            </a:r>
            <a:r>
              <a:rPr lang="en-US" dirty="0">
                <a:solidFill>
                  <a:schemeClr val="bg1"/>
                </a:solidFill>
                <a:latin typeface="Times New Roman" pitchFamily="18" charset="0"/>
                <a:cs typeface="Times New Roman" pitchFamily="18" charset="0"/>
              </a:rPr>
              <a:t> 10), </a:t>
            </a:r>
            <a:r>
              <a:rPr lang="en-US" dirty="0" err="1">
                <a:solidFill>
                  <a:schemeClr val="bg1"/>
                </a:solidFill>
                <a:latin typeface="Times New Roman" pitchFamily="18" charset="0"/>
                <a:cs typeface="Times New Roman" pitchFamily="18" charset="0"/>
              </a:rPr>
              <a:t>làm</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tròn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đến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một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chữ</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số</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thập</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phân</a:t>
            </a:r>
            <a:r>
              <a:rPr lang="en-US" dirty="0">
                <a:solidFill>
                  <a:schemeClr val="bg1"/>
                </a:solidFill>
                <a:latin typeface="Times New Roman" pitchFamily="18" charset="0"/>
                <a:cs typeface="Times New Roman" pitchFamily="18" charset="0"/>
              </a:rPr>
              <a:t>.</a:t>
            </a:r>
          </a:p>
          <a:p>
            <a:pPr marL="0" lvl="1" indent="319088">
              <a:buFont typeface="Wingdings" pitchFamily="2" charset="2"/>
              <a:buChar char="Ø"/>
            </a:pPr>
            <a:r>
              <a:rPr lang="en-US" b="1" dirty="0" err="1">
                <a:solidFill>
                  <a:schemeClr val="bg1"/>
                </a:solidFill>
                <a:latin typeface="Times New Roman" pitchFamily="18" charset="0"/>
                <a:cs typeface="Times New Roman" pitchFamily="18" charset="0"/>
              </a:rPr>
              <a:t>Quy</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định</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về</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điểm</a:t>
            </a:r>
            <a:r>
              <a:rPr lang="en-US" b="1" dirty="0">
                <a:solidFill>
                  <a:schemeClr val="bg1"/>
                </a:solidFill>
                <a:latin typeface="Times New Roman" pitchFamily="18" charset="0"/>
                <a:cs typeface="Times New Roman" pitchFamily="18" charset="0"/>
              </a:rPr>
              <a:t> </a:t>
            </a:r>
            <a:r>
              <a:rPr lang="en-US" b="1" dirty="0" err="1">
                <a:solidFill>
                  <a:schemeClr val="bg1"/>
                </a:solidFill>
                <a:latin typeface="Times New Roman" pitchFamily="18" charset="0"/>
                <a:cs typeface="Times New Roman" pitchFamily="18" charset="0"/>
              </a:rPr>
              <a:t>cộng</a:t>
            </a:r>
            <a:r>
              <a:rPr lang="en-US" b="1" dirty="0">
                <a:solidFill>
                  <a:schemeClr val="bg1"/>
                </a:solidFill>
                <a:latin typeface="Times New Roman" pitchFamily="18" charset="0"/>
                <a:cs typeface="Times New Roman" pitchFamily="18" charset="0"/>
              </a:rPr>
              <a:t>:</a:t>
            </a:r>
            <a:r>
              <a:rPr lang="en-US" dirty="0">
                <a:solidFill>
                  <a:schemeClr val="bg1"/>
                </a:solidFill>
                <a:latin typeface="Times New Roman" pitchFamily="18" charset="0"/>
                <a:cs typeface="Times New Roman" pitchFamily="18" charset="0"/>
              </a:rPr>
              <a:t> </a:t>
            </a:r>
          </a:p>
          <a:p>
            <a:pPr marL="463550" lvl="0" indent="0">
              <a:buFont typeface="Wingdings" pitchFamily="2" charset="2"/>
              <a:buChar char="ü"/>
            </a:pPr>
            <a:r>
              <a:rPr lang="en-US" sz="2400" b="1" dirty="0" err="1">
                <a:solidFill>
                  <a:schemeClr val="bg1"/>
                </a:solidFill>
                <a:latin typeface="Times New Roman" pitchFamily="18" charset="0"/>
                <a:cs typeface="Times New Roman" pitchFamily="18" charset="0"/>
              </a:rPr>
              <a:t>Cá</a:t>
            </a:r>
            <a:r>
              <a:rPr lang="en-US" sz="2400" b="1" dirty="0">
                <a:solidFill>
                  <a:schemeClr val="bg1"/>
                </a:solidFill>
                <a:latin typeface="Times New Roman" pitchFamily="18" charset="0"/>
                <a:cs typeface="Times New Roman" pitchFamily="18" charset="0"/>
              </a:rPr>
              <a:t> </a:t>
            </a:r>
            <a:r>
              <a:rPr lang="en-US" sz="2400" b="1" dirty="0" err="1">
                <a:solidFill>
                  <a:schemeClr val="bg1"/>
                </a:solidFill>
                <a:latin typeface="Times New Roman" pitchFamily="18" charset="0"/>
                <a:cs typeface="Times New Roman" pitchFamily="18" charset="0"/>
              </a:rPr>
              <a:t>nhân</a:t>
            </a:r>
            <a:r>
              <a:rPr lang="en-US" sz="2400" dirty="0" err="1">
                <a:solidFill>
                  <a:schemeClr val="bg1"/>
                </a:solidFill>
                <a:latin typeface="Times New Roman" pitchFamily="18" charset="0"/>
                <a:cs typeface="Times New Roman" pitchFamily="18" charset="0"/>
              </a:rPr>
              <a:t>:chủ</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động</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phát</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biểu</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trả</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lời</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đúng</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câu</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hỏi</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trên</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lớp</a:t>
            </a:r>
            <a:r>
              <a:rPr lang="en-US" sz="2400" dirty="0">
                <a:solidFill>
                  <a:schemeClr val="bg1"/>
                </a:solidFill>
                <a:latin typeface="Times New Roman" pitchFamily="18" charset="0"/>
                <a:cs typeface="Times New Roman" pitchFamily="18" charset="0"/>
              </a:rPr>
              <a:t> 03 </a:t>
            </a:r>
            <a:r>
              <a:rPr lang="en-US" sz="2400" dirty="0" err="1">
                <a:solidFill>
                  <a:schemeClr val="bg1"/>
                </a:solidFill>
                <a:latin typeface="Times New Roman" pitchFamily="18" charset="0"/>
                <a:cs typeface="Times New Roman" pitchFamily="18" charset="0"/>
              </a:rPr>
              <a:t>lần</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được</a:t>
            </a:r>
            <a:r>
              <a:rPr lang="en-US" sz="2400" dirty="0">
                <a:solidFill>
                  <a:schemeClr val="bg1"/>
                </a:solidFill>
                <a:latin typeface="Times New Roman" pitchFamily="18" charset="0"/>
                <a:cs typeface="Times New Roman" pitchFamily="18" charset="0"/>
              </a:rPr>
              <a:t> 01 </a:t>
            </a:r>
            <a:r>
              <a:rPr lang="en-US" sz="2400" dirty="0" err="1">
                <a:solidFill>
                  <a:schemeClr val="bg1"/>
                </a:solidFill>
                <a:latin typeface="Times New Roman" pitchFamily="18" charset="0"/>
                <a:cs typeface="Times New Roman" pitchFamily="18" charset="0"/>
              </a:rPr>
              <a:t>điểm</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cộng</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trong</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bài</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thi</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tối</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đa</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ko</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quá</a:t>
            </a:r>
            <a:r>
              <a:rPr lang="en-US" sz="2400" dirty="0">
                <a:solidFill>
                  <a:schemeClr val="bg1"/>
                </a:solidFill>
                <a:latin typeface="Times New Roman" pitchFamily="18" charset="0"/>
                <a:cs typeface="Times New Roman" pitchFamily="18" charset="0"/>
              </a:rPr>
              <a:t> 2đ </a:t>
            </a:r>
            <a:r>
              <a:rPr lang="en-US" sz="2400" dirty="0" err="1">
                <a:solidFill>
                  <a:schemeClr val="bg1"/>
                </a:solidFill>
                <a:latin typeface="Times New Roman" pitchFamily="18" charset="0"/>
                <a:cs typeface="Times New Roman" pitchFamily="18" charset="0"/>
              </a:rPr>
              <a:t>cộng</a:t>
            </a:r>
            <a:r>
              <a:rPr lang="en-US" sz="2400" dirty="0">
                <a:solidFill>
                  <a:schemeClr val="bg1"/>
                </a:solidFill>
                <a:latin typeface="Times New Roman" pitchFamily="18" charset="0"/>
                <a:cs typeface="Times New Roman" pitchFamily="18" charset="0"/>
              </a:rPr>
              <a:t>/</a:t>
            </a:r>
            <a:r>
              <a:rPr lang="en-US" sz="2400" dirty="0" err="1">
                <a:solidFill>
                  <a:schemeClr val="bg1"/>
                </a:solidFill>
                <a:latin typeface="Times New Roman" pitchFamily="18" charset="0"/>
                <a:cs typeface="Times New Roman" pitchFamily="18" charset="0"/>
              </a:rPr>
              <a:t>cá</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nhân</a:t>
            </a:r>
            <a:r>
              <a:rPr lang="en-US" sz="2400" dirty="0">
                <a:solidFill>
                  <a:schemeClr val="bg1"/>
                </a:solidFill>
                <a:latin typeface="Times New Roman" pitchFamily="18" charset="0"/>
                <a:cs typeface="Times New Roman" pitchFamily="18" charset="0"/>
              </a:rPr>
              <a:t>); </a:t>
            </a:r>
          </a:p>
          <a:p>
            <a:pPr marL="463550" lvl="0" indent="0">
              <a:buFont typeface="Wingdings" pitchFamily="2" charset="2"/>
              <a:buChar char="ü"/>
            </a:pPr>
            <a:r>
              <a:rPr lang="en-US" sz="2400" b="1" dirty="0" err="1">
                <a:solidFill>
                  <a:schemeClr val="bg1"/>
                </a:solidFill>
                <a:latin typeface="Times New Roman" pitchFamily="18" charset="0"/>
                <a:cs typeface="Times New Roman" pitchFamily="18" charset="0"/>
              </a:rPr>
              <a:t>Nhóm</a:t>
            </a:r>
            <a:r>
              <a:rPr lang="en-US" sz="2400" b="1" dirty="0">
                <a:solidFill>
                  <a:schemeClr val="bg1"/>
                </a:solidFill>
                <a:latin typeface="Times New Roman" pitchFamily="18" charset="0"/>
                <a:cs typeface="Times New Roman" pitchFamily="18" charset="0"/>
              </a:rPr>
              <a:t>:</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trả</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lời</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đúng</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đầy</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đủ</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từ</a:t>
            </a:r>
            <a:r>
              <a:rPr lang="en-US" sz="2400" dirty="0">
                <a:solidFill>
                  <a:schemeClr val="bg1"/>
                </a:solidFill>
                <a:latin typeface="Times New Roman" pitchFamily="18" charset="0"/>
                <a:cs typeface="Times New Roman" pitchFamily="18" charset="0"/>
              </a:rPr>
              <a:t> 03 </a:t>
            </a:r>
            <a:r>
              <a:rPr lang="en-US" sz="2400" dirty="0" err="1">
                <a:solidFill>
                  <a:schemeClr val="bg1"/>
                </a:solidFill>
                <a:latin typeface="Times New Roman" pitchFamily="18" charset="0"/>
                <a:cs typeface="Times New Roman" pitchFamily="18" charset="0"/>
              </a:rPr>
              <a:t>câu</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hỏi</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được</a:t>
            </a:r>
            <a:r>
              <a:rPr lang="en-US" sz="2400" dirty="0">
                <a:solidFill>
                  <a:schemeClr val="bg1"/>
                </a:solidFill>
                <a:latin typeface="Times New Roman" pitchFamily="18" charset="0"/>
                <a:cs typeface="Times New Roman" pitchFamily="18" charset="0"/>
              </a:rPr>
              <a:t> 0,5 </a:t>
            </a:r>
            <a:r>
              <a:rPr lang="en-US" sz="2400" dirty="0" err="1">
                <a:solidFill>
                  <a:schemeClr val="bg1"/>
                </a:solidFill>
                <a:latin typeface="Times New Roman" pitchFamily="18" charset="0"/>
                <a:cs typeface="Times New Roman" pitchFamily="18" charset="0"/>
              </a:rPr>
              <a:t>điểm</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cộng</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cho</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mỗi</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thành</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viên</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tối</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đa</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không</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quá</a:t>
            </a:r>
            <a:r>
              <a:rPr lang="en-US" sz="2400" dirty="0">
                <a:solidFill>
                  <a:schemeClr val="bg1"/>
                </a:solidFill>
                <a:latin typeface="Times New Roman" pitchFamily="18" charset="0"/>
                <a:cs typeface="Times New Roman" pitchFamily="18" charset="0"/>
              </a:rPr>
              <a:t> 1đ </a:t>
            </a:r>
            <a:r>
              <a:rPr lang="en-US" sz="2400" dirty="0" err="1">
                <a:solidFill>
                  <a:schemeClr val="bg1"/>
                </a:solidFill>
                <a:latin typeface="Times New Roman" pitchFamily="18" charset="0"/>
                <a:cs typeface="Times New Roman" pitchFamily="18" charset="0"/>
              </a:rPr>
              <a:t>cộng</a:t>
            </a:r>
            <a:r>
              <a:rPr lang="en-US" sz="2400" dirty="0">
                <a:solidFill>
                  <a:schemeClr val="bg1"/>
                </a:solidFill>
                <a:latin typeface="Times New Roman" pitchFamily="18" charset="0"/>
                <a:cs typeface="Times New Roman" pitchFamily="18" charset="0"/>
              </a:rPr>
              <a:t>/</a:t>
            </a:r>
            <a:r>
              <a:rPr lang="en-US" sz="2400" dirty="0" err="1">
                <a:solidFill>
                  <a:schemeClr val="bg1"/>
                </a:solidFill>
                <a:latin typeface="Times New Roman" pitchFamily="18" charset="0"/>
                <a:cs typeface="Times New Roman" pitchFamily="18" charset="0"/>
              </a:rPr>
              <a:t>cá</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nhân</a:t>
            </a:r>
            <a:r>
              <a:rPr lang="en-US" sz="2400" dirty="0">
                <a:solidFill>
                  <a:schemeClr val="bg1"/>
                </a:solidFill>
                <a:latin typeface="Times New Roman" pitchFamily="18" charset="0"/>
                <a:cs typeface="Times New Roman" pitchFamily="18" charset="0"/>
              </a:rPr>
              <a:t>).</a:t>
            </a:r>
          </a:p>
          <a:p>
            <a:pPr lvl="0">
              <a:buNone/>
            </a:pPr>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135</TotalTime>
  <Words>996</Words>
  <Application>Microsoft Office PowerPoint</Application>
  <PresentationFormat>On-screen Show (4:3)</PresentationFormat>
  <Paragraphs>76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SimSun</vt:lpstr>
      <vt:lpstr>Arial</vt:lpstr>
      <vt:lpstr>Calibri</vt:lpstr>
      <vt:lpstr>Franklin Gothic Book</vt:lpstr>
      <vt:lpstr>Perpetua</vt:lpstr>
      <vt:lpstr>Times New Roman</vt:lpstr>
      <vt:lpstr>Wingdings</vt:lpstr>
      <vt:lpstr>Wingdings 2</vt:lpstr>
      <vt:lpstr>Equity</vt:lpstr>
      <vt:lpstr>PHÁP LUẬT ĐẠI CƯƠNG</vt:lpstr>
      <vt:lpstr>YÊU CẦU GIẢNG DẠY BẮT BUỘC MÔN HỌC PHÁP LUẬT ĐẠI CƯƠNG</vt:lpstr>
      <vt:lpstr>Trích nội dung văn bản</vt:lpstr>
      <vt:lpstr>Trích nội dung văn bản</vt:lpstr>
      <vt:lpstr>GIỚI THIỆU MÔN HỌC</vt:lpstr>
      <vt:lpstr>GIỚI THIỆU MÔN HỌC</vt:lpstr>
      <vt:lpstr>GIỚI THIỆU MÔN HỌC</vt:lpstr>
      <vt:lpstr>GIỚI THIỆU MÔN HỌC</vt:lpstr>
      <vt:lpstr>GIỚI THIỆU MÔN HỌC</vt:lpstr>
      <vt:lpstr>GIỚI THIỆU MÔN HỌC</vt:lpstr>
      <vt:lpstr>QUY ĐỊNH ĐỐI VỚI LỚP HỌC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PHÁP LUẬT ĐẠI CƯƠNG</dc:title>
  <dc:creator/>
  <cp:lastModifiedBy>BC</cp:lastModifiedBy>
  <cp:revision>25</cp:revision>
  <dcterms:created xsi:type="dcterms:W3CDTF">2006-08-16T00:00:00Z</dcterms:created>
  <dcterms:modified xsi:type="dcterms:W3CDTF">2017-02-23T02:52:59Z</dcterms:modified>
</cp:coreProperties>
</file>