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346" r:id="rId4"/>
    <p:sldId id="348" r:id="rId5"/>
    <p:sldId id="349" r:id="rId6"/>
    <p:sldId id="282" r:id="rId7"/>
    <p:sldId id="347"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351" r:id="rId24"/>
    <p:sldId id="298" r:id="rId25"/>
    <p:sldId id="299" r:id="rId26"/>
    <p:sldId id="352" r:id="rId27"/>
    <p:sldId id="350" r:id="rId28"/>
    <p:sldId id="353" r:id="rId29"/>
    <p:sldId id="354" r:id="rId30"/>
    <p:sldId id="30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8136" autoAdjust="0"/>
  </p:normalViewPr>
  <p:slideViewPr>
    <p:cSldViewPr>
      <p:cViewPr varScale="1">
        <p:scale>
          <a:sx n="65" d="100"/>
          <a:sy n="65" d="100"/>
        </p:scale>
        <p:origin x="1644" y="78"/>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3EE7E-AA9A-4F19-91EB-3643BE69FE64}"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63C00A14-8DE6-4E54-973E-887B76EDF357}">
      <dgm:prSet phldrT="[Text]" custT="1"/>
      <dgm:spPr/>
      <dgm:t>
        <a:bodyPr/>
        <a:lstStyle/>
        <a:p>
          <a:r>
            <a:rPr lang="en-US" sz="2000" b="1" smtClean="0">
              <a:latin typeface="Times New Roman" pitchFamily="18" charset="0"/>
              <a:cs typeface="Times New Roman" pitchFamily="18" charset="0"/>
            </a:rPr>
            <a:t>Bộ luật tố tụng hình sự năm 1988 (sửa đổi bổ sung vào các năm 1990, 1992, 2000)</a:t>
          </a:r>
          <a:endParaRPr lang="en-US" sz="2000" b="1">
            <a:latin typeface="Times New Roman" pitchFamily="18" charset="0"/>
            <a:cs typeface="Times New Roman" pitchFamily="18" charset="0"/>
          </a:endParaRPr>
        </a:p>
      </dgm:t>
    </dgm:pt>
    <dgm:pt modelId="{FEFC1E44-2FC2-4B9C-BD23-0B1F51F92688}" type="parTrans" cxnId="{135E187F-023B-410B-82C7-710CEEECFC29}">
      <dgm:prSet/>
      <dgm:spPr/>
      <dgm:t>
        <a:bodyPr/>
        <a:lstStyle/>
        <a:p>
          <a:endParaRPr lang="en-US" sz="2000" b="1">
            <a:latin typeface="Times New Roman" pitchFamily="18" charset="0"/>
            <a:cs typeface="Times New Roman" pitchFamily="18" charset="0"/>
          </a:endParaRPr>
        </a:p>
      </dgm:t>
    </dgm:pt>
    <dgm:pt modelId="{EAB93279-7B2E-4CF1-8B0C-C0193F59E755}" type="sibTrans" cxnId="{135E187F-023B-410B-82C7-710CEEECFC29}">
      <dgm:prSet/>
      <dgm:spPr/>
      <dgm:t>
        <a:bodyPr/>
        <a:lstStyle/>
        <a:p>
          <a:endParaRPr lang="en-US" sz="2000" b="1">
            <a:latin typeface="Times New Roman" pitchFamily="18" charset="0"/>
            <a:cs typeface="Times New Roman" pitchFamily="18" charset="0"/>
          </a:endParaRPr>
        </a:p>
      </dgm:t>
    </dgm:pt>
    <dgm:pt modelId="{ED3DDFAD-FEA6-40F7-A4B4-3558DE7F9EFA}">
      <dgm:prSet phldrT="[Text]" custT="1"/>
      <dgm:spPr/>
      <dgm:t>
        <a:bodyPr/>
        <a:lstStyle/>
        <a:p>
          <a:r>
            <a:rPr lang="en-US" sz="2000" b="1" smtClean="0">
              <a:latin typeface="Times New Roman" pitchFamily="18" charset="0"/>
              <a:cs typeface="Times New Roman" pitchFamily="18" charset="0"/>
            </a:rPr>
            <a:t>Bộ luật tố tụng hình sự năm 2003</a:t>
          </a:r>
          <a:endParaRPr lang="en-US" sz="2000" b="1">
            <a:latin typeface="Times New Roman" pitchFamily="18" charset="0"/>
            <a:cs typeface="Times New Roman" pitchFamily="18" charset="0"/>
          </a:endParaRPr>
        </a:p>
      </dgm:t>
    </dgm:pt>
    <dgm:pt modelId="{A61784DC-0A90-48CD-AE9B-6AEC22A65393}" type="parTrans" cxnId="{A77A923A-583F-48FF-A1A9-72FD1BF55DF6}">
      <dgm:prSet/>
      <dgm:spPr/>
      <dgm:t>
        <a:bodyPr/>
        <a:lstStyle/>
        <a:p>
          <a:endParaRPr lang="en-US" sz="2000" b="1">
            <a:latin typeface="Times New Roman" pitchFamily="18" charset="0"/>
            <a:cs typeface="Times New Roman" pitchFamily="18" charset="0"/>
          </a:endParaRPr>
        </a:p>
      </dgm:t>
    </dgm:pt>
    <dgm:pt modelId="{A15064E1-5B44-4DA2-914F-C109CB1AFCAC}" type="sibTrans" cxnId="{A77A923A-583F-48FF-A1A9-72FD1BF55DF6}">
      <dgm:prSet/>
      <dgm:spPr/>
      <dgm:t>
        <a:bodyPr/>
        <a:lstStyle/>
        <a:p>
          <a:endParaRPr lang="en-US" sz="2000" b="1">
            <a:latin typeface="Times New Roman" pitchFamily="18" charset="0"/>
            <a:cs typeface="Times New Roman" pitchFamily="18" charset="0"/>
          </a:endParaRPr>
        </a:p>
      </dgm:t>
    </dgm:pt>
    <dgm:pt modelId="{42C136EF-C89F-4A5D-B794-C30AD3431C3C}">
      <dgm:prSet phldrT="[Text]" custT="1"/>
      <dgm:spPr/>
      <dgm:t>
        <a:bodyPr/>
        <a:lstStyle/>
        <a:p>
          <a:r>
            <a:rPr lang="en-US" sz="2000" b="1" smtClean="0">
              <a:latin typeface="Times New Roman" pitchFamily="18" charset="0"/>
              <a:cs typeface="Times New Roman" pitchFamily="18" charset="0"/>
            </a:rPr>
            <a:t>Bộ luật tố tụng hình sự năm 2015</a:t>
          </a:r>
          <a:endParaRPr lang="en-US" sz="2000" b="1">
            <a:latin typeface="Times New Roman" pitchFamily="18" charset="0"/>
            <a:cs typeface="Times New Roman" pitchFamily="18" charset="0"/>
          </a:endParaRPr>
        </a:p>
      </dgm:t>
    </dgm:pt>
    <dgm:pt modelId="{4AEC7B8B-7D93-492D-A007-4CAE9E28F14F}" type="parTrans" cxnId="{FB08DE5C-9406-4C2E-AB99-5B10E7BAD239}">
      <dgm:prSet/>
      <dgm:spPr/>
      <dgm:t>
        <a:bodyPr/>
        <a:lstStyle/>
        <a:p>
          <a:endParaRPr lang="en-US" sz="2000" b="1">
            <a:latin typeface="Times New Roman" pitchFamily="18" charset="0"/>
            <a:cs typeface="Times New Roman" pitchFamily="18" charset="0"/>
          </a:endParaRPr>
        </a:p>
      </dgm:t>
    </dgm:pt>
    <dgm:pt modelId="{DFC6A667-CFBB-4E05-B1FF-5B64A3F65F02}" type="sibTrans" cxnId="{FB08DE5C-9406-4C2E-AB99-5B10E7BAD239}">
      <dgm:prSet/>
      <dgm:spPr/>
      <dgm:t>
        <a:bodyPr/>
        <a:lstStyle/>
        <a:p>
          <a:endParaRPr lang="en-US" sz="2000" b="1">
            <a:latin typeface="Times New Roman" pitchFamily="18" charset="0"/>
            <a:cs typeface="Times New Roman" pitchFamily="18" charset="0"/>
          </a:endParaRPr>
        </a:p>
      </dgm:t>
    </dgm:pt>
    <dgm:pt modelId="{7C2FA767-B986-4A8B-81B7-52B0E20D8DF0}">
      <dgm:prSet custT="1"/>
      <dgm:spPr/>
      <dgm:t>
        <a:bodyPr/>
        <a:lstStyle/>
        <a:p>
          <a:r>
            <a:rPr lang="en-US" sz="2000" b="1" smtClean="0">
              <a:latin typeface="Times New Roman" pitchFamily="18" charset="0"/>
              <a:cs typeface="Times New Roman" pitchFamily="18" charset="0"/>
            </a:rPr>
            <a:t>Hiệu lực thi hành từ 01/07/2016</a:t>
          </a:r>
          <a:endParaRPr lang="en-US" sz="2000" b="1">
            <a:latin typeface="Times New Roman" pitchFamily="18" charset="0"/>
            <a:cs typeface="Times New Roman" pitchFamily="18" charset="0"/>
          </a:endParaRPr>
        </a:p>
      </dgm:t>
    </dgm:pt>
    <dgm:pt modelId="{46E67EF7-621D-4B02-9569-025A1E0AEDE9}" type="parTrans" cxnId="{34887300-AD3A-48D5-95C2-5AF96DC29368}">
      <dgm:prSet/>
      <dgm:spPr/>
      <dgm:t>
        <a:bodyPr/>
        <a:lstStyle/>
        <a:p>
          <a:endParaRPr lang="en-US" b="1"/>
        </a:p>
      </dgm:t>
    </dgm:pt>
    <dgm:pt modelId="{18E5CE99-7454-43DC-9B5A-FB1CCF18BDFD}" type="sibTrans" cxnId="{34887300-AD3A-48D5-95C2-5AF96DC29368}">
      <dgm:prSet/>
      <dgm:spPr/>
      <dgm:t>
        <a:bodyPr/>
        <a:lstStyle/>
        <a:p>
          <a:endParaRPr lang="en-US" b="1"/>
        </a:p>
      </dgm:t>
    </dgm:pt>
    <dgm:pt modelId="{00D8F594-9911-43F6-9C12-E934BCB570A1}" type="pres">
      <dgm:prSet presAssocID="{F2A3EE7E-AA9A-4F19-91EB-3643BE69FE64}" presName="linear" presStyleCnt="0">
        <dgm:presLayoutVars>
          <dgm:dir/>
          <dgm:animLvl val="lvl"/>
          <dgm:resizeHandles val="exact"/>
        </dgm:presLayoutVars>
      </dgm:prSet>
      <dgm:spPr/>
      <dgm:t>
        <a:bodyPr/>
        <a:lstStyle/>
        <a:p>
          <a:endParaRPr lang="en-US"/>
        </a:p>
      </dgm:t>
    </dgm:pt>
    <dgm:pt modelId="{97707044-DD18-45EA-BAFF-1B44D211D5F1}" type="pres">
      <dgm:prSet presAssocID="{63C00A14-8DE6-4E54-973E-887B76EDF357}" presName="parentLin" presStyleCnt="0"/>
      <dgm:spPr/>
    </dgm:pt>
    <dgm:pt modelId="{11EDABEA-28DF-4D7F-A10B-1C0CFF64004E}" type="pres">
      <dgm:prSet presAssocID="{63C00A14-8DE6-4E54-973E-887B76EDF357}" presName="parentLeftMargin" presStyleLbl="node1" presStyleIdx="0" presStyleCnt="3"/>
      <dgm:spPr/>
      <dgm:t>
        <a:bodyPr/>
        <a:lstStyle/>
        <a:p>
          <a:endParaRPr lang="en-US"/>
        </a:p>
      </dgm:t>
    </dgm:pt>
    <dgm:pt modelId="{D0688D2A-A9C7-42BB-B77F-D9C7FBEAB3BD}" type="pres">
      <dgm:prSet presAssocID="{63C00A14-8DE6-4E54-973E-887B76EDF357}" presName="parentText" presStyleLbl="node1" presStyleIdx="0" presStyleCnt="3">
        <dgm:presLayoutVars>
          <dgm:chMax val="0"/>
          <dgm:bulletEnabled val="1"/>
        </dgm:presLayoutVars>
      </dgm:prSet>
      <dgm:spPr/>
      <dgm:t>
        <a:bodyPr/>
        <a:lstStyle/>
        <a:p>
          <a:endParaRPr lang="en-US"/>
        </a:p>
      </dgm:t>
    </dgm:pt>
    <dgm:pt modelId="{E6D878EB-168C-41C0-B4BB-12FBC86F50ED}" type="pres">
      <dgm:prSet presAssocID="{63C00A14-8DE6-4E54-973E-887B76EDF357}" presName="negativeSpace" presStyleCnt="0"/>
      <dgm:spPr/>
    </dgm:pt>
    <dgm:pt modelId="{EECB2582-895C-4B85-9E66-AF489EEB91E6}" type="pres">
      <dgm:prSet presAssocID="{63C00A14-8DE6-4E54-973E-887B76EDF357}" presName="childText" presStyleLbl="conFgAcc1" presStyleIdx="0" presStyleCnt="3">
        <dgm:presLayoutVars>
          <dgm:bulletEnabled val="1"/>
        </dgm:presLayoutVars>
      </dgm:prSet>
      <dgm:spPr/>
    </dgm:pt>
    <dgm:pt modelId="{2B83BA66-A587-4154-B113-B30828A6E51F}" type="pres">
      <dgm:prSet presAssocID="{EAB93279-7B2E-4CF1-8B0C-C0193F59E755}" presName="spaceBetweenRectangles" presStyleCnt="0"/>
      <dgm:spPr/>
    </dgm:pt>
    <dgm:pt modelId="{17E53BB4-F416-40B8-BF08-9F6EB7B4C6E4}" type="pres">
      <dgm:prSet presAssocID="{ED3DDFAD-FEA6-40F7-A4B4-3558DE7F9EFA}" presName="parentLin" presStyleCnt="0"/>
      <dgm:spPr/>
    </dgm:pt>
    <dgm:pt modelId="{C92B2B78-ADC2-400A-ABCE-0777B9D75C1C}" type="pres">
      <dgm:prSet presAssocID="{ED3DDFAD-FEA6-40F7-A4B4-3558DE7F9EFA}" presName="parentLeftMargin" presStyleLbl="node1" presStyleIdx="0" presStyleCnt="3"/>
      <dgm:spPr/>
      <dgm:t>
        <a:bodyPr/>
        <a:lstStyle/>
        <a:p>
          <a:endParaRPr lang="en-US"/>
        </a:p>
      </dgm:t>
    </dgm:pt>
    <dgm:pt modelId="{E08F5B01-5F76-4144-818E-C51710CE225A}" type="pres">
      <dgm:prSet presAssocID="{ED3DDFAD-FEA6-40F7-A4B4-3558DE7F9EFA}" presName="parentText" presStyleLbl="node1" presStyleIdx="1" presStyleCnt="3">
        <dgm:presLayoutVars>
          <dgm:chMax val="0"/>
          <dgm:bulletEnabled val="1"/>
        </dgm:presLayoutVars>
      </dgm:prSet>
      <dgm:spPr/>
      <dgm:t>
        <a:bodyPr/>
        <a:lstStyle/>
        <a:p>
          <a:endParaRPr lang="en-US"/>
        </a:p>
      </dgm:t>
    </dgm:pt>
    <dgm:pt modelId="{36055086-2C7D-4034-A059-6CEFA4A048E3}" type="pres">
      <dgm:prSet presAssocID="{ED3DDFAD-FEA6-40F7-A4B4-3558DE7F9EFA}" presName="negativeSpace" presStyleCnt="0"/>
      <dgm:spPr/>
    </dgm:pt>
    <dgm:pt modelId="{B4450D34-D42D-411A-9A0C-32F45E2862A7}" type="pres">
      <dgm:prSet presAssocID="{ED3DDFAD-FEA6-40F7-A4B4-3558DE7F9EFA}" presName="childText" presStyleLbl="conFgAcc1" presStyleIdx="1" presStyleCnt="3">
        <dgm:presLayoutVars>
          <dgm:bulletEnabled val="1"/>
        </dgm:presLayoutVars>
      </dgm:prSet>
      <dgm:spPr/>
    </dgm:pt>
    <dgm:pt modelId="{BEEA2E9B-313D-4522-AC19-688BB89C7690}" type="pres">
      <dgm:prSet presAssocID="{A15064E1-5B44-4DA2-914F-C109CB1AFCAC}" presName="spaceBetweenRectangles" presStyleCnt="0"/>
      <dgm:spPr/>
    </dgm:pt>
    <dgm:pt modelId="{D58C68E7-B1A0-4D04-8E33-166DC970D844}" type="pres">
      <dgm:prSet presAssocID="{42C136EF-C89F-4A5D-B794-C30AD3431C3C}" presName="parentLin" presStyleCnt="0"/>
      <dgm:spPr/>
    </dgm:pt>
    <dgm:pt modelId="{47000C53-8225-460D-9F72-E9E610893982}" type="pres">
      <dgm:prSet presAssocID="{42C136EF-C89F-4A5D-B794-C30AD3431C3C}" presName="parentLeftMargin" presStyleLbl="node1" presStyleIdx="1" presStyleCnt="3"/>
      <dgm:spPr/>
      <dgm:t>
        <a:bodyPr/>
        <a:lstStyle/>
        <a:p>
          <a:endParaRPr lang="en-US"/>
        </a:p>
      </dgm:t>
    </dgm:pt>
    <dgm:pt modelId="{96C88B0B-6702-412C-B451-E84DDE2B8311}" type="pres">
      <dgm:prSet presAssocID="{42C136EF-C89F-4A5D-B794-C30AD3431C3C}" presName="parentText" presStyleLbl="node1" presStyleIdx="2" presStyleCnt="3">
        <dgm:presLayoutVars>
          <dgm:chMax val="0"/>
          <dgm:bulletEnabled val="1"/>
        </dgm:presLayoutVars>
      </dgm:prSet>
      <dgm:spPr/>
      <dgm:t>
        <a:bodyPr/>
        <a:lstStyle/>
        <a:p>
          <a:endParaRPr lang="en-US"/>
        </a:p>
      </dgm:t>
    </dgm:pt>
    <dgm:pt modelId="{BD0C55A3-B67A-49AD-8C39-B1AAD7D5C894}" type="pres">
      <dgm:prSet presAssocID="{42C136EF-C89F-4A5D-B794-C30AD3431C3C}" presName="negativeSpace" presStyleCnt="0"/>
      <dgm:spPr/>
    </dgm:pt>
    <dgm:pt modelId="{81BE9177-B76C-40D3-A3C1-117E39C7E5A5}" type="pres">
      <dgm:prSet presAssocID="{42C136EF-C89F-4A5D-B794-C30AD3431C3C}" presName="childText" presStyleLbl="conFgAcc1" presStyleIdx="2" presStyleCnt="3">
        <dgm:presLayoutVars>
          <dgm:bulletEnabled val="1"/>
        </dgm:presLayoutVars>
      </dgm:prSet>
      <dgm:spPr/>
      <dgm:t>
        <a:bodyPr/>
        <a:lstStyle/>
        <a:p>
          <a:endParaRPr lang="en-US"/>
        </a:p>
      </dgm:t>
    </dgm:pt>
  </dgm:ptLst>
  <dgm:cxnLst>
    <dgm:cxn modelId="{135E187F-023B-410B-82C7-710CEEECFC29}" srcId="{F2A3EE7E-AA9A-4F19-91EB-3643BE69FE64}" destId="{63C00A14-8DE6-4E54-973E-887B76EDF357}" srcOrd="0" destOrd="0" parTransId="{FEFC1E44-2FC2-4B9C-BD23-0B1F51F92688}" sibTransId="{EAB93279-7B2E-4CF1-8B0C-C0193F59E755}"/>
    <dgm:cxn modelId="{BB0EEA69-2A87-49A3-B8D1-08D97553BEA3}" type="presOf" srcId="{63C00A14-8DE6-4E54-973E-887B76EDF357}" destId="{11EDABEA-28DF-4D7F-A10B-1C0CFF64004E}" srcOrd="0" destOrd="0" presId="urn:microsoft.com/office/officeart/2005/8/layout/list1"/>
    <dgm:cxn modelId="{B5EBABD7-E209-4109-9AA0-B4BC1F2D64E1}" type="presOf" srcId="{63C00A14-8DE6-4E54-973E-887B76EDF357}" destId="{D0688D2A-A9C7-42BB-B77F-D9C7FBEAB3BD}" srcOrd="1" destOrd="0" presId="urn:microsoft.com/office/officeart/2005/8/layout/list1"/>
    <dgm:cxn modelId="{307BFD96-4AA0-4B79-A41E-5D9F28D9374A}" type="presOf" srcId="{ED3DDFAD-FEA6-40F7-A4B4-3558DE7F9EFA}" destId="{E08F5B01-5F76-4144-818E-C51710CE225A}" srcOrd="1" destOrd="0" presId="urn:microsoft.com/office/officeart/2005/8/layout/list1"/>
    <dgm:cxn modelId="{A3F98041-D034-4164-A079-4F0070E4F320}" type="presOf" srcId="{ED3DDFAD-FEA6-40F7-A4B4-3558DE7F9EFA}" destId="{C92B2B78-ADC2-400A-ABCE-0777B9D75C1C}" srcOrd="0" destOrd="0" presId="urn:microsoft.com/office/officeart/2005/8/layout/list1"/>
    <dgm:cxn modelId="{43A28FED-AC32-43CE-946B-53704380C4B9}" type="presOf" srcId="{7C2FA767-B986-4A8B-81B7-52B0E20D8DF0}" destId="{81BE9177-B76C-40D3-A3C1-117E39C7E5A5}" srcOrd="0" destOrd="0" presId="urn:microsoft.com/office/officeart/2005/8/layout/list1"/>
    <dgm:cxn modelId="{34887300-AD3A-48D5-95C2-5AF96DC29368}" srcId="{42C136EF-C89F-4A5D-B794-C30AD3431C3C}" destId="{7C2FA767-B986-4A8B-81B7-52B0E20D8DF0}" srcOrd="0" destOrd="0" parTransId="{46E67EF7-621D-4B02-9569-025A1E0AEDE9}" sibTransId="{18E5CE99-7454-43DC-9B5A-FB1CCF18BDFD}"/>
    <dgm:cxn modelId="{DE594C0B-A3DE-464A-9F97-68157172AF63}" type="presOf" srcId="{F2A3EE7E-AA9A-4F19-91EB-3643BE69FE64}" destId="{00D8F594-9911-43F6-9C12-E934BCB570A1}" srcOrd="0" destOrd="0" presId="urn:microsoft.com/office/officeart/2005/8/layout/list1"/>
    <dgm:cxn modelId="{B6B5F837-1178-4FC8-89BF-12DDD65B97BA}" type="presOf" srcId="{42C136EF-C89F-4A5D-B794-C30AD3431C3C}" destId="{47000C53-8225-460D-9F72-E9E610893982}" srcOrd="0" destOrd="0" presId="urn:microsoft.com/office/officeart/2005/8/layout/list1"/>
    <dgm:cxn modelId="{A77A923A-583F-48FF-A1A9-72FD1BF55DF6}" srcId="{F2A3EE7E-AA9A-4F19-91EB-3643BE69FE64}" destId="{ED3DDFAD-FEA6-40F7-A4B4-3558DE7F9EFA}" srcOrd="1" destOrd="0" parTransId="{A61784DC-0A90-48CD-AE9B-6AEC22A65393}" sibTransId="{A15064E1-5B44-4DA2-914F-C109CB1AFCAC}"/>
    <dgm:cxn modelId="{FB08DE5C-9406-4C2E-AB99-5B10E7BAD239}" srcId="{F2A3EE7E-AA9A-4F19-91EB-3643BE69FE64}" destId="{42C136EF-C89F-4A5D-B794-C30AD3431C3C}" srcOrd="2" destOrd="0" parTransId="{4AEC7B8B-7D93-492D-A007-4CAE9E28F14F}" sibTransId="{DFC6A667-CFBB-4E05-B1FF-5B64A3F65F02}"/>
    <dgm:cxn modelId="{F0927744-3AE5-4483-B028-1A05483042F1}" type="presOf" srcId="{42C136EF-C89F-4A5D-B794-C30AD3431C3C}" destId="{96C88B0B-6702-412C-B451-E84DDE2B8311}" srcOrd="1" destOrd="0" presId="urn:microsoft.com/office/officeart/2005/8/layout/list1"/>
    <dgm:cxn modelId="{0045F8B8-46BE-479C-AD51-C54E1CFFEE5D}" type="presParOf" srcId="{00D8F594-9911-43F6-9C12-E934BCB570A1}" destId="{97707044-DD18-45EA-BAFF-1B44D211D5F1}" srcOrd="0" destOrd="0" presId="urn:microsoft.com/office/officeart/2005/8/layout/list1"/>
    <dgm:cxn modelId="{84E908B1-682F-4265-90C4-5A03A8DCFE1E}" type="presParOf" srcId="{97707044-DD18-45EA-BAFF-1B44D211D5F1}" destId="{11EDABEA-28DF-4D7F-A10B-1C0CFF64004E}" srcOrd="0" destOrd="0" presId="urn:microsoft.com/office/officeart/2005/8/layout/list1"/>
    <dgm:cxn modelId="{21C71FA4-7F76-4101-B3CC-8FAD9C79F744}" type="presParOf" srcId="{97707044-DD18-45EA-BAFF-1B44D211D5F1}" destId="{D0688D2A-A9C7-42BB-B77F-D9C7FBEAB3BD}" srcOrd="1" destOrd="0" presId="urn:microsoft.com/office/officeart/2005/8/layout/list1"/>
    <dgm:cxn modelId="{B08FB49B-5CE2-4991-8A4E-19C013F5E774}" type="presParOf" srcId="{00D8F594-9911-43F6-9C12-E934BCB570A1}" destId="{E6D878EB-168C-41C0-B4BB-12FBC86F50ED}" srcOrd="1" destOrd="0" presId="urn:microsoft.com/office/officeart/2005/8/layout/list1"/>
    <dgm:cxn modelId="{4733A5F3-4BEF-4472-8F73-C6B2371EBEBD}" type="presParOf" srcId="{00D8F594-9911-43F6-9C12-E934BCB570A1}" destId="{EECB2582-895C-4B85-9E66-AF489EEB91E6}" srcOrd="2" destOrd="0" presId="urn:microsoft.com/office/officeart/2005/8/layout/list1"/>
    <dgm:cxn modelId="{F2661A91-C6DF-4163-B9A2-42355325595B}" type="presParOf" srcId="{00D8F594-9911-43F6-9C12-E934BCB570A1}" destId="{2B83BA66-A587-4154-B113-B30828A6E51F}" srcOrd="3" destOrd="0" presId="urn:microsoft.com/office/officeart/2005/8/layout/list1"/>
    <dgm:cxn modelId="{DCCEF584-2F26-4A48-A9B5-9D80CE1C4E13}" type="presParOf" srcId="{00D8F594-9911-43F6-9C12-E934BCB570A1}" destId="{17E53BB4-F416-40B8-BF08-9F6EB7B4C6E4}" srcOrd="4" destOrd="0" presId="urn:microsoft.com/office/officeart/2005/8/layout/list1"/>
    <dgm:cxn modelId="{A999F245-20D4-466C-97EF-672E4A02D50E}" type="presParOf" srcId="{17E53BB4-F416-40B8-BF08-9F6EB7B4C6E4}" destId="{C92B2B78-ADC2-400A-ABCE-0777B9D75C1C}" srcOrd="0" destOrd="0" presId="urn:microsoft.com/office/officeart/2005/8/layout/list1"/>
    <dgm:cxn modelId="{B6B4E1AA-FD66-4F77-B890-50F8392D81D4}" type="presParOf" srcId="{17E53BB4-F416-40B8-BF08-9F6EB7B4C6E4}" destId="{E08F5B01-5F76-4144-818E-C51710CE225A}" srcOrd="1" destOrd="0" presId="urn:microsoft.com/office/officeart/2005/8/layout/list1"/>
    <dgm:cxn modelId="{3B1A7165-267D-4AEC-9A2A-3BAC8EFD4900}" type="presParOf" srcId="{00D8F594-9911-43F6-9C12-E934BCB570A1}" destId="{36055086-2C7D-4034-A059-6CEFA4A048E3}" srcOrd="5" destOrd="0" presId="urn:microsoft.com/office/officeart/2005/8/layout/list1"/>
    <dgm:cxn modelId="{BAE62CD6-4893-4B15-9A76-677AED1C3AA8}" type="presParOf" srcId="{00D8F594-9911-43F6-9C12-E934BCB570A1}" destId="{B4450D34-D42D-411A-9A0C-32F45E2862A7}" srcOrd="6" destOrd="0" presId="urn:microsoft.com/office/officeart/2005/8/layout/list1"/>
    <dgm:cxn modelId="{EF97DA63-2C0C-4628-9D1F-DF68B4309F96}" type="presParOf" srcId="{00D8F594-9911-43F6-9C12-E934BCB570A1}" destId="{BEEA2E9B-313D-4522-AC19-688BB89C7690}" srcOrd="7" destOrd="0" presId="urn:microsoft.com/office/officeart/2005/8/layout/list1"/>
    <dgm:cxn modelId="{B5F9732D-2C45-4A35-BFB5-066A5BAA65E6}" type="presParOf" srcId="{00D8F594-9911-43F6-9C12-E934BCB570A1}" destId="{D58C68E7-B1A0-4D04-8E33-166DC970D844}" srcOrd="8" destOrd="0" presId="urn:microsoft.com/office/officeart/2005/8/layout/list1"/>
    <dgm:cxn modelId="{44607709-D027-4F19-BEB6-A0584F65E1E9}" type="presParOf" srcId="{D58C68E7-B1A0-4D04-8E33-166DC970D844}" destId="{47000C53-8225-460D-9F72-E9E610893982}" srcOrd="0" destOrd="0" presId="urn:microsoft.com/office/officeart/2005/8/layout/list1"/>
    <dgm:cxn modelId="{DEC8D3E9-0A75-4332-8D6E-31358A852BD1}" type="presParOf" srcId="{D58C68E7-B1A0-4D04-8E33-166DC970D844}" destId="{96C88B0B-6702-412C-B451-E84DDE2B8311}" srcOrd="1" destOrd="0" presId="urn:microsoft.com/office/officeart/2005/8/layout/list1"/>
    <dgm:cxn modelId="{71512138-9B06-4791-8DF1-452CED201763}" type="presParOf" srcId="{00D8F594-9911-43F6-9C12-E934BCB570A1}" destId="{BD0C55A3-B67A-49AD-8C39-B1AAD7D5C894}" srcOrd="9" destOrd="0" presId="urn:microsoft.com/office/officeart/2005/8/layout/list1"/>
    <dgm:cxn modelId="{0AA1266D-6572-4EC5-8E65-56EE2E7408A8}" type="presParOf" srcId="{00D8F594-9911-43F6-9C12-E934BCB570A1}" destId="{81BE9177-B76C-40D3-A3C1-117E39C7E5A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98BBE7-C24F-45EE-872D-07F7A2952D99}" type="doc">
      <dgm:prSet loTypeId="urn:microsoft.com/office/officeart/2005/8/layout/chevron1" loCatId="process" qsTypeId="urn:microsoft.com/office/officeart/2005/8/quickstyle/simple1" qsCatId="simple" csTypeId="urn:microsoft.com/office/officeart/2005/8/colors/accent1_2" csCatId="accent1" phldr="1"/>
      <dgm:spPr/>
    </dgm:pt>
    <dgm:pt modelId="{7681878B-A947-40AC-86C2-8AA4CFAFDE2A}">
      <dgm:prSet phldrT="[Text]" custT="1"/>
      <dgm:spPr/>
      <dgm:t>
        <a:bodyPr/>
        <a:lstStyle/>
        <a:p>
          <a:r>
            <a:rPr lang="en-US" sz="2400" b="1" smtClean="0">
              <a:latin typeface="Times New Roman" pitchFamily="18" charset="0"/>
              <a:cs typeface="Times New Roman" pitchFamily="18" charset="0"/>
            </a:rPr>
            <a:t>Khởi tố</a:t>
          </a:r>
          <a:endParaRPr lang="en-US" sz="2400" b="1">
            <a:latin typeface="Times New Roman" pitchFamily="18" charset="0"/>
            <a:cs typeface="Times New Roman" pitchFamily="18" charset="0"/>
          </a:endParaRPr>
        </a:p>
      </dgm:t>
    </dgm:pt>
    <dgm:pt modelId="{F96CAFFA-BB34-4D25-93A4-DEBDC15609ED}" type="parTrans" cxnId="{FC9B9A6B-E898-45FC-A5D9-1C1456A21A20}">
      <dgm:prSet/>
      <dgm:spPr/>
      <dgm:t>
        <a:bodyPr/>
        <a:lstStyle/>
        <a:p>
          <a:endParaRPr lang="en-US" sz="2400" b="1">
            <a:latin typeface="Times New Roman" pitchFamily="18" charset="0"/>
            <a:cs typeface="Times New Roman" pitchFamily="18" charset="0"/>
          </a:endParaRPr>
        </a:p>
      </dgm:t>
    </dgm:pt>
    <dgm:pt modelId="{AAB03E8D-2ED9-477B-9935-DAB5EDBAFBBA}" type="sibTrans" cxnId="{FC9B9A6B-E898-45FC-A5D9-1C1456A21A20}">
      <dgm:prSet/>
      <dgm:spPr/>
      <dgm:t>
        <a:bodyPr/>
        <a:lstStyle/>
        <a:p>
          <a:endParaRPr lang="en-US" sz="2400" b="1">
            <a:latin typeface="Times New Roman" pitchFamily="18" charset="0"/>
            <a:cs typeface="Times New Roman" pitchFamily="18" charset="0"/>
          </a:endParaRPr>
        </a:p>
      </dgm:t>
    </dgm:pt>
    <dgm:pt modelId="{BF99B355-C426-48ED-88A5-31894EC9EA06}">
      <dgm:prSet phldrT="[Text]" custT="1"/>
      <dgm:spPr/>
      <dgm:t>
        <a:bodyPr/>
        <a:lstStyle/>
        <a:p>
          <a:r>
            <a:rPr lang="en-US" sz="2400" b="1" smtClean="0">
              <a:latin typeface="Times New Roman" pitchFamily="18" charset="0"/>
              <a:cs typeface="Times New Roman" pitchFamily="18" charset="0"/>
            </a:rPr>
            <a:t>Điều tra</a:t>
          </a:r>
          <a:endParaRPr lang="en-US" sz="2400" b="1">
            <a:latin typeface="Times New Roman" pitchFamily="18" charset="0"/>
            <a:cs typeface="Times New Roman" pitchFamily="18" charset="0"/>
          </a:endParaRPr>
        </a:p>
      </dgm:t>
    </dgm:pt>
    <dgm:pt modelId="{CC34374C-80F9-4F2D-8A4A-9BB02E83B730}" type="parTrans" cxnId="{8888905E-EC8B-4B5C-89B7-0E8A97FBBFB6}">
      <dgm:prSet/>
      <dgm:spPr/>
      <dgm:t>
        <a:bodyPr/>
        <a:lstStyle/>
        <a:p>
          <a:endParaRPr lang="en-US" sz="2400" b="1">
            <a:latin typeface="Times New Roman" pitchFamily="18" charset="0"/>
            <a:cs typeface="Times New Roman" pitchFamily="18" charset="0"/>
          </a:endParaRPr>
        </a:p>
      </dgm:t>
    </dgm:pt>
    <dgm:pt modelId="{C9486A16-9147-464A-94A8-66894C7D6FE7}" type="sibTrans" cxnId="{8888905E-EC8B-4B5C-89B7-0E8A97FBBFB6}">
      <dgm:prSet/>
      <dgm:spPr/>
      <dgm:t>
        <a:bodyPr/>
        <a:lstStyle/>
        <a:p>
          <a:endParaRPr lang="en-US" sz="2400" b="1">
            <a:latin typeface="Times New Roman" pitchFamily="18" charset="0"/>
            <a:cs typeface="Times New Roman" pitchFamily="18" charset="0"/>
          </a:endParaRPr>
        </a:p>
      </dgm:t>
    </dgm:pt>
    <dgm:pt modelId="{094770BF-D932-4C28-A679-4CB9577E1F92}">
      <dgm:prSet phldrT="[Text]" custT="1"/>
      <dgm:spPr/>
      <dgm:t>
        <a:bodyPr/>
        <a:lstStyle/>
        <a:p>
          <a:r>
            <a:rPr lang="en-US" sz="2400" b="1" smtClean="0">
              <a:latin typeface="Times New Roman" pitchFamily="18" charset="0"/>
              <a:cs typeface="Times New Roman" pitchFamily="18" charset="0"/>
            </a:rPr>
            <a:t>Truy tố</a:t>
          </a:r>
          <a:endParaRPr lang="en-US" sz="2400" b="1">
            <a:latin typeface="Times New Roman" pitchFamily="18" charset="0"/>
            <a:cs typeface="Times New Roman" pitchFamily="18" charset="0"/>
          </a:endParaRPr>
        </a:p>
      </dgm:t>
    </dgm:pt>
    <dgm:pt modelId="{0B35107B-F45B-418E-BDC7-2D747172542A}" type="parTrans" cxnId="{48F5A116-5C1B-4FFB-8BE9-6814CF6A7974}">
      <dgm:prSet/>
      <dgm:spPr/>
      <dgm:t>
        <a:bodyPr/>
        <a:lstStyle/>
        <a:p>
          <a:endParaRPr lang="en-US" sz="2400" b="1">
            <a:latin typeface="Times New Roman" pitchFamily="18" charset="0"/>
            <a:cs typeface="Times New Roman" pitchFamily="18" charset="0"/>
          </a:endParaRPr>
        </a:p>
      </dgm:t>
    </dgm:pt>
    <dgm:pt modelId="{B6B74023-5FFF-4D41-8AF9-8224AFABE2B8}" type="sibTrans" cxnId="{48F5A116-5C1B-4FFB-8BE9-6814CF6A7974}">
      <dgm:prSet/>
      <dgm:spPr/>
      <dgm:t>
        <a:bodyPr/>
        <a:lstStyle/>
        <a:p>
          <a:endParaRPr lang="en-US" sz="2400" b="1">
            <a:latin typeface="Times New Roman" pitchFamily="18" charset="0"/>
            <a:cs typeface="Times New Roman" pitchFamily="18" charset="0"/>
          </a:endParaRPr>
        </a:p>
      </dgm:t>
    </dgm:pt>
    <dgm:pt modelId="{4F30CC71-0DF9-44C7-BF9B-EEFAC513B10B}">
      <dgm:prSet phldrT="[Text]" custT="1"/>
      <dgm:spPr/>
      <dgm:t>
        <a:bodyPr/>
        <a:lstStyle/>
        <a:p>
          <a:r>
            <a:rPr lang="en-US" sz="2400" b="1" smtClean="0">
              <a:latin typeface="Times New Roman" pitchFamily="18" charset="0"/>
              <a:cs typeface="Times New Roman" pitchFamily="18" charset="0"/>
            </a:rPr>
            <a:t>Xét xử</a:t>
          </a:r>
          <a:endParaRPr lang="en-US" sz="2400" b="1">
            <a:latin typeface="Times New Roman" pitchFamily="18" charset="0"/>
            <a:cs typeface="Times New Roman" pitchFamily="18" charset="0"/>
          </a:endParaRPr>
        </a:p>
      </dgm:t>
    </dgm:pt>
    <dgm:pt modelId="{84374027-7192-419D-B645-6237BC18C007}" type="parTrans" cxnId="{D79B73DC-BF37-4E7E-9387-7CDEF0D2B621}">
      <dgm:prSet/>
      <dgm:spPr/>
      <dgm:t>
        <a:bodyPr/>
        <a:lstStyle/>
        <a:p>
          <a:endParaRPr lang="en-US" sz="2400" b="1">
            <a:latin typeface="Times New Roman" pitchFamily="18" charset="0"/>
            <a:cs typeface="Times New Roman" pitchFamily="18" charset="0"/>
          </a:endParaRPr>
        </a:p>
      </dgm:t>
    </dgm:pt>
    <dgm:pt modelId="{19C60D69-F68D-427E-B3BD-B27B64740249}" type="sibTrans" cxnId="{D79B73DC-BF37-4E7E-9387-7CDEF0D2B621}">
      <dgm:prSet/>
      <dgm:spPr/>
      <dgm:t>
        <a:bodyPr/>
        <a:lstStyle/>
        <a:p>
          <a:endParaRPr lang="en-US" sz="2400" b="1">
            <a:latin typeface="Times New Roman" pitchFamily="18" charset="0"/>
            <a:cs typeface="Times New Roman" pitchFamily="18" charset="0"/>
          </a:endParaRPr>
        </a:p>
      </dgm:t>
    </dgm:pt>
    <dgm:pt modelId="{7C83B83C-2897-47F6-A21A-2C6E602AFA74}">
      <dgm:prSet phldrT="[Text]" custT="1"/>
      <dgm:spPr/>
      <dgm:t>
        <a:bodyPr/>
        <a:lstStyle/>
        <a:p>
          <a:r>
            <a:rPr lang="en-US" sz="2400" b="1" smtClean="0">
              <a:latin typeface="Times New Roman" pitchFamily="18" charset="0"/>
              <a:cs typeface="Times New Roman" pitchFamily="18" charset="0"/>
            </a:rPr>
            <a:t>THA</a:t>
          </a:r>
          <a:endParaRPr lang="en-US" sz="2400" b="1">
            <a:latin typeface="Times New Roman" pitchFamily="18" charset="0"/>
            <a:cs typeface="Times New Roman" pitchFamily="18" charset="0"/>
          </a:endParaRPr>
        </a:p>
      </dgm:t>
    </dgm:pt>
    <dgm:pt modelId="{8CC4362D-677C-41AE-A510-12E72745DAFA}" type="parTrans" cxnId="{243BFA2B-219F-49A6-A3F9-28F271C52D49}">
      <dgm:prSet/>
      <dgm:spPr/>
      <dgm:t>
        <a:bodyPr/>
        <a:lstStyle/>
        <a:p>
          <a:endParaRPr lang="en-US" sz="2400" b="1">
            <a:latin typeface="Times New Roman" pitchFamily="18" charset="0"/>
            <a:cs typeface="Times New Roman" pitchFamily="18" charset="0"/>
          </a:endParaRPr>
        </a:p>
      </dgm:t>
    </dgm:pt>
    <dgm:pt modelId="{DC4FA217-FAF1-4FBA-ACEB-98EEA9055D9B}" type="sibTrans" cxnId="{243BFA2B-219F-49A6-A3F9-28F271C52D49}">
      <dgm:prSet/>
      <dgm:spPr/>
      <dgm:t>
        <a:bodyPr/>
        <a:lstStyle/>
        <a:p>
          <a:endParaRPr lang="en-US" sz="2400" b="1">
            <a:latin typeface="Times New Roman" pitchFamily="18" charset="0"/>
            <a:cs typeface="Times New Roman" pitchFamily="18" charset="0"/>
          </a:endParaRPr>
        </a:p>
      </dgm:t>
    </dgm:pt>
    <dgm:pt modelId="{270B6F1C-D450-49FD-A081-080F68FCD1E9}" type="pres">
      <dgm:prSet presAssocID="{7798BBE7-C24F-45EE-872D-07F7A2952D99}" presName="Name0" presStyleCnt="0">
        <dgm:presLayoutVars>
          <dgm:dir/>
          <dgm:animLvl val="lvl"/>
          <dgm:resizeHandles val="exact"/>
        </dgm:presLayoutVars>
      </dgm:prSet>
      <dgm:spPr/>
    </dgm:pt>
    <dgm:pt modelId="{31B9365F-1774-4518-9085-979ABB0DA3FC}" type="pres">
      <dgm:prSet presAssocID="{7681878B-A947-40AC-86C2-8AA4CFAFDE2A}" presName="parTxOnly" presStyleLbl="node1" presStyleIdx="0" presStyleCnt="5">
        <dgm:presLayoutVars>
          <dgm:chMax val="0"/>
          <dgm:chPref val="0"/>
          <dgm:bulletEnabled val="1"/>
        </dgm:presLayoutVars>
      </dgm:prSet>
      <dgm:spPr/>
      <dgm:t>
        <a:bodyPr/>
        <a:lstStyle/>
        <a:p>
          <a:endParaRPr lang="en-US"/>
        </a:p>
      </dgm:t>
    </dgm:pt>
    <dgm:pt modelId="{E64DF090-B671-49CC-9BBB-E5BE26BD29B6}" type="pres">
      <dgm:prSet presAssocID="{AAB03E8D-2ED9-477B-9935-DAB5EDBAFBBA}" presName="parTxOnlySpace" presStyleCnt="0"/>
      <dgm:spPr/>
    </dgm:pt>
    <dgm:pt modelId="{B4EB9984-1511-4862-A4BD-DADE00BBEC61}" type="pres">
      <dgm:prSet presAssocID="{BF99B355-C426-48ED-88A5-31894EC9EA06}" presName="parTxOnly" presStyleLbl="node1" presStyleIdx="1" presStyleCnt="5">
        <dgm:presLayoutVars>
          <dgm:chMax val="0"/>
          <dgm:chPref val="0"/>
          <dgm:bulletEnabled val="1"/>
        </dgm:presLayoutVars>
      </dgm:prSet>
      <dgm:spPr/>
      <dgm:t>
        <a:bodyPr/>
        <a:lstStyle/>
        <a:p>
          <a:endParaRPr lang="en-US"/>
        </a:p>
      </dgm:t>
    </dgm:pt>
    <dgm:pt modelId="{D8B764A3-370C-4CE1-9DA0-6175B1851049}" type="pres">
      <dgm:prSet presAssocID="{C9486A16-9147-464A-94A8-66894C7D6FE7}" presName="parTxOnlySpace" presStyleCnt="0"/>
      <dgm:spPr/>
    </dgm:pt>
    <dgm:pt modelId="{8D6DC4AD-0E11-4A83-88D8-4ECD26BFB32E}" type="pres">
      <dgm:prSet presAssocID="{094770BF-D932-4C28-A679-4CB9577E1F92}" presName="parTxOnly" presStyleLbl="node1" presStyleIdx="2" presStyleCnt="5">
        <dgm:presLayoutVars>
          <dgm:chMax val="0"/>
          <dgm:chPref val="0"/>
          <dgm:bulletEnabled val="1"/>
        </dgm:presLayoutVars>
      </dgm:prSet>
      <dgm:spPr/>
      <dgm:t>
        <a:bodyPr/>
        <a:lstStyle/>
        <a:p>
          <a:endParaRPr lang="en-US"/>
        </a:p>
      </dgm:t>
    </dgm:pt>
    <dgm:pt modelId="{6B79C05E-9E71-4A9C-A5DF-CFAFC7F1588D}" type="pres">
      <dgm:prSet presAssocID="{B6B74023-5FFF-4D41-8AF9-8224AFABE2B8}" presName="parTxOnlySpace" presStyleCnt="0"/>
      <dgm:spPr/>
    </dgm:pt>
    <dgm:pt modelId="{DCDABE5B-E8B6-4E0F-8B20-878516CAA099}" type="pres">
      <dgm:prSet presAssocID="{4F30CC71-0DF9-44C7-BF9B-EEFAC513B10B}" presName="parTxOnly" presStyleLbl="node1" presStyleIdx="3" presStyleCnt="5">
        <dgm:presLayoutVars>
          <dgm:chMax val="0"/>
          <dgm:chPref val="0"/>
          <dgm:bulletEnabled val="1"/>
        </dgm:presLayoutVars>
      </dgm:prSet>
      <dgm:spPr/>
      <dgm:t>
        <a:bodyPr/>
        <a:lstStyle/>
        <a:p>
          <a:endParaRPr lang="en-US"/>
        </a:p>
      </dgm:t>
    </dgm:pt>
    <dgm:pt modelId="{85020B0D-F276-4827-9F2C-50EFB91E784A}" type="pres">
      <dgm:prSet presAssocID="{19C60D69-F68D-427E-B3BD-B27B64740249}" presName="parTxOnlySpace" presStyleCnt="0"/>
      <dgm:spPr/>
    </dgm:pt>
    <dgm:pt modelId="{6BF9F6A4-AFB5-4555-81E8-DAD52936CA77}" type="pres">
      <dgm:prSet presAssocID="{7C83B83C-2897-47F6-A21A-2C6E602AFA74}" presName="parTxOnly" presStyleLbl="node1" presStyleIdx="4" presStyleCnt="5">
        <dgm:presLayoutVars>
          <dgm:chMax val="0"/>
          <dgm:chPref val="0"/>
          <dgm:bulletEnabled val="1"/>
        </dgm:presLayoutVars>
      </dgm:prSet>
      <dgm:spPr/>
      <dgm:t>
        <a:bodyPr/>
        <a:lstStyle/>
        <a:p>
          <a:endParaRPr lang="en-US"/>
        </a:p>
      </dgm:t>
    </dgm:pt>
  </dgm:ptLst>
  <dgm:cxnLst>
    <dgm:cxn modelId="{3D251D0C-71F8-4E4C-8DCB-A15F1BE598A5}" type="presOf" srcId="{7681878B-A947-40AC-86C2-8AA4CFAFDE2A}" destId="{31B9365F-1774-4518-9085-979ABB0DA3FC}" srcOrd="0" destOrd="0" presId="urn:microsoft.com/office/officeart/2005/8/layout/chevron1"/>
    <dgm:cxn modelId="{243BFA2B-219F-49A6-A3F9-28F271C52D49}" srcId="{7798BBE7-C24F-45EE-872D-07F7A2952D99}" destId="{7C83B83C-2897-47F6-A21A-2C6E602AFA74}" srcOrd="4" destOrd="0" parTransId="{8CC4362D-677C-41AE-A510-12E72745DAFA}" sibTransId="{DC4FA217-FAF1-4FBA-ACEB-98EEA9055D9B}"/>
    <dgm:cxn modelId="{D79B73DC-BF37-4E7E-9387-7CDEF0D2B621}" srcId="{7798BBE7-C24F-45EE-872D-07F7A2952D99}" destId="{4F30CC71-0DF9-44C7-BF9B-EEFAC513B10B}" srcOrd="3" destOrd="0" parTransId="{84374027-7192-419D-B645-6237BC18C007}" sibTransId="{19C60D69-F68D-427E-B3BD-B27B64740249}"/>
    <dgm:cxn modelId="{77AF5329-36C9-4D08-83CB-04E52398920A}" type="presOf" srcId="{BF99B355-C426-48ED-88A5-31894EC9EA06}" destId="{B4EB9984-1511-4862-A4BD-DADE00BBEC61}" srcOrd="0" destOrd="0" presId="urn:microsoft.com/office/officeart/2005/8/layout/chevron1"/>
    <dgm:cxn modelId="{48F5A116-5C1B-4FFB-8BE9-6814CF6A7974}" srcId="{7798BBE7-C24F-45EE-872D-07F7A2952D99}" destId="{094770BF-D932-4C28-A679-4CB9577E1F92}" srcOrd="2" destOrd="0" parTransId="{0B35107B-F45B-418E-BDC7-2D747172542A}" sibTransId="{B6B74023-5FFF-4D41-8AF9-8224AFABE2B8}"/>
    <dgm:cxn modelId="{14E707E1-4996-4543-9662-1D7CDF6376A8}" type="presOf" srcId="{7798BBE7-C24F-45EE-872D-07F7A2952D99}" destId="{270B6F1C-D450-49FD-A081-080F68FCD1E9}" srcOrd="0" destOrd="0" presId="urn:microsoft.com/office/officeart/2005/8/layout/chevron1"/>
    <dgm:cxn modelId="{EEFCB4D3-E2F4-48E5-8510-2DFF925EB51C}" type="presOf" srcId="{7C83B83C-2897-47F6-A21A-2C6E602AFA74}" destId="{6BF9F6A4-AFB5-4555-81E8-DAD52936CA77}" srcOrd="0" destOrd="0" presId="urn:microsoft.com/office/officeart/2005/8/layout/chevron1"/>
    <dgm:cxn modelId="{8888905E-EC8B-4B5C-89B7-0E8A97FBBFB6}" srcId="{7798BBE7-C24F-45EE-872D-07F7A2952D99}" destId="{BF99B355-C426-48ED-88A5-31894EC9EA06}" srcOrd="1" destOrd="0" parTransId="{CC34374C-80F9-4F2D-8A4A-9BB02E83B730}" sibTransId="{C9486A16-9147-464A-94A8-66894C7D6FE7}"/>
    <dgm:cxn modelId="{FC9B9A6B-E898-45FC-A5D9-1C1456A21A20}" srcId="{7798BBE7-C24F-45EE-872D-07F7A2952D99}" destId="{7681878B-A947-40AC-86C2-8AA4CFAFDE2A}" srcOrd="0" destOrd="0" parTransId="{F96CAFFA-BB34-4D25-93A4-DEBDC15609ED}" sibTransId="{AAB03E8D-2ED9-477B-9935-DAB5EDBAFBBA}"/>
    <dgm:cxn modelId="{34F34B6C-CCF5-473A-9D72-0A09CB3543C7}" type="presOf" srcId="{094770BF-D932-4C28-A679-4CB9577E1F92}" destId="{8D6DC4AD-0E11-4A83-88D8-4ECD26BFB32E}" srcOrd="0" destOrd="0" presId="urn:microsoft.com/office/officeart/2005/8/layout/chevron1"/>
    <dgm:cxn modelId="{CFE1F4D2-CC00-4DBE-A412-7DFD32BCA122}" type="presOf" srcId="{4F30CC71-0DF9-44C7-BF9B-EEFAC513B10B}" destId="{DCDABE5B-E8B6-4E0F-8B20-878516CAA099}" srcOrd="0" destOrd="0" presId="urn:microsoft.com/office/officeart/2005/8/layout/chevron1"/>
    <dgm:cxn modelId="{3D2EEC2C-8929-4864-A1FB-E180C7280D1E}" type="presParOf" srcId="{270B6F1C-D450-49FD-A081-080F68FCD1E9}" destId="{31B9365F-1774-4518-9085-979ABB0DA3FC}" srcOrd="0" destOrd="0" presId="urn:microsoft.com/office/officeart/2005/8/layout/chevron1"/>
    <dgm:cxn modelId="{B0EF7D43-8140-4434-95ED-8C034098CE0B}" type="presParOf" srcId="{270B6F1C-D450-49FD-A081-080F68FCD1E9}" destId="{E64DF090-B671-49CC-9BBB-E5BE26BD29B6}" srcOrd="1" destOrd="0" presId="urn:microsoft.com/office/officeart/2005/8/layout/chevron1"/>
    <dgm:cxn modelId="{7F122696-38DE-4B7B-92A1-CFC0EA6E09D4}" type="presParOf" srcId="{270B6F1C-D450-49FD-A081-080F68FCD1E9}" destId="{B4EB9984-1511-4862-A4BD-DADE00BBEC61}" srcOrd="2" destOrd="0" presId="urn:microsoft.com/office/officeart/2005/8/layout/chevron1"/>
    <dgm:cxn modelId="{52C4D9E1-065C-4BFF-BE07-D80F6C78BF9B}" type="presParOf" srcId="{270B6F1C-D450-49FD-A081-080F68FCD1E9}" destId="{D8B764A3-370C-4CE1-9DA0-6175B1851049}" srcOrd="3" destOrd="0" presId="urn:microsoft.com/office/officeart/2005/8/layout/chevron1"/>
    <dgm:cxn modelId="{BA82A947-738D-4A23-8D0E-B9E8540E7865}" type="presParOf" srcId="{270B6F1C-D450-49FD-A081-080F68FCD1E9}" destId="{8D6DC4AD-0E11-4A83-88D8-4ECD26BFB32E}" srcOrd="4" destOrd="0" presId="urn:microsoft.com/office/officeart/2005/8/layout/chevron1"/>
    <dgm:cxn modelId="{36D9835A-32D7-4698-8601-7AC5CB5DFD2E}" type="presParOf" srcId="{270B6F1C-D450-49FD-A081-080F68FCD1E9}" destId="{6B79C05E-9E71-4A9C-A5DF-CFAFC7F1588D}" srcOrd="5" destOrd="0" presId="urn:microsoft.com/office/officeart/2005/8/layout/chevron1"/>
    <dgm:cxn modelId="{DAF95D41-2BC7-4C6D-B031-351719314774}" type="presParOf" srcId="{270B6F1C-D450-49FD-A081-080F68FCD1E9}" destId="{DCDABE5B-E8B6-4E0F-8B20-878516CAA099}" srcOrd="6" destOrd="0" presId="urn:microsoft.com/office/officeart/2005/8/layout/chevron1"/>
    <dgm:cxn modelId="{3E7C6664-82D8-467B-904A-3E91A99D26B0}" type="presParOf" srcId="{270B6F1C-D450-49FD-A081-080F68FCD1E9}" destId="{85020B0D-F276-4827-9F2C-50EFB91E784A}" srcOrd="7" destOrd="0" presId="urn:microsoft.com/office/officeart/2005/8/layout/chevron1"/>
    <dgm:cxn modelId="{5FD9B674-EB07-464E-A487-BB19B399EF2F}" type="presParOf" srcId="{270B6F1C-D450-49FD-A081-080F68FCD1E9}" destId="{6BF9F6A4-AFB5-4555-81E8-DAD52936CA7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F7D724-5565-42D8-9FB4-F1B099FFFF84}" type="doc">
      <dgm:prSet loTypeId="urn:microsoft.com/office/officeart/2005/8/layout/process2" loCatId="process" qsTypeId="urn:microsoft.com/office/officeart/2005/8/quickstyle/simple1" qsCatId="simple" csTypeId="urn:microsoft.com/office/officeart/2005/8/colors/accent1_2" csCatId="accent1" phldr="1"/>
      <dgm:spPr/>
    </dgm:pt>
    <dgm:pt modelId="{8A363F92-2FBB-4C6B-B06B-BD6D17EE5D72}">
      <dgm:prSet phldrT="[Text]"/>
      <dgm:spPr/>
      <dgm:t>
        <a:bodyPr/>
        <a:lstStyle/>
        <a:p>
          <a:r>
            <a:rPr lang="en-US" smtClean="0">
              <a:latin typeface="Times New Roman" pitchFamily="18" charset="0"/>
              <a:cs typeface="Times New Roman" pitchFamily="18" charset="0"/>
            </a:rPr>
            <a:t>Sơ thẩm</a:t>
          </a:r>
          <a:endParaRPr lang="en-US">
            <a:latin typeface="Times New Roman" pitchFamily="18" charset="0"/>
            <a:cs typeface="Times New Roman" pitchFamily="18" charset="0"/>
          </a:endParaRPr>
        </a:p>
      </dgm:t>
    </dgm:pt>
    <dgm:pt modelId="{D031807B-08A3-4D7F-868E-D529A1C6DBCE}" type="parTrans" cxnId="{27BAB1FE-005F-4539-987D-DA5C693926F7}">
      <dgm:prSet/>
      <dgm:spPr/>
      <dgm:t>
        <a:bodyPr/>
        <a:lstStyle/>
        <a:p>
          <a:endParaRPr lang="en-US">
            <a:latin typeface="Times New Roman" pitchFamily="18" charset="0"/>
            <a:cs typeface="Times New Roman" pitchFamily="18" charset="0"/>
          </a:endParaRPr>
        </a:p>
      </dgm:t>
    </dgm:pt>
    <dgm:pt modelId="{F9439CF3-ED21-474A-B786-B05E248CD9A1}" type="sibTrans" cxnId="{27BAB1FE-005F-4539-987D-DA5C693926F7}">
      <dgm:prSet/>
      <dgm:spPr/>
      <dgm:t>
        <a:bodyPr/>
        <a:lstStyle/>
        <a:p>
          <a:endParaRPr lang="en-US">
            <a:latin typeface="Times New Roman" pitchFamily="18" charset="0"/>
            <a:cs typeface="Times New Roman" pitchFamily="18" charset="0"/>
          </a:endParaRPr>
        </a:p>
      </dgm:t>
    </dgm:pt>
    <dgm:pt modelId="{4588F1BE-4011-45E1-8941-7D43985979DA}">
      <dgm:prSet phldrT="[Text]"/>
      <dgm:spPr/>
      <dgm:t>
        <a:bodyPr/>
        <a:lstStyle/>
        <a:p>
          <a:r>
            <a:rPr lang="en-US" smtClean="0">
              <a:latin typeface="Times New Roman" pitchFamily="18" charset="0"/>
              <a:cs typeface="Times New Roman" pitchFamily="18" charset="0"/>
            </a:rPr>
            <a:t>Phúc thẩm</a:t>
          </a:r>
          <a:endParaRPr lang="en-US">
            <a:latin typeface="Times New Roman" pitchFamily="18" charset="0"/>
            <a:cs typeface="Times New Roman" pitchFamily="18" charset="0"/>
          </a:endParaRPr>
        </a:p>
      </dgm:t>
    </dgm:pt>
    <dgm:pt modelId="{155E60C4-DA14-42C4-99DE-A9BCF1EFA637}" type="parTrans" cxnId="{15C021EB-5969-4B5D-8CAF-12983F3FBA40}">
      <dgm:prSet/>
      <dgm:spPr/>
      <dgm:t>
        <a:bodyPr/>
        <a:lstStyle/>
        <a:p>
          <a:endParaRPr lang="en-US">
            <a:latin typeface="Times New Roman" pitchFamily="18" charset="0"/>
            <a:cs typeface="Times New Roman" pitchFamily="18" charset="0"/>
          </a:endParaRPr>
        </a:p>
      </dgm:t>
    </dgm:pt>
    <dgm:pt modelId="{7FEF1CC0-9D30-4D8A-94F2-2F07B2B1E5A4}" type="sibTrans" cxnId="{15C021EB-5969-4B5D-8CAF-12983F3FBA40}">
      <dgm:prSet/>
      <dgm:spPr/>
      <dgm:t>
        <a:bodyPr/>
        <a:lstStyle/>
        <a:p>
          <a:endParaRPr lang="en-US">
            <a:latin typeface="Times New Roman" pitchFamily="18" charset="0"/>
            <a:cs typeface="Times New Roman" pitchFamily="18" charset="0"/>
          </a:endParaRPr>
        </a:p>
      </dgm:t>
    </dgm:pt>
    <dgm:pt modelId="{FA334257-C2F1-4B7A-B578-AB463773D988}" type="pres">
      <dgm:prSet presAssocID="{7DF7D724-5565-42D8-9FB4-F1B099FFFF84}" presName="linearFlow" presStyleCnt="0">
        <dgm:presLayoutVars>
          <dgm:resizeHandles val="exact"/>
        </dgm:presLayoutVars>
      </dgm:prSet>
      <dgm:spPr/>
    </dgm:pt>
    <dgm:pt modelId="{6B92A1E6-568E-4510-8807-B4F36260823F}" type="pres">
      <dgm:prSet presAssocID="{8A363F92-2FBB-4C6B-B06B-BD6D17EE5D72}" presName="node" presStyleLbl="node1" presStyleIdx="0" presStyleCnt="2" custScaleX="23958" custScaleY="16265" custLinFactNeighborY="11372">
        <dgm:presLayoutVars>
          <dgm:bulletEnabled val="1"/>
        </dgm:presLayoutVars>
      </dgm:prSet>
      <dgm:spPr/>
      <dgm:t>
        <a:bodyPr/>
        <a:lstStyle/>
        <a:p>
          <a:endParaRPr lang="en-US"/>
        </a:p>
      </dgm:t>
    </dgm:pt>
    <dgm:pt modelId="{A28298BC-870E-471D-AEDA-28333BEA8BD8}" type="pres">
      <dgm:prSet presAssocID="{F9439CF3-ED21-474A-B786-B05E248CD9A1}" presName="sibTrans" presStyleLbl="sibTrans2D1" presStyleIdx="0" presStyleCnt="1" custScaleX="133330" custScaleY="18349"/>
      <dgm:spPr/>
      <dgm:t>
        <a:bodyPr/>
        <a:lstStyle/>
        <a:p>
          <a:endParaRPr lang="en-US"/>
        </a:p>
      </dgm:t>
    </dgm:pt>
    <dgm:pt modelId="{5C3CFD90-FD46-4369-8976-ACC36BA453D2}" type="pres">
      <dgm:prSet presAssocID="{F9439CF3-ED21-474A-B786-B05E248CD9A1}" presName="connectorText" presStyleLbl="sibTrans2D1" presStyleIdx="0" presStyleCnt="1"/>
      <dgm:spPr/>
      <dgm:t>
        <a:bodyPr/>
        <a:lstStyle/>
        <a:p>
          <a:endParaRPr lang="en-US"/>
        </a:p>
      </dgm:t>
    </dgm:pt>
    <dgm:pt modelId="{47F7BC7D-C844-46F2-859B-1C57C62E7620}" type="pres">
      <dgm:prSet presAssocID="{4588F1BE-4011-45E1-8941-7D43985979DA}" presName="node" presStyleLbl="node1" presStyleIdx="1" presStyleCnt="2" custScaleX="23958" custScaleY="16265">
        <dgm:presLayoutVars>
          <dgm:bulletEnabled val="1"/>
        </dgm:presLayoutVars>
      </dgm:prSet>
      <dgm:spPr/>
      <dgm:t>
        <a:bodyPr/>
        <a:lstStyle/>
        <a:p>
          <a:endParaRPr lang="en-US"/>
        </a:p>
      </dgm:t>
    </dgm:pt>
  </dgm:ptLst>
  <dgm:cxnLst>
    <dgm:cxn modelId="{213BFBA6-F172-4803-BE17-A9D3277C96B7}" type="presOf" srcId="{F9439CF3-ED21-474A-B786-B05E248CD9A1}" destId="{A28298BC-870E-471D-AEDA-28333BEA8BD8}" srcOrd="0" destOrd="0" presId="urn:microsoft.com/office/officeart/2005/8/layout/process2"/>
    <dgm:cxn modelId="{237B97CA-F8B1-40E2-B500-CF96CD549E23}" type="presOf" srcId="{8A363F92-2FBB-4C6B-B06B-BD6D17EE5D72}" destId="{6B92A1E6-568E-4510-8807-B4F36260823F}" srcOrd="0" destOrd="0" presId="urn:microsoft.com/office/officeart/2005/8/layout/process2"/>
    <dgm:cxn modelId="{9D7F447C-DD61-4AB0-988A-B8EC6630431E}" type="presOf" srcId="{7DF7D724-5565-42D8-9FB4-F1B099FFFF84}" destId="{FA334257-C2F1-4B7A-B578-AB463773D988}" srcOrd="0" destOrd="0" presId="urn:microsoft.com/office/officeart/2005/8/layout/process2"/>
    <dgm:cxn modelId="{15C021EB-5969-4B5D-8CAF-12983F3FBA40}" srcId="{7DF7D724-5565-42D8-9FB4-F1B099FFFF84}" destId="{4588F1BE-4011-45E1-8941-7D43985979DA}" srcOrd="1" destOrd="0" parTransId="{155E60C4-DA14-42C4-99DE-A9BCF1EFA637}" sibTransId="{7FEF1CC0-9D30-4D8A-94F2-2F07B2B1E5A4}"/>
    <dgm:cxn modelId="{27BAB1FE-005F-4539-987D-DA5C693926F7}" srcId="{7DF7D724-5565-42D8-9FB4-F1B099FFFF84}" destId="{8A363F92-2FBB-4C6B-B06B-BD6D17EE5D72}" srcOrd="0" destOrd="0" parTransId="{D031807B-08A3-4D7F-868E-D529A1C6DBCE}" sibTransId="{F9439CF3-ED21-474A-B786-B05E248CD9A1}"/>
    <dgm:cxn modelId="{553A45E1-AE21-404E-AAC4-D91F2A4139D4}" type="presOf" srcId="{F9439CF3-ED21-474A-B786-B05E248CD9A1}" destId="{5C3CFD90-FD46-4369-8976-ACC36BA453D2}" srcOrd="1" destOrd="0" presId="urn:microsoft.com/office/officeart/2005/8/layout/process2"/>
    <dgm:cxn modelId="{BE15BFA3-FEE9-4F4B-8D45-B0FAF0DC06B0}" type="presOf" srcId="{4588F1BE-4011-45E1-8941-7D43985979DA}" destId="{47F7BC7D-C844-46F2-859B-1C57C62E7620}" srcOrd="0" destOrd="0" presId="urn:microsoft.com/office/officeart/2005/8/layout/process2"/>
    <dgm:cxn modelId="{A3682B4B-8D4C-4988-BD6C-A7C8C63B73A6}" type="presParOf" srcId="{FA334257-C2F1-4B7A-B578-AB463773D988}" destId="{6B92A1E6-568E-4510-8807-B4F36260823F}" srcOrd="0" destOrd="0" presId="urn:microsoft.com/office/officeart/2005/8/layout/process2"/>
    <dgm:cxn modelId="{683E60BC-D537-4133-B5B9-47226A244CF5}" type="presParOf" srcId="{FA334257-C2F1-4B7A-B578-AB463773D988}" destId="{A28298BC-870E-471D-AEDA-28333BEA8BD8}" srcOrd="1" destOrd="0" presId="urn:microsoft.com/office/officeart/2005/8/layout/process2"/>
    <dgm:cxn modelId="{84E9391E-A838-4255-A59D-A10EE906ECC2}" type="presParOf" srcId="{A28298BC-870E-471D-AEDA-28333BEA8BD8}" destId="{5C3CFD90-FD46-4369-8976-ACC36BA453D2}" srcOrd="0" destOrd="0" presId="urn:microsoft.com/office/officeart/2005/8/layout/process2"/>
    <dgm:cxn modelId="{FF1F0F00-71DC-42CA-A63B-9AF40369F34D}" type="presParOf" srcId="{FA334257-C2F1-4B7A-B578-AB463773D988}" destId="{47F7BC7D-C844-46F2-859B-1C57C62E7620}" srcOrd="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237FE2-64FF-4D57-9EC4-7849E749DF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88BE713-FF19-415C-A208-F0F31F2D8CD4}">
      <dgm:prSet phldrT="[Text]"/>
      <dgm:spPr/>
      <dgm:t>
        <a:bodyPr/>
        <a:lstStyle/>
        <a:p>
          <a:r>
            <a:rPr lang="en-US" smtClean="0">
              <a:latin typeface="Times New Roman" pitchFamily="18" charset="0"/>
              <a:cs typeface="Times New Roman" pitchFamily="18" charset="0"/>
            </a:rPr>
            <a:t>Cơ quan Điều tra</a:t>
          </a:r>
          <a:endParaRPr lang="en-US">
            <a:latin typeface="Times New Roman" pitchFamily="18" charset="0"/>
            <a:cs typeface="Times New Roman" pitchFamily="18" charset="0"/>
          </a:endParaRPr>
        </a:p>
      </dgm:t>
    </dgm:pt>
    <dgm:pt modelId="{E231F751-93FE-4A19-981C-336AC62CA899}" type="parTrans" cxnId="{C9B8B228-3487-4776-A18E-E72AAB8F5FBC}">
      <dgm:prSet/>
      <dgm:spPr/>
      <dgm:t>
        <a:bodyPr/>
        <a:lstStyle/>
        <a:p>
          <a:endParaRPr lang="en-US">
            <a:latin typeface="Times New Roman" pitchFamily="18" charset="0"/>
            <a:cs typeface="Times New Roman" pitchFamily="18" charset="0"/>
          </a:endParaRPr>
        </a:p>
      </dgm:t>
    </dgm:pt>
    <dgm:pt modelId="{8C28996C-0A28-44DE-A0F9-0AECA55038C4}" type="sibTrans" cxnId="{C9B8B228-3487-4776-A18E-E72AAB8F5FBC}">
      <dgm:prSet/>
      <dgm:spPr/>
      <dgm:t>
        <a:bodyPr/>
        <a:lstStyle/>
        <a:p>
          <a:endParaRPr lang="en-US">
            <a:latin typeface="Times New Roman" pitchFamily="18" charset="0"/>
            <a:cs typeface="Times New Roman" pitchFamily="18" charset="0"/>
          </a:endParaRPr>
        </a:p>
      </dgm:t>
    </dgm:pt>
    <dgm:pt modelId="{90765ACD-ECF8-4FDA-ABA1-889373CCFCF7}">
      <dgm:prSet phldrT="[Text]"/>
      <dgm:spPr/>
      <dgm:t>
        <a:bodyPr/>
        <a:lstStyle/>
        <a:p>
          <a:r>
            <a:rPr lang="en-US" smtClean="0">
              <a:latin typeface="Times New Roman" pitchFamily="18" charset="0"/>
              <a:cs typeface="Times New Roman" pitchFamily="18" charset="0"/>
            </a:rPr>
            <a:t>Viện kiểm sát ND</a:t>
          </a:r>
          <a:endParaRPr lang="en-US">
            <a:latin typeface="Times New Roman" pitchFamily="18" charset="0"/>
            <a:cs typeface="Times New Roman" pitchFamily="18" charset="0"/>
          </a:endParaRPr>
        </a:p>
      </dgm:t>
    </dgm:pt>
    <dgm:pt modelId="{CAD1E18D-0547-4D55-9AE8-D09D74ADE3B6}" type="parTrans" cxnId="{007F4937-1F70-4222-9B1B-AB03232E2903}">
      <dgm:prSet/>
      <dgm:spPr/>
      <dgm:t>
        <a:bodyPr/>
        <a:lstStyle/>
        <a:p>
          <a:endParaRPr lang="en-US">
            <a:latin typeface="Times New Roman" pitchFamily="18" charset="0"/>
            <a:cs typeface="Times New Roman" pitchFamily="18" charset="0"/>
          </a:endParaRPr>
        </a:p>
      </dgm:t>
    </dgm:pt>
    <dgm:pt modelId="{1057D6DB-6D8A-4225-AA7B-664075F09571}" type="sibTrans" cxnId="{007F4937-1F70-4222-9B1B-AB03232E2903}">
      <dgm:prSet/>
      <dgm:spPr/>
      <dgm:t>
        <a:bodyPr/>
        <a:lstStyle/>
        <a:p>
          <a:endParaRPr lang="en-US">
            <a:latin typeface="Times New Roman" pitchFamily="18" charset="0"/>
            <a:cs typeface="Times New Roman" pitchFamily="18" charset="0"/>
          </a:endParaRPr>
        </a:p>
      </dgm:t>
    </dgm:pt>
    <dgm:pt modelId="{4A51E216-7892-4A3A-AA3E-CC44C189D84D}">
      <dgm:prSet phldrT="[Text]"/>
      <dgm:spPr/>
      <dgm:t>
        <a:bodyPr/>
        <a:lstStyle/>
        <a:p>
          <a:r>
            <a:rPr lang="en-US" smtClean="0">
              <a:latin typeface="Times New Roman" pitchFamily="18" charset="0"/>
              <a:cs typeface="Times New Roman" pitchFamily="18" charset="0"/>
            </a:rPr>
            <a:t>Tòa án ND</a:t>
          </a:r>
          <a:endParaRPr lang="en-US">
            <a:latin typeface="Times New Roman" pitchFamily="18" charset="0"/>
            <a:cs typeface="Times New Roman" pitchFamily="18" charset="0"/>
          </a:endParaRPr>
        </a:p>
      </dgm:t>
    </dgm:pt>
    <dgm:pt modelId="{B08CEBE5-9E55-47C4-BEA6-28C97CF471A9}" type="parTrans" cxnId="{D850CDE7-C9DD-4815-A994-C558D4DFA0F5}">
      <dgm:prSet/>
      <dgm:spPr/>
      <dgm:t>
        <a:bodyPr/>
        <a:lstStyle/>
        <a:p>
          <a:endParaRPr lang="en-US">
            <a:latin typeface="Times New Roman" pitchFamily="18" charset="0"/>
            <a:cs typeface="Times New Roman" pitchFamily="18" charset="0"/>
          </a:endParaRPr>
        </a:p>
      </dgm:t>
    </dgm:pt>
    <dgm:pt modelId="{202ACE66-C34D-4540-859A-99BE7725A1D5}" type="sibTrans" cxnId="{D850CDE7-C9DD-4815-A994-C558D4DFA0F5}">
      <dgm:prSet/>
      <dgm:spPr/>
      <dgm:t>
        <a:bodyPr/>
        <a:lstStyle/>
        <a:p>
          <a:endParaRPr lang="en-US">
            <a:latin typeface="Times New Roman" pitchFamily="18" charset="0"/>
            <a:cs typeface="Times New Roman" pitchFamily="18" charset="0"/>
          </a:endParaRPr>
        </a:p>
      </dgm:t>
    </dgm:pt>
    <dgm:pt modelId="{38F6291F-7FBA-4386-B028-1D1CCA334001}">
      <dgm:prSet/>
      <dgm:spPr/>
      <dgm:t>
        <a:bodyPr/>
        <a:lstStyle/>
        <a:p>
          <a:endParaRPr lang="en-US"/>
        </a:p>
      </dgm:t>
    </dgm:pt>
    <dgm:pt modelId="{A8EC852F-C4FA-4510-A131-518FF9B4D57B}" type="parTrans" cxnId="{4463A731-1E3F-45D9-98EF-0EF2EA56174C}">
      <dgm:prSet/>
      <dgm:spPr/>
      <dgm:t>
        <a:bodyPr/>
        <a:lstStyle/>
        <a:p>
          <a:endParaRPr lang="en-US"/>
        </a:p>
      </dgm:t>
    </dgm:pt>
    <dgm:pt modelId="{6B651807-D8FA-4016-98D2-1B86F8921085}" type="sibTrans" cxnId="{4463A731-1E3F-45D9-98EF-0EF2EA56174C}">
      <dgm:prSet/>
      <dgm:spPr/>
      <dgm:t>
        <a:bodyPr/>
        <a:lstStyle/>
        <a:p>
          <a:endParaRPr lang="en-US"/>
        </a:p>
      </dgm:t>
    </dgm:pt>
    <dgm:pt modelId="{E02A9187-7170-4403-96E1-C4D3A49FB82D}">
      <dgm:prSet/>
      <dgm:spPr/>
      <dgm:t>
        <a:bodyPr/>
        <a:lstStyle/>
        <a:p>
          <a:endParaRPr lang="en-US"/>
        </a:p>
      </dgm:t>
    </dgm:pt>
    <dgm:pt modelId="{0804D6ED-21DB-4B8C-ADE0-729C1F7AEA4A}" type="parTrans" cxnId="{4D4B4EEE-F6CC-4431-903F-C9F9261513A8}">
      <dgm:prSet/>
      <dgm:spPr/>
      <dgm:t>
        <a:bodyPr/>
        <a:lstStyle/>
        <a:p>
          <a:endParaRPr lang="en-US"/>
        </a:p>
      </dgm:t>
    </dgm:pt>
    <dgm:pt modelId="{378D90BC-723C-4A94-A336-A48B27534960}" type="sibTrans" cxnId="{4D4B4EEE-F6CC-4431-903F-C9F9261513A8}">
      <dgm:prSet/>
      <dgm:spPr/>
      <dgm:t>
        <a:bodyPr/>
        <a:lstStyle/>
        <a:p>
          <a:endParaRPr lang="en-US"/>
        </a:p>
      </dgm:t>
    </dgm:pt>
    <dgm:pt modelId="{56CE8623-D13E-4AB1-B844-F0E7ECB93E8A}" type="pres">
      <dgm:prSet presAssocID="{51237FE2-64FF-4D57-9EC4-7849E749DFD6}" presName="linear" presStyleCnt="0">
        <dgm:presLayoutVars>
          <dgm:dir/>
          <dgm:animLvl val="lvl"/>
          <dgm:resizeHandles val="exact"/>
        </dgm:presLayoutVars>
      </dgm:prSet>
      <dgm:spPr/>
      <dgm:t>
        <a:bodyPr/>
        <a:lstStyle/>
        <a:p>
          <a:endParaRPr lang="en-US"/>
        </a:p>
      </dgm:t>
    </dgm:pt>
    <dgm:pt modelId="{8D2CA80B-4999-4654-8172-6153F4F063AB}" type="pres">
      <dgm:prSet presAssocID="{D88BE713-FF19-415C-A208-F0F31F2D8CD4}" presName="parentLin" presStyleCnt="0"/>
      <dgm:spPr/>
    </dgm:pt>
    <dgm:pt modelId="{715742C8-05E1-4CF8-AE99-57DA65D5708D}" type="pres">
      <dgm:prSet presAssocID="{D88BE713-FF19-415C-A208-F0F31F2D8CD4}" presName="parentLeftMargin" presStyleLbl="node1" presStyleIdx="0" presStyleCnt="3"/>
      <dgm:spPr/>
      <dgm:t>
        <a:bodyPr/>
        <a:lstStyle/>
        <a:p>
          <a:endParaRPr lang="en-US"/>
        </a:p>
      </dgm:t>
    </dgm:pt>
    <dgm:pt modelId="{71642B49-440E-42EF-9EE7-1C560788A06D}" type="pres">
      <dgm:prSet presAssocID="{D88BE713-FF19-415C-A208-F0F31F2D8CD4}" presName="parentText" presStyleLbl="node1" presStyleIdx="0" presStyleCnt="3">
        <dgm:presLayoutVars>
          <dgm:chMax val="0"/>
          <dgm:bulletEnabled val="1"/>
        </dgm:presLayoutVars>
      </dgm:prSet>
      <dgm:spPr/>
      <dgm:t>
        <a:bodyPr/>
        <a:lstStyle/>
        <a:p>
          <a:endParaRPr lang="en-US"/>
        </a:p>
      </dgm:t>
    </dgm:pt>
    <dgm:pt modelId="{D0344E27-F28E-48DB-98A6-4295C05557B2}" type="pres">
      <dgm:prSet presAssocID="{D88BE713-FF19-415C-A208-F0F31F2D8CD4}" presName="negativeSpace" presStyleCnt="0"/>
      <dgm:spPr/>
    </dgm:pt>
    <dgm:pt modelId="{607CF68B-D2B0-4339-803F-8A1FD413E520}" type="pres">
      <dgm:prSet presAssocID="{D88BE713-FF19-415C-A208-F0F31F2D8CD4}" presName="childText" presStyleLbl="conFgAcc1" presStyleIdx="0" presStyleCnt="3">
        <dgm:presLayoutVars>
          <dgm:bulletEnabled val="1"/>
        </dgm:presLayoutVars>
      </dgm:prSet>
      <dgm:spPr/>
      <dgm:t>
        <a:bodyPr/>
        <a:lstStyle/>
        <a:p>
          <a:endParaRPr lang="en-US"/>
        </a:p>
      </dgm:t>
    </dgm:pt>
    <dgm:pt modelId="{58E22B5F-65DC-4421-8E9E-500C72BABC75}" type="pres">
      <dgm:prSet presAssocID="{8C28996C-0A28-44DE-A0F9-0AECA55038C4}" presName="spaceBetweenRectangles" presStyleCnt="0"/>
      <dgm:spPr/>
    </dgm:pt>
    <dgm:pt modelId="{9048B122-DB33-4800-823F-94DA46513B70}" type="pres">
      <dgm:prSet presAssocID="{90765ACD-ECF8-4FDA-ABA1-889373CCFCF7}" presName="parentLin" presStyleCnt="0"/>
      <dgm:spPr/>
    </dgm:pt>
    <dgm:pt modelId="{59F14406-BF05-4D2F-BDB1-DFB7B2C012D5}" type="pres">
      <dgm:prSet presAssocID="{90765ACD-ECF8-4FDA-ABA1-889373CCFCF7}" presName="parentLeftMargin" presStyleLbl="node1" presStyleIdx="0" presStyleCnt="3"/>
      <dgm:spPr/>
      <dgm:t>
        <a:bodyPr/>
        <a:lstStyle/>
        <a:p>
          <a:endParaRPr lang="en-US"/>
        </a:p>
      </dgm:t>
    </dgm:pt>
    <dgm:pt modelId="{C4306F63-A2F8-4DAD-8E5A-6ACDB213FB69}" type="pres">
      <dgm:prSet presAssocID="{90765ACD-ECF8-4FDA-ABA1-889373CCFCF7}" presName="parentText" presStyleLbl="node1" presStyleIdx="1" presStyleCnt="3">
        <dgm:presLayoutVars>
          <dgm:chMax val="0"/>
          <dgm:bulletEnabled val="1"/>
        </dgm:presLayoutVars>
      </dgm:prSet>
      <dgm:spPr/>
      <dgm:t>
        <a:bodyPr/>
        <a:lstStyle/>
        <a:p>
          <a:endParaRPr lang="en-US"/>
        </a:p>
      </dgm:t>
    </dgm:pt>
    <dgm:pt modelId="{E3CE383A-BAF4-4AAF-B6AB-787D2EC95826}" type="pres">
      <dgm:prSet presAssocID="{90765ACD-ECF8-4FDA-ABA1-889373CCFCF7}" presName="negativeSpace" presStyleCnt="0"/>
      <dgm:spPr/>
    </dgm:pt>
    <dgm:pt modelId="{C2780D4C-FAAD-42A4-8920-7823CC4A9239}" type="pres">
      <dgm:prSet presAssocID="{90765ACD-ECF8-4FDA-ABA1-889373CCFCF7}" presName="childText" presStyleLbl="conFgAcc1" presStyleIdx="1" presStyleCnt="3">
        <dgm:presLayoutVars>
          <dgm:bulletEnabled val="1"/>
        </dgm:presLayoutVars>
      </dgm:prSet>
      <dgm:spPr/>
      <dgm:t>
        <a:bodyPr/>
        <a:lstStyle/>
        <a:p>
          <a:endParaRPr lang="en-US"/>
        </a:p>
      </dgm:t>
    </dgm:pt>
    <dgm:pt modelId="{CB9BCEE3-EB7C-4175-BF14-9BC9E5CE7B00}" type="pres">
      <dgm:prSet presAssocID="{1057D6DB-6D8A-4225-AA7B-664075F09571}" presName="spaceBetweenRectangles" presStyleCnt="0"/>
      <dgm:spPr/>
    </dgm:pt>
    <dgm:pt modelId="{F01B236F-4137-4F77-8C1D-67041020918C}" type="pres">
      <dgm:prSet presAssocID="{4A51E216-7892-4A3A-AA3E-CC44C189D84D}" presName="parentLin" presStyleCnt="0"/>
      <dgm:spPr/>
    </dgm:pt>
    <dgm:pt modelId="{A05BE499-B146-4484-A672-DFFBE9BC0F4F}" type="pres">
      <dgm:prSet presAssocID="{4A51E216-7892-4A3A-AA3E-CC44C189D84D}" presName="parentLeftMargin" presStyleLbl="node1" presStyleIdx="1" presStyleCnt="3"/>
      <dgm:spPr/>
      <dgm:t>
        <a:bodyPr/>
        <a:lstStyle/>
        <a:p>
          <a:endParaRPr lang="en-US"/>
        </a:p>
      </dgm:t>
    </dgm:pt>
    <dgm:pt modelId="{A9D551E4-51E5-459D-9781-0C5EAA5E7D8F}" type="pres">
      <dgm:prSet presAssocID="{4A51E216-7892-4A3A-AA3E-CC44C189D84D}" presName="parentText" presStyleLbl="node1" presStyleIdx="2" presStyleCnt="3">
        <dgm:presLayoutVars>
          <dgm:chMax val="0"/>
          <dgm:bulletEnabled val="1"/>
        </dgm:presLayoutVars>
      </dgm:prSet>
      <dgm:spPr/>
      <dgm:t>
        <a:bodyPr/>
        <a:lstStyle/>
        <a:p>
          <a:endParaRPr lang="en-US"/>
        </a:p>
      </dgm:t>
    </dgm:pt>
    <dgm:pt modelId="{9EEEE1AF-1677-4EEE-80AC-70501B814E6B}" type="pres">
      <dgm:prSet presAssocID="{4A51E216-7892-4A3A-AA3E-CC44C189D84D}" presName="negativeSpace" presStyleCnt="0"/>
      <dgm:spPr/>
    </dgm:pt>
    <dgm:pt modelId="{58549AE0-55B1-43B3-B0F4-6EB66C1BF019}" type="pres">
      <dgm:prSet presAssocID="{4A51E216-7892-4A3A-AA3E-CC44C189D84D}" presName="childText" presStyleLbl="conFgAcc1" presStyleIdx="2" presStyleCnt="3">
        <dgm:presLayoutVars>
          <dgm:bulletEnabled val="1"/>
        </dgm:presLayoutVars>
      </dgm:prSet>
      <dgm:spPr/>
    </dgm:pt>
  </dgm:ptLst>
  <dgm:cxnLst>
    <dgm:cxn modelId="{DA722F34-CD84-4C21-96D6-2CEDBFD356AE}" type="presOf" srcId="{D88BE713-FF19-415C-A208-F0F31F2D8CD4}" destId="{71642B49-440E-42EF-9EE7-1C560788A06D}" srcOrd="1" destOrd="0" presId="urn:microsoft.com/office/officeart/2005/8/layout/list1"/>
    <dgm:cxn modelId="{D850CDE7-C9DD-4815-A994-C558D4DFA0F5}" srcId="{51237FE2-64FF-4D57-9EC4-7849E749DFD6}" destId="{4A51E216-7892-4A3A-AA3E-CC44C189D84D}" srcOrd="2" destOrd="0" parTransId="{B08CEBE5-9E55-47C4-BEA6-28C97CF471A9}" sibTransId="{202ACE66-C34D-4540-859A-99BE7725A1D5}"/>
    <dgm:cxn modelId="{EAAD2539-137F-48DE-A4FF-2137A59843D9}" type="presOf" srcId="{D88BE713-FF19-415C-A208-F0F31F2D8CD4}" destId="{715742C8-05E1-4CF8-AE99-57DA65D5708D}" srcOrd="0" destOrd="0" presId="urn:microsoft.com/office/officeart/2005/8/layout/list1"/>
    <dgm:cxn modelId="{643D7D58-93B8-43F1-B0E4-2F219FA4F4B2}" type="presOf" srcId="{90765ACD-ECF8-4FDA-ABA1-889373CCFCF7}" destId="{59F14406-BF05-4D2F-BDB1-DFB7B2C012D5}" srcOrd="0" destOrd="0" presId="urn:microsoft.com/office/officeart/2005/8/layout/list1"/>
    <dgm:cxn modelId="{29041DA9-288E-45C3-AB1A-B6CC1EEC7052}" type="presOf" srcId="{E02A9187-7170-4403-96E1-C4D3A49FB82D}" destId="{C2780D4C-FAAD-42A4-8920-7823CC4A9239}" srcOrd="0" destOrd="0" presId="urn:microsoft.com/office/officeart/2005/8/layout/list1"/>
    <dgm:cxn modelId="{C9B8B228-3487-4776-A18E-E72AAB8F5FBC}" srcId="{51237FE2-64FF-4D57-9EC4-7849E749DFD6}" destId="{D88BE713-FF19-415C-A208-F0F31F2D8CD4}" srcOrd="0" destOrd="0" parTransId="{E231F751-93FE-4A19-981C-336AC62CA899}" sibTransId="{8C28996C-0A28-44DE-A0F9-0AECA55038C4}"/>
    <dgm:cxn modelId="{FEC757B5-BC2D-4014-A66E-902BF7F0EAD6}" type="presOf" srcId="{4A51E216-7892-4A3A-AA3E-CC44C189D84D}" destId="{A05BE499-B146-4484-A672-DFFBE9BC0F4F}" srcOrd="0" destOrd="0" presId="urn:microsoft.com/office/officeart/2005/8/layout/list1"/>
    <dgm:cxn modelId="{37FCC567-C927-4B08-952E-997D3645F821}" type="presOf" srcId="{51237FE2-64FF-4D57-9EC4-7849E749DFD6}" destId="{56CE8623-D13E-4AB1-B844-F0E7ECB93E8A}" srcOrd="0" destOrd="0" presId="urn:microsoft.com/office/officeart/2005/8/layout/list1"/>
    <dgm:cxn modelId="{4D4B4EEE-F6CC-4431-903F-C9F9261513A8}" srcId="{90765ACD-ECF8-4FDA-ABA1-889373CCFCF7}" destId="{E02A9187-7170-4403-96E1-C4D3A49FB82D}" srcOrd="0" destOrd="0" parTransId="{0804D6ED-21DB-4B8C-ADE0-729C1F7AEA4A}" sibTransId="{378D90BC-723C-4A94-A336-A48B27534960}"/>
    <dgm:cxn modelId="{007F4937-1F70-4222-9B1B-AB03232E2903}" srcId="{51237FE2-64FF-4D57-9EC4-7849E749DFD6}" destId="{90765ACD-ECF8-4FDA-ABA1-889373CCFCF7}" srcOrd="1" destOrd="0" parTransId="{CAD1E18D-0547-4D55-9AE8-D09D74ADE3B6}" sibTransId="{1057D6DB-6D8A-4225-AA7B-664075F09571}"/>
    <dgm:cxn modelId="{45C650A9-AD69-42BE-AAA9-5B7C874456B6}" type="presOf" srcId="{4A51E216-7892-4A3A-AA3E-CC44C189D84D}" destId="{A9D551E4-51E5-459D-9781-0C5EAA5E7D8F}" srcOrd="1" destOrd="0" presId="urn:microsoft.com/office/officeart/2005/8/layout/list1"/>
    <dgm:cxn modelId="{5AE7D37C-A8C5-4C89-9998-4D50E1E0757F}" type="presOf" srcId="{90765ACD-ECF8-4FDA-ABA1-889373CCFCF7}" destId="{C4306F63-A2F8-4DAD-8E5A-6ACDB213FB69}" srcOrd="1" destOrd="0" presId="urn:microsoft.com/office/officeart/2005/8/layout/list1"/>
    <dgm:cxn modelId="{FE638606-4740-482C-AFE4-5661EB1CB524}" type="presOf" srcId="{38F6291F-7FBA-4386-B028-1D1CCA334001}" destId="{607CF68B-D2B0-4339-803F-8A1FD413E520}" srcOrd="0" destOrd="0" presId="urn:microsoft.com/office/officeart/2005/8/layout/list1"/>
    <dgm:cxn modelId="{4463A731-1E3F-45D9-98EF-0EF2EA56174C}" srcId="{D88BE713-FF19-415C-A208-F0F31F2D8CD4}" destId="{38F6291F-7FBA-4386-B028-1D1CCA334001}" srcOrd="0" destOrd="0" parTransId="{A8EC852F-C4FA-4510-A131-518FF9B4D57B}" sibTransId="{6B651807-D8FA-4016-98D2-1B86F8921085}"/>
    <dgm:cxn modelId="{8CC85E8A-D55D-4F43-BE66-99CE7F3BCFFD}" type="presParOf" srcId="{56CE8623-D13E-4AB1-B844-F0E7ECB93E8A}" destId="{8D2CA80B-4999-4654-8172-6153F4F063AB}" srcOrd="0" destOrd="0" presId="urn:microsoft.com/office/officeart/2005/8/layout/list1"/>
    <dgm:cxn modelId="{B1300ABF-AE64-4420-B649-72614EC90CB9}" type="presParOf" srcId="{8D2CA80B-4999-4654-8172-6153F4F063AB}" destId="{715742C8-05E1-4CF8-AE99-57DA65D5708D}" srcOrd="0" destOrd="0" presId="urn:microsoft.com/office/officeart/2005/8/layout/list1"/>
    <dgm:cxn modelId="{6A242AE9-896A-4C78-8AFF-07C5640FEE3D}" type="presParOf" srcId="{8D2CA80B-4999-4654-8172-6153F4F063AB}" destId="{71642B49-440E-42EF-9EE7-1C560788A06D}" srcOrd="1" destOrd="0" presId="urn:microsoft.com/office/officeart/2005/8/layout/list1"/>
    <dgm:cxn modelId="{D55349C0-EB1B-4208-9A31-B88A78125DEE}" type="presParOf" srcId="{56CE8623-D13E-4AB1-B844-F0E7ECB93E8A}" destId="{D0344E27-F28E-48DB-98A6-4295C05557B2}" srcOrd="1" destOrd="0" presId="urn:microsoft.com/office/officeart/2005/8/layout/list1"/>
    <dgm:cxn modelId="{20070CB8-8F05-49CE-8F23-5B7AE3F8839F}" type="presParOf" srcId="{56CE8623-D13E-4AB1-B844-F0E7ECB93E8A}" destId="{607CF68B-D2B0-4339-803F-8A1FD413E520}" srcOrd="2" destOrd="0" presId="urn:microsoft.com/office/officeart/2005/8/layout/list1"/>
    <dgm:cxn modelId="{D1892EB8-AC05-4F95-8178-FDACBE116BFA}" type="presParOf" srcId="{56CE8623-D13E-4AB1-B844-F0E7ECB93E8A}" destId="{58E22B5F-65DC-4421-8E9E-500C72BABC75}" srcOrd="3" destOrd="0" presId="urn:microsoft.com/office/officeart/2005/8/layout/list1"/>
    <dgm:cxn modelId="{3236BC63-738A-407A-80B1-FE29DA1BE86A}" type="presParOf" srcId="{56CE8623-D13E-4AB1-B844-F0E7ECB93E8A}" destId="{9048B122-DB33-4800-823F-94DA46513B70}" srcOrd="4" destOrd="0" presId="urn:microsoft.com/office/officeart/2005/8/layout/list1"/>
    <dgm:cxn modelId="{82EE80C6-5C7C-4965-905C-CFA0F2D72C1A}" type="presParOf" srcId="{9048B122-DB33-4800-823F-94DA46513B70}" destId="{59F14406-BF05-4D2F-BDB1-DFB7B2C012D5}" srcOrd="0" destOrd="0" presId="urn:microsoft.com/office/officeart/2005/8/layout/list1"/>
    <dgm:cxn modelId="{D1C35C32-B0F1-41B0-8C21-A7B4CB56B23B}" type="presParOf" srcId="{9048B122-DB33-4800-823F-94DA46513B70}" destId="{C4306F63-A2F8-4DAD-8E5A-6ACDB213FB69}" srcOrd="1" destOrd="0" presId="urn:microsoft.com/office/officeart/2005/8/layout/list1"/>
    <dgm:cxn modelId="{EAEFFAC3-4666-4179-9566-EC68169BEBA6}" type="presParOf" srcId="{56CE8623-D13E-4AB1-B844-F0E7ECB93E8A}" destId="{E3CE383A-BAF4-4AAF-B6AB-787D2EC95826}" srcOrd="5" destOrd="0" presId="urn:microsoft.com/office/officeart/2005/8/layout/list1"/>
    <dgm:cxn modelId="{E37EE2C2-67E7-40C4-BB82-84A559EC1979}" type="presParOf" srcId="{56CE8623-D13E-4AB1-B844-F0E7ECB93E8A}" destId="{C2780D4C-FAAD-42A4-8920-7823CC4A9239}" srcOrd="6" destOrd="0" presId="urn:microsoft.com/office/officeart/2005/8/layout/list1"/>
    <dgm:cxn modelId="{5F3708EC-94A5-4751-8FD6-AD5DE98CB111}" type="presParOf" srcId="{56CE8623-D13E-4AB1-B844-F0E7ECB93E8A}" destId="{CB9BCEE3-EB7C-4175-BF14-9BC9E5CE7B00}" srcOrd="7" destOrd="0" presId="urn:microsoft.com/office/officeart/2005/8/layout/list1"/>
    <dgm:cxn modelId="{9A59B87F-76E6-4860-8F77-59E1A2DF7F0A}" type="presParOf" srcId="{56CE8623-D13E-4AB1-B844-F0E7ECB93E8A}" destId="{F01B236F-4137-4F77-8C1D-67041020918C}" srcOrd="8" destOrd="0" presId="urn:microsoft.com/office/officeart/2005/8/layout/list1"/>
    <dgm:cxn modelId="{E2472DDA-BC0A-4295-A8A4-AA2DB095EE0C}" type="presParOf" srcId="{F01B236F-4137-4F77-8C1D-67041020918C}" destId="{A05BE499-B146-4484-A672-DFFBE9BC0F4F}" srcOrd="0" destOrd="0" presId="urn:microsoft.com/office/officeart/2005/8/layout/list1"/>
    <dgm:cxn modelId="{32766CAD-47DD-49FB-B4F7-8574EE763A6C}" type="presParOf" srcId="{F01B236F-4137-4F77-8C1D-67041020918C}" destId="{A9D551E4-51E5-459D-9781-0C5EAA5E7D8F}" srcOrd="1" destOrd="0" presId="urn:microsoft.com/office/officeart/2005/8/layout/list1"/>
    <dgm:cxn modelId="{F076FD12-1212-4D42-8B86-3A20B805D156}" type="presParOf" srcId="{56CE8623-D13E-4AB1-B844-F0E7ECB93E8A}" destId="{9EEEE1AF-1677-4EEE-80AC-70501B814E6B}" srcOrd="9" destOrd="0" presId="urn:microsoft.com/office/officeart/2005/8/layout/list1"/>
    <dgm:cxn modelId="{C74FDA82-8129-4273-86C4-69EA02610212}" type="presParOf" srcId="{56CE8623-D13E-4AB1-B844-F0E7ECB93E8A}" destId="{58549AE0-55B1-43B3-B0F4-6EB66C1BF01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237FE2-64FF-4D57-9EC4-7849E749DF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88BE713-FF19-415C-A208-F0F31F2D8CD4}">
      <dgm:prSet phldrT="[Text]" custT="1"/>
      <dgm:spPr/>
      <dgm:t>
        <a:bodyPr/>
        <a:lstStyle/>
        <a:p>
          <a:r>
            <a:rPr lang="en-US" sz="2000" b="1" smtClean="0">
              <a:latin typeface="Times New Roman" pitchFamily="18" charset="0"/>
              <a:cs typeface="Times New Roman" pitchFamily="18" charset="0"/>
            </a:rPr>
            <a:t>Cơ quan Điều tra</a:t>
          </a:r>
          <a:endParaRPr lang="en-US" sz="2000" b="1">
            <a:latin typeface="Times New Roman" pitchFamily="18" charset="0"/>
            <a:cs typeface="Times New Roman" pitchFamily="18" charset="0"/>
          </a:endParaRPr>
        </a:p>
      </dgm:t>
    </dgm:pt>
    <dgm:pt modelId="{E231F751-93FE-4A19-981C-336AC62CA899}" type="parTrans" cxnId="{C9B8B228-3487-4776-A18E-E72AAB8F5FBC}">
      <dgm:prSet/>
      <dgm:spPr/>
      <dgm:t>
        <a:bodyPr/>
        <a:lstStyle/>
        <a:p>
          <a:endParaRPr lang="en-US" sz="2000">
            <a:latin typeface="Times New Roman" pitchFamily="18" charset="0"/>
            <a:cs typeface="Times New Roman" pitchFamily="18" charset="0"/>
          </a:endParaRPr>
        </a:p>
      </dgm:t>
    </dgm:pt>
    <dgm:pt modelId="{8C28996C-0A28-44DE-A0F9-0AECA55038C4}" type="sibTrans" cxnId="{C9B8B228-3487-4776-A18E-E72AAB8F5FBC}">
      <dgm:prSet/>
      <dgm:spPr/>
      <dgm:t>
        <a:bodyPr/>
        <a:lstStyle/>
        <a:p>
          <a:endParaRPr lang="en-US" sz="2000">
            <a:latin typeface="Times New Roman" pitchFamily="18" charset="0"/>
            <a:cs typeface="Times New Roman" pitchFamily="18" charset="0"/>
          </a:endParaRPr>
        </a:p>
      </dgm:t>
    </dgm:pt>
    <dgm:pt modelId="{90765ACD-ECF8-4FDA-ABA1-889373CCFCF7}">
      <dgm:prSet phldrT="[Text]" custT="1"/>
      <dgm:spPr/>
      <dgm:t>
        <a:bodyPr/>
        <a:lstStyle/>
        <a:p>
          <a:r>
            <a:rPr lang="en-US" sz="2000" b="1" smtClean="0">
              <a:latin typeface="Times New Roman" pitchFamily="18" charset="0"/>
              <a:cs typeface="Times New Roman" pitchFamily="18" charset="0"/>
            </a:rPr>
            <a:t>Viện kiểm sát ND</a:t>
          </a:r>
          <a:endParaRPr lang="en-US" sz="2000" b="1">
            <a:latin typeface="Times New Roman" pitchFamily="18" charset="0"/>
            <a:cs typeface="Times New Roman" pitchFamily="18" charset="0"/>
          </a:endParaRPr>
        </a:p>
      </dgm:t>
    </dgm:pt>
    <dgm:pt modelId="{CAD1E18D-0547-4D55-9AE8-D09D74ADE3B6}" type="parTrans" cxnId="{007F4937-1F70-4222-9B1B-AB03232E2903}">
      <dgm:prSet/>
      <dgm:spPr/>
      <dgm:t>
        <a:bodyPr/>
        <a:lstStyle/>
        <a:p>
          <a:endParaRPr lang="en-US" sz="2000">
            <a:latin typeface="Times New Roman" pitchFamily="18" charset="0"/>
            <a:cs typeface="Times New Roman" pitchFamily="18" charset="0"/>
          </a:endParaRPr>
        </a:p>
      </dgm:t>
    </dgm:pt>
    <dgm:pt modelId="{1057D6DB-6D8A-4225-AA7B-664075F09571}" type="sibTrans" cxnId="{007F4937-1F70-4222-9B1B-AB03232E2903}">
      <dgm:prSet/>
      <dgm:spPr/>
      <dgm:t>
        <a:bodyPr/>
        <a:lstStyle/>
        <a:p>
          <a:endParaRPr lang="en-US" sz="2000">
            <a:latin typeface="Times New Roman" pitchFamily="18" charset="0"/>
            <a:cs typeface="Times New Roman" pitchFamily="18" charset="0"/>
          </a:endParaRPr>
        </a:p>
      </dgm:t>
    </dgm:pt>
    <dgm:pt modelId="{4A51E216-7892-4A3A-AA3E-CC44C189D84D}">
      <dgm:prSet phldrT="[Text]" custT="1"/>
      <dgm:spPr/>
      <dgm:t>
        <a:bodyPr/>
        <a:lstStyle/>
        <a:p>
          <a:r>
            <a:rPr lang="en-US" sz="2000" b="1" smtClean="0">
              <a:latin typeface="Times New Roman" pitchFamily="18" charset="0"/>
              <a:cs typeface="Times New Roman" pitchFamily="18" charset="0"/>
            </a:rPr>
            <a:t>Tòa án ND</a:t>
          </a:r>
          <a:endParaRPr lang="en-US" sz="2000" b="1">
            <a:latin typeface="Times New Roman" pitchFamily="18" charset="0"/>
            <a:cs typeface="Times New Roman" pitchFamily="18" charset="0"/>
          </a:endParaRPr>
        </a:p>
      </dgm:t>
    </dgm:pt>
    <dgm:pt modelId="{B08CEBE5-9E55-47C4-BEA6-28C97CF471A9}" type="parTrans" cxnId="{D850CDE7-C9DD-4815-A994-C558D4DFA0F5}">
      <dgm:prSet/>
      <dgm:spPr/>
      <dgm:t>
        <a:bodyPr/>
        <a:lstStyle/>
        <a:p>
          <a:endParaRPr lang="en-US" sz="2000">
            <a:latin typeface="Times New Roman" pitchFamily="18" charset="0"/>
            <a:cs typeface="Times New Roman" pitchFamily="18" charset="0"/>
          </a:endParaRPr>
        </a:p>
      </dgm:t>
    </dgm:pt>
    <dgm:pt modelId="{202ACE66-C34D-4540-859A-99BE7725A1D5}" type="sibTrans" cxnId="{D850CDE7-C9DD-4815-A994-C558D4DFA0F5}">
      <dgm:prSet/>
      <dgm:spPr/>
      <dgm:t>
        <a:bodyPr/>
        <a:lstStyle/>
        <a:p>
          <a:endParaRPr lang="en-US" sz="2000">
            <a:latin typeface="Times New Roman" pitchFamily="18" charset="0"/>
            <a:cs typeface="Times New Roman" pitchFamily="18" charset="0"/>
          </a:endParaRPr>
        </a:p>
      </dgm:t>
    </dgm:pt>
    <dgm:pt modelId="{38F6291F-7FBA-4386-B028-1D1CCA334001}">
      <dgm:prSet custT="1"/>
      <dgm:spPr/>
      <dgm:t>
        <a:bodyPr/>
        <a:lstStyle/>
        <a:p>
          <a:r>
            <a:rPr lang="en-US" sz="1800" smtClean="0">
              <a:latin typeface="Times New Roman" pitchFamily="18" charset="0"/>
              <a:cs typeface="Times New Roman" pitchFamily="18" charset="0"/>
            </a:rPr>
            <a:t>Thủ trưởng, Phó Thủ trưởng, Điều tra viên, Cán bộ điều tra</a:t>
          </a:r>
          <a:endParaRPr lang="en-US" sz="1800">
            <a:latin typeface="Times New Roman" pitchFamily="18" charset="0"/>
            <a:cs typeface="Times New Roman" pitchFamily="18" charset="0"/>
          </a:endParaRPr>
        </a:p>
      </dgm:t>
    </dgm:pt>
    <dgm:pt modelId="{A8EC852F-C4FA-4510-A131-518FF9B4D57B}" type="parTrans" cxnId="{4463A731-1E3F-45D9-98EF-0EF2EA56174C}">
      <dgm:prSet/>
      <dgm:spPr/>
      <dgm:t>
        <a:bodyPr/>
        <a:lstStyle/>
        <a:p>
          <a:endParaRPr lang="en-US" sz="2000"/>
        </a:p>
      </dgm:t>
    </dgm:pt>
    <dgm:pt modelId="{6B651807-D8FA-4016-98D2-1B86F8921085}" type="sibTrans" cxnId="{4463A731-1E3F-45D9-98EF-0EF2EA56174C}">
      <dgm:prSet/>
      <dgm:spPr/>
      <dgm:t>
        <a:bodyPr/>
        <a:lstStyle/>
        <a:p>
          <a:endParaRPr lang="en-US" sz="2000"/>
        </a:p>
      </dgm:t>
    </dgm:pt>
    <dgm:pt modelId="{E02A9187-7170-4403-96E1-C4D3A49FB82D}">
      <dgm:prSet custT="1"/>
      <dgm:spPr/>
      <dgm:t>
        <a:bodyPr/>
        <a:lstStyle/>
        <a:p>
          <a:r>
            <a:rPr lang="en-US" sz="1800" smtClean="0">
              <a:latin typeface="Times New Roman" pitchFamily="18" charset="0"/>
              <a:cs typeface="Times New Roman" pitchFamily="18" charset="0"/>
            </a:rPr>
            <a:t>Viện trưởng, Phó Viện trưởng, Kiểm sát viên, Kiêm tra viên</a:t>
          </a:r>
          <a:endParaRPr lang="en-US" sz="1800">
            <a:latin typeface="Times New Roman" pitchFamily="18" charset="0"/>
            <a:cs typeface="Times New Roman" pitchFamily="18" charset="0"/>
          </a:endParaRPr>
        </a:p>
      </dgm:t>
    </dgm:pt>
    <dgm:pt modelId="{378D90BC-723C-4A94-A336-A48B27534960}" type="sibTrans" cxnId="{4D4B4EEE-F6CC-4431-903F-C9F9261513A8}">
      <dgm:prSet/>
      <dgm:spPr/>
      <dgm:t>
        <a:bodyPr/>
        <a:lstStyle/>
        <a:p>
          <a:endParaRPr lang="en-US" sz="2000"/>
        </a:p>
      </dgm:t>
    </dgm:pt>
    <dgm:pt modelId="{0804D6ED-21DB-4B8C-ADE0-729C1F7AEA4A}" type="parTrans" cxnId="{4D4B4EEE-F6CC-4431-903F-C9F9261513A8}">
      <dgm:prSet/>
      <dgm:spPr/>
      <dgm:t>
        <a:bodyPr/>
        <a:lstStyle/>
        <a:p>
          <a:endParaRPr lang="en-US" sz="2000"/>
        </a:p>
      </dgm:t>
    </dgm:pt>
    <dgm:pt modelId="{B6F07EC2-D956-4605-A4A5-02D9BF5EBB64}">
      <dgm:prSet custT="1"/>
      <dgm:spPr/>
      <dgm:t>
        <a:bodyPr/>
        <a:lstStyle/>
        <a:p>
          <a:r>
            <a:rPr lang="en-US" sz="1800" smtClean="0">
              <a:latin typeface="Times New Roman" pitchFamily="18" charset="0"/>
              <a:cs typeface="Times New Roman" pitchFamily="18" charset="0"/>
            </a:rPr>
            <a:t>Chánh án, Phó Chánh án, Thẩm phán, Hội thẩm, Thư kí toà, Thẩm tra viên</a:t>
          </a:r>
          <a:endParaRPr lang="en-US" sz="1800">
            <a:latin typeface="Times New Roman" pitchFamily="18" charset="0"/>
            <a:cs typeface="Times New Roman" pitchFamily="18" charset="0"/>
          </a:endParaRPr>
        </a:p>
      </dgm:t>
    </dgm:pt>
    <dgm:pt modelId="{5D6CA03D-D4F5-473D-88BF-603ADA92217C}" type="parTrans" cxnId="{78BF072C-442D-4419-A32C-26D01B401F00}">
      <dgm:prSet/>
      <dgm:spPr/>
      <dgm:t>
        <a:bodyPr/>
        <a:lstStyle/>
        <a:p>
          <a:endParaRPr lang="en-US"/>
        </a:p>
      </dgm:t>
    </dgm:pt>
    <dgm:pt modelId="{A5C78C26-D344-47D0-9E26-F531813AA077}" type="sibTrans" cxnId="{78BF072C-442D-4419-A32C-26D01B401F00}">
      <dgm:prSet/>
      <dgm:spPr/>
      <dgm:t>
        <a:bodyPr/>
        <a:lstStyle/>
        <a:p>
          <a:endParaRPr lang="en-US"/>
        </a:p>
      </dgm:t>
    </dgm:pt>
    <dgm:pt modelId="{56CE8623-D13E-4AB1-B844-F0E7ECB93E8A}" type="pres">
      <dgm:prSet presAssocID="{51237FE2-64FF-4D57-9EC4-7849E749DFD6}" presName="linear" presStyleCnt="0">
        <dgm:presLayoutVars>
          <dgm:dir/>
          <dgm:animLvl val="lvl"/>
          <dgm:resizeHandles val="exact"/>
        </dgm:presLayoutVars>
      </dgm:prSet>
      <dgm:spPr/>
      <dgm:t>
        <a:bodyPr/>
        <a:lstStyle/>
        <a:p>
          <a:endParaRPr lang="en-US"/>
        </a:p>
      </dgm:t>
    </dgm:pt>
    <dgm:pt modelId="{8D2CA80B-4999-4654-8172-6153F4F063AB}" type="pres">
      <dgm:prSet presAssocID="{D88BE713-FF19-415C-A208-F0F31F2D8CD4}" presName="parentLin" presStyleCnt="0"/>
      <dgm:spPr/>
    </dgm:pt>
    <dgm:pt modelId="{715742C8-05E1-4CF8-AE99-57DA65D5708D}" type="pres">
      <dgm:prSet presAssocID="{D88BE713-FF19-415C-A208-F0F31F2D8CD4}" presName="parentLeftMargin" presStyleLbl="node1" presStyleIdx="0" presStyleCnt="3"/>
      <dgm:spPr/>
      <dgm:t>
        <a:bodyPr/>
        <a:lstStyle/>
        <a:p>
          <a:endParaRPr lang="en-US"/>
        </a:p>
      </dgm:t>
    </dgm:pt>
    <dgm:pt modelId="{71642B49-440E-42EF-9EE7-1C560788A06D}" type="pres">
      <dgm:prSet presAssocID="{D88BE713-FF19-415C-A208-F0F31F2D8CD4}" presName="parentText" presStyleLbl="node1" presStyleIdx="0" presStyleCnt="3" custScaleX="100000" custScaleY="75830" custLinFactNeighborY="2843">
        <dgm:presLayoutVars>
          <dgm:chMax val="0"/>
          <dgm:bulletEnabled val="1"/>
        </dgm:presLayoutVars>
      </dgm:prSet>
      <dgm:spPr/>
      <dgm:t>
        <a:bodyPr/>
        <a:lstStyle/>
        <a:p>
          <a:endParaRPr lang="en-US"/>
        </a:p>
      </dgm:t>
    </dgm:pt>
    <dgm:pt modelId="{D0344E27-F28E-48DB-98A6-4295C05557B2}" type="pres">
      <dgm:prSet presAssocID="{D88BE713-FF19-415C-A208-F0F31F2D8CD4}" presName="negativeSpace" presStyleCnt="0"/>
      <dgm:spPr/>
    </dgm:pt>
    <dgm:pt modelId="{607CF68B-D2B0-4339-803F-8A1FD413E520}" type="pres">
      <dgm:prSet presAssocID="{D88BE713-FF19-415C-A208-F0F31F2D8CD4}" presName="childText" presStyleLbl="conFgAcc1" presStyleIdx="0" presStyleCnt="3">
        <dgm:presLayoutVars>
          <dgm:bulletEnabled val="1"/>
        </dgm:presLayoutVars>
      </dgm:prSet>
      <dgm:spPr/>
      <dgm:t>
        <a:bodyPr/>
        <a:lstStyle/>
        <a:p>
          <a:endParaRPr lang="en-US"/>
        </a:p>
      </dgm:t>
    </dgm:pt>
    <dgm:pt modelId="{58E22B5F-65DC-4421-8E9E-500C72BABC75}" type="pres">
      <dgm:prSet presAssocID="{8C28996C-0A28-44DE-A0F9-0AECA55038C4}" presName="spaceBetweenRectangles" presStyleCnt="0"/>
      <dgm:spPr/>
    </dgm:pt>
    <dgm:pt modelId="{9048B122-DB33-4800-823F-94DA46513B70}" type="pres">
      <dgm:prSet presAssocID="{90765ACD-ECF8-4FDA-ABA1-889373CCFCF7}" presName="parentLin" presStyleCnt="0"/>
      <dgm:spPr/>
    </dgm:pt>
    <dgm:pt modelId="{59F14406-BF05-4D2F-BDB1-DFB7B2C012D5}" type="pres">
      <dgm:prSet presAssocID="{90765ACD-ECF8-4FDA-ABA1-889373CCFCF7}" presName="parentLeftMargin" presStyleLbl="node1" presStyleIdx="0" presStyleCnt="3"/>
      <dgm:spPr/>
      <dgm:t>
        <a:bodyPr/>
        <a:lstStyle/>
        <a:p>
          <a:endParaRPr lang="en-US"/>
        </a:p>
      </dgm:t>
    </dgm:pt>
    <dgm:pt modelId="{C4306F63-A2F8-4DAD-8E5A-6ACDB213FB69}" type="pres">
      <dgm:prSet presAssocID="{90765ACD-ECF8-4FDA-ABA1-889373CCFCF7}" presName="parentText" presStyleLbl="node1" presStyleIdx="1" presStyleCnt="3" custScaleX="100000" custScaleY="75830" custLinFactNeighborY="2843">
        <dgm:presLayoutVars>
          <dgm:chMax val="0"/>
          <dgm:bulletEnabled val="1"/>
        </dgm:presLayoutVars>
      </dgm:prSet>
      <dgm:spPr/>
      <dgm:t>
        <a:bodyPr/>
        <a:lstStyle/>
        <a:p>
          <a:endParaRPr lang="en-US"/>
        </a:p>
      </dgm:t>
    </dgm:pt>
    <dgm:pt modelId="{E3CE383A-BAF4-4AAF-B6AB-787D2EC95826}" type="pres">
      <dgm:prSet presAssocID="{90765ACD-ECF8-4FDA-ABA1-889373CCFCF7}" presName="negativeSpace" presStyleCnt="0"/>
      <dgm:spPr/>
    </dgm:pt>
    <dgm:pt modelId="{C2780D4C-FAAD-42A4-8920-7823CC4A9239}" type="pres">
      <dgm:prSet presAssocID="{90765ACD-ECF8-4FDA-ABA1-889373CCFCF7}" presName="childText" presStyleLbl="conFgAcc1" presStyleIdx="1" presStyleCnt="3">
        <dgm:presLayoutVars>
          <dgm:bulletEnabled val="1"/>
        </dgm:presLayoutVars>
      </dgm:prSet>
      <dgm:spPr/>
      <dgm:t>
        <a:bodyPr/>
        <a:lstStyle/>
        <a:p>
          <a:endParaRPr lang="en-US"/>
        </a:p>
      </dgm:t>
    </dgm:pt>
    <dgm:pt modelId="{CB9BCEE3-EB7C-4175-BF14-9BC9E5CE7B00}" type="pres">
      <dgm:prSet presAssocID="{1057D6DB-6D8A-4225-AA7B-664075F09571}" presName="spaceBetweenRectangles" presStyleCnt="0"/>
      <dgm:spPr/>
    </dgm:pt>
    <dgm:pt modelId="{F01B236F-4137-4F77-8C1D-67041020918C}" type="pres">
      <dgm:prSet presAssocID="{4A51E216-7892-4A3A-AA3E-CC44C189D84D}" presName="parentLin" presStyleCnt="0"/>
      <dgm:spPr/>
    </dgm:pt>
    <dgm:pt modelId="{A05BE499-B146-4484-A672-DFFBE9BC0F4F}" type="pres">
      <dgm:prSet presAssocID="{4A51E216-7892-4A3A-AA3E-CC44C189D84D}" presName="parentLeftMargin" presStyleLbl="node1" presStyleIdx="1" presStyleCnt="3"/>
      <dgm:spPr/>
      <dgm:t>
        <a:bodyPr/>
        <a:lstStyle/>
        <a:p>
          <a:endParaRPr lang="en-US"/>
        </a:p>
      </dgm:t>
    </dgm:pt>
    <dgm:pt modelId="{A9D551E4-51E5-459D-9781-0C5EAA5E7D8F}" type="pres">
      <dgm:prSet presAssocID="{4A51E216-7892-4A3A-AA3E-CC44C189D84D}" presName="parentText" presStyleLbl="node1" presStyleIdx="2" presStyleCnt="3" custScaleX="100000" custScaleY="75830" custLinFactNeighborY="2843">
        <dgm:presLayoutVars>
          <dgm:chMax val="0"/>
          <dgm:bulletEnabled val="1"/>
        </dgm:presLayoutVars>
      </dgm:prSet>
      <dgm:spPr/>
      <dgm:t>
        <a:bodyPr/>
        <a:lstStyle/>
        <a:p>
          <a:endParaRPr lang="en-US"/>
        </a:p>
      </dgm:t>
    </dgm:pt>
    <dgm:pt modelId="{9EEEE1AF-1677-4EEE-80AC-70501B814E6B}" type="pres">
      <dgm:prSet presAssocID="{4A51E216-7892-4A3A-AA3E-CC44C189D84D}" presName="negativeSpace" presStyleCnt="0"/>
      <dgm:spPr/>
    </dgm:pt>
    <dgm:pt modelId="{58549AE0-55B1-43B3-B0F4-6EB66C1BF019}" type="pres">
      <dgm:prSet presAssocID="{4A51E216-7892-4A3A-AA3E-CC44C189D84D}" presName="childText" presStyleLbl="conFgAcc1" presStyleIdx="2" presStyleCnt="3">
        <dgm:presLayoutVars>
          <dgm:bulletEnabled val="1"/>
        </dgm:presLayoutVars>
      </dgm:prSet>
      <dgm:spPr/>
      <dgm:t>
        <a:bodyPr/>
        <a:lstStyle/>
        <a:p>
          <a:endParaRPr lang="en-US"/>
        </a:p>
      </dgm:t>
    </dgm:pt>
  </dgm:ptLst>
  <dgm:cxnLst>
    <dgm:cxn modelId="{8227AA14-EAE3-4519-B723-FB7868797DF5}" type="presOf" srcId="{D88BE713-FF19-415C-A208-F0F31F2D8CD4}" destId="{715742C8-05E1-4CF8-AE99-57DA65D5708D}" srcOrd="0" destOrd="0" presId="urn:microsoft.com/office/officeart/2005/8/layout/list1"/>
    <dgm:cxn modelId="{EE88164B-CC65-4223-B1E7-0C1BDC97F1B6}" type="presOf" srcId="{E02A9187-7170-4403-96E1-C4D3A49FB82D}" destId="{C2780D4C-FAAD-42A4-8920-7823CC4A9239}" srcOrd="0" destOrd="0" presId="urn:microsoft.com/office/officeart/2005/8/layout/list1"/>
    <dgm:cxn modelId="{D850CDE7-C9DD-4815-A994-C558D4DFA0F5}" srcId="{51237FE2-64FF-4D57-9EC4-7849E749DFD6}" destId="{4A51E216-7892-4A3A-AA3E-CC44C189D84D}" srcOrd="2" destOrd="0" parTransId="{B08CEBE5-9E55-47C4-BEA6-28C97CF471A9}" sibTransId="{202ACE66-C34D-4540-859A-99BE7725A1D5}"/>
    <dgm:cxn modelId="{78BF072C-442D-4419-A32C-26D01B401F00}" srcId="{4A51E216-7892-4A3A-AA3E-CC44C189D84D}" destId="{B6F07EC2-D956-4605-A4A5-02D9BF5EBB64}" srcOrd="0" destOrd="0" parTransId="{5D6CA03D-D4F5-473D-88BF-603ADA92217C}" sibTransId="{A5C78C26-D344-47D0-9E26-F531813AA077}"/>
    <dgm:cxn modelId="{D99852B5-5000-4EB8-8356-F0CF297E9E97}" type="presOf" srcId="{90765ACD-ECF8-4FDA-ABA1-889373CCFCF7}" destId="{C4306F63-A2F8-4DAD-8E5A-6ACDB213FB69}" srcOrd="1" destOrd="0" presId="urn:microsoft.com/office/officeart/2005/8/layout/list1"/>
    <dgm:cxn modelId="{333A9813-15D6-42DA-A233-C9BAF001D9DA}" type="presOf" srcId="{B6F07EC2-D956-4605-A4A5-02D9BF5EBB64}" destId="{58549AE0-55B1-43B3-B0F4-6EB66C1BF019}" srcOrd="0" destOrd="0" presId="urn:microsoft.com/office/officeart/2005/8/layout/list1"/>
    <dgm:cxn modelId="{5558E7F6-0DD0-4687-988D-7AAADF6BD640}" type="presOf" srcId="{4A51E216-7892-4A3A-AA3E-CC44C189D84D}" destId="{A05BE499-B146-4484-A672-DFFBE9BC0F4F}" srcOrd="0" destOrd="0" presId="urn:microsoft.com/office/officeart/2005/8/layout/list1"/>
    <dgm:cxn modelId="{C9B8B228-3487-4776-A18E-E72AAB8F5FBC}" srcId="{51237FE2-64FF-4D57-9EC4-7849E749DFD6}" destId="{D88BE713-FF19-415C-A208-F0F31F2D8CD4}" srcOrd="0" destOrd="0" parTransId="{E231F751-93FE-4A19-981C-336AC62CA899}" sibTransId="{8C28996C-0A28-44DE-A0F9-0AECA55038C4}"/>
    <dgm:cxn modelId="{8CB963FD-65D9-4A20-B6C6-6468C9F0E969}" type="presOf" srcId="{38F6291F-7FBA-4386-B028-1D1CCA334001}" destId="{607CF68B-D2B0-4339-803F-8A1FD413E520}" srcOrd="0" destOrd="0" presId="urn:microsoft.com/office/officeart/2005/8/layout/list1"/>
    <dgm:cxn modelId="{4D4B4EEE-F6CC-4431-903F-C9F9261513A8}" srcId="{90765ACD-ECF8-4FDA-ABA1-889373CCFCF7}" destId="{E02A9187-7170-4403-96E1-C4D3A49FB82D}" srcOrd="0" destOrd="0" parTransId="{0804D6ED-21DB-4B8C-ADE0-729C1F7AEA4A}" sibTransId="{378D90BC-723C-4A94-A336-A48B27534960}"/>
    <dgm:cxn modelId="{7A8D70E7-4FA4-4B7E-886E-116FF14CB168}" type="presOf" srcId="{90765ACD-ECF8-4FDA-ABA1-889373CCFCF7}" destId="{59F14406-BF05-4D2F-BDB1-DFB7B2C012D5}" srcOrd="0" destOrd="0" presId="urn:microsoft.com/office/officeart/2005/8/layout/list1"/>
    <dgm:cxn modelId="{007F4937-1F70-4222-9B1B-AB03232E2903}" srcId="{51237FE2-64FF-4D57-9EC4-7849E749DFD6}" destId="{90765ACD-ECF8-4FDA-ABA1-889373CCFCF7}" srcOrd="1" destOrd="0" parTransId="{CAD1E18D-0547-4D55-9AE8-D09D74ADE3B6}" sibTransId="{1057D6DB-6D8A-4225-AA7B-664075F09571}"/>
    <dgm:cxn modelId="{B91FC8C8-CC5C-407F-8C03-E9E869FA267F}" type="presOf" srcId="{51237FE2-64FF-4D57-9EC4-7849E749DFD6}" destId="{56CE8623-D13E-4AB1-B844-F0E7ECB93E8A}" srcOrd="0" destOrd="0" presId="urn:microsoft.com/office/officeart/2005/8/layout/list1"/>
    <dgm:cxn modelId="{FD146E8B-970B-4725-8155-2F5CB42870CA}" type="presOf" srcId="{D88BE713-FF19-415C-A208-F0F31F2D8CD4}" destId="{71642B49-440E-42EF-9EE7-1C560788A06D}" srcOrd="1" destOrd="0" presId="urn:microsoft.com/office/officeart/2005/8/layout/list1"/>
    <dgm:cxn modelId="{4978036B-24EE-4A88-B3E8-20FE8690F0EF}" type="presOf" srcId="{4A51E216-7892-4A3A-AA3E-CC44C189D84D}" destId="{A9D551E4-51E5-459D-9781-0C5EAA5E7D8F}" srcOrd="1" destOrd="0" presId="urn:microsoft.com/office/officeart/2005/8/layout/list1"/>
    <dgm:cxn modelId="{4463A731-1E3F-45D9-98EF-0EF2EA56174C}" srcId="{D88BE713-FF19-415C-A208-F0F31F2D8CD4}" destId="{38F6291F-7FBA-4386-B028-1D1CCA334001}" srcOrd="0" destOrd="0" parTransId="{A8EC852F-C4FA-4510-A131-518FF9B4D57B}" sibTransId="{6B651807-D8FA-4016-98D2-1B86F8921085}"/>
    <dgm:cxn modelId="{2E3512D5-A17E-44DA-AD9E-5B50130D9E1B}" type="presParOf" srcId="{56CE8623-D13E-4AB1-B844-F0E7ECB93E8A}" destId="{8D2CA80B-4999-4654-8172-6153F4F063AB}" srcOrd="0" destOrd="0" presId="urn:microsoft.com/office/officeart/2005/8/layout/list1"/>
    <dgm:cxn modelId="{B98258A8-EF3D-43E5-B7FE-DE7D91B1C628}" type="presParOf" srcId="{8D2CA80B-4999-4654-8172-6153F4F063AB}" destId="{715742C8-05E1-4CF8-AE99-57DA65D5708D}" srcOrd="0" destOrd="0" presId="urn:microsoft.com/office/officeart/2005/8/layout/list1"/>
    <dgm:cxn modelId="{F6411BFA-E004-4EB1-988A-D3539235033E}" type="presParOf" srcId="{8D2CA80B-4999-4654-8172-6153F4F063AB}" destId="{71642B49-440E-42EF-9EE7-1C560788A06D}" srcOrd="1" destOrd="0" presId="urn:microsoft.com/office/officeart/2005/8/layout/list1"/>
    <dgm:cxn modelId="{DD211A55-1D81-4AF7-A77D-9CCD5973AF0E}" type="presParOf" srcId="{56CE8623-D13E-4AB1-B844-F0E7ECB93E8A}" destId="{D0344E27-F28E-48DB-98A6-4295C05557B2}" srcOrd="1" destOrd="0" presId="urn:microsoft.com/office/officeart/2005/8/layout/list1"/>
    <dgm:cxn modelId="{F0FA55D0-C87E-473F-B3F4-09381D63D495}" type="presParOf" srcId="{56CE8623-D13E-4AB1-B844-F0E7ECB93E8A}" destId="{607CF68B-D2B0-4339-803F-8A1FD413E520}" srcOrd="2" destOrd="0" presId="urn:microsoft.com/office/officeart/2005/8/layout/list1"/>
    <dgm:cxn modelId="{51EBD59D-3C95-4F24-923B-F8787FA41C10}" type="presParOf" srcId="{56CE8623-D13E-4AB1-B844-F0E7ECB93E8A}" destId="{58E22B5F-65DC-4421-8E9E-500C72BABC75}" srcOrd="3" destOrd="0" presId="urn:microsoft.com/office/officeart/2005/8/layout/list1"/>
    <dgm:cxn modelId="{04580A8D-8E9D-497D-97AF-6BF4E5F244C3}" type="presParOf" srcId="{56CE8623-D13E-4AB1-B844-F0E7ECB93E8A}" destId="{9048B122-DB33-4800-823F-94DA46513B70}" srcOrd="4" destOrd="0" presId="urn:microsoft.com/office/officeart/2005/8/layout/list1"/>
    <dgm:cxn modelId="{47D0999B-CB0C-4A8F-BB49-D3B60CC22661}" type="presParOf" srcId="{9048B122-DB33-4800-823F-94DA46513B70}" destId="{59F14406-BF05-4D2F-BDB1-DFB7B2C012D5}" srcOrd="0" destOrd="0" presId="urn:microsoft.com/office/officeart/2005/8/layout/list1"/>
    <dgm:cxn modelId="{0E79790A-14B3-438D-8A9F-6633715FFEFC}" type="presParOf" srcId="{9048B122-DB33-4800-823F-94DA46513B70}" destId="{C4306F63-A2F8-4DAD-8E5A-6ACDB213FB69}" srcOrd="1" destOrd="0" presId="urn:microsoft.com/office/officeart/2005/8/layout/list1"/>
    <dgm:cxn modelId="{F706C5F1-7643-4E07-A6BF-5DB5D4D83B8B}" type="presParOf" srcId="{56CE8623-D13E-4AB1-B844-F0E7ECB93E8A}" destId="{E3CE383A-BAF4-4AAF-B6AB-787D2EC95826}" srcOrd="5" destOrd="0" presId="urn:microsoft.com/office/officeart/2005/8/layout/list1"/>
    <dgm:cxn modelId="{099520C6-F415-4D78-8826-BBBF6E04602B}" type="presParOf" srcId="{56CE8623-D13E-4AB1-B844-F0E7ECB93E8A}" destId="{C2780D4C-FAAD-42A4-8920-7823CC4A9239}" srcOrd="6" destOrd="0" presId="urn:microsoft.com/office/officeart/2005/8/layout/list1"/>
    <dgm:cxn modelId="{3F432825-57E5-47C4-BD8C-1F895F2D88FE}" type="presParOf" srcId="{56CE8623-D13E-4AB1-B844-F0E7ECB93E8A}" destId="{CB9BCEE3-EB7C-4175-BF14-9BC9E5CE7B00}" srcOrd="7" destOrd="0" presId="urn:microsoft.com/office/officeart/2005/8/layout/list1"/>
    <dgm:cxn modelId="{9C892396-2E50-41D7-B274-E2320E25FE86}" type="presParOf" srcId="{56CE8623-D13E-4AB1-B844-F0E7ECB93E8A}" destId="{F01B236F-4137-4F77-8C1D-67041020918C}" srcOrd="8" destOrd="0" presId="urn:microsoft.com/office/officeart/2005/8/layout/list1"/>
    <dgm:cxn modelId="{AD4B6E1C-DD39-47AC-A817-C7668874A08A}" type="presParOf" srcId="{F01B236F-4137-4F77-8C1D-67041020918C}" destId="{A05BE499-B146-4484-A672-DFFBE9BC0F4F}" srcOrd="0" destOrd="0" presId="urn:microsoft.com/office/officeart/2005/8/layout/list1"/>
    <dgm:cxn modelId="{1065BF0D-7C5E-432C-8416-28881512D5F6}" type="presParOf" srcId="{F01B236F-4137-4F77-8C1D-67041020918C}" destId="{A9D551E4-51E5-459D-9781-0C5EAA5E7D8F}" srcOrd="1" destOrd="0" presId="urn:microsoft.com/office/officeart/2005/8/layout/list1"/>
    <dgm:cxn modelId="{13D0D705-0E88-42A9-89F3-DC65056A5A7C}" type="presParOf" srcId="{56CE8623-D13E-4AB1-B844-F0E7ECB93E8A}" destId="{9EEEE1AF-1677-4EEE-80AC-70501B814E6B}" srcOrd="9" destOrd="0" presId="urn:microsoft.com/office/officeart/2005/8/layout/list1"/>
    <dgm:cxn modelId="{27510ADD-4A18-41B2-9543-0F4CAD22CB54}" type="presParOf" srcId="{56CE8623-D13E-4AB1-B844-F0E7ECB93E8A}" destId="{58549AE0-55B1-43B3-B0F4-6EB66C1BF01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extLst>
      <p:ext uri="{BB962C8B-B14F-4D97-AF65-F5344CB8AC3E}">
        <p14:creationId xmlns:p14="http://schemas.microsoft.com/office/powerpoint/2010/main" val="410759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smtClean="0">
                <a:solidFill>
                  <a:schemeClr val="tx1"/>
                </a:solidFill>
                <a:latin typeface="+mn-lt"/>
                <a:ea typeface="+mn-ea"/>
                <a:cs typeface="+mn-cs"/>
              </a:rPr>
              <a:t>Điều 134. Tội cố ý gây thương tích hoặc gây tổn hại cho sức khỏe của người khác</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cố ý gây thương tích hoặc gây tổn hại cho sức khỏe của người khác mà tỷ lệ tổn thương cơ thể từ 11% đến 30% hoặc dưới 11% nhưng thuộc một trong các trường hợp sau đây, thì bị phạt cải tạo không giam giữ đến 03 năm hoặc phạt tù từ 06 tháng đến 03 năm:</a:t>
            </a:r>
          </a:p>
          <a:p>
            <a:r>
              <a:rPr lang="en-US" sz="1200" b="1" kern="1200" smtClean="0">
                <a:solidFill>
                  <a:schemeClr val="tx1"/>
                </a:solidFill>
                <a:latin typeface="+mn-lt"/>
                <a:ea typeface="+mn-ea"/>
                <a:cs typeface="+mn-cs"/>
              </a:rPr>
              <a:t>Điều 135. Tội cố ý gây thương tích hoặc gây tổn hại cho sức khỏe của người khác trong trạng thái tinh thần bị kích động mạnh</a:t>
            </a:r>
            <a:endParaRPr lang="en-US" sz="1200" kern="1200" smtClean="0">
              <a:solidFill>
                <a:schemeClr val="tx1"/>
              </a:solidFill>
              <a:latin typeface="+mn-lt"/>
              <a:ea typeface="+mn-ea"/>
              <a:cs typeface="+mn-cs"/>
            </a:endParaRPr>
          </a:p>
          <a:p>
            <a:pPr marL="228600" indent="-228600">
              <a:buAutoNum type="arabicPeriod"/>
            </a:pPr>
            <a:r>
              <a:rPr lang="en-US" sz="1200" kern="1200" smtClean="0">
                <a:solidFill>
                  <a:schemeClr val="tx1"/>
                </a:solidFill>
                <a:latin typeface="+mn-lt"/>
                <a:ea typeface="+mn-ea"/>
                <a:cs typeface="+mn-cs"/>
              </a:rPr>
              <a:t>Người nào cố ý gây thương tích hoặc gây tổn hại cho sức khỏe của người khác mà tỷ lệ tổn thương cơ thể từ 31% đến 60% trong trạng thái tinh thần bị kích động mạnh do hành vi trái pháp luật nghiêm trọng của nạn nhân đối với người đó hoặc đối với người thân thích của người đó, thì bị phạt tiền từ 10.000.000 đồng đến 50.000.000 đồng hoặc phạt cải tạo không giam giữ đến 03 năm.</a:t>
            </a:r>
          </a:p>
          <a:p>
            <a:r>
              <a:rPr lang="en-US" sz="1200" b="1" kern="1200" smtClean="0">
                <a:solidFill>
                  <a:schemeClr val="tx1"/>
                </a:solidFill>
                <a:latin typeface="+mn-lt"/>
                <a:ea typeface="+mn-ea"/>
                <a:cs typeface="+mn-cs"/>
              </a:rPr>
              <a:t>Điều 136. Tội cố ý gây thương tích hoặc gây tổn hại cho sức khỏe của người khác do vượt quá giới hạn phòng vệ chính đáng hoặc do vượt quá mức cần thiết khi bắt giữ người phạm tội</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cố ý gây thương tích hoặc gây tổn hại cho sức khỏe của người khác mà tỷ lệ tổn thương cơ thể từ 31% đến 60% do vượt quá giới hạn phòng vệ chính đáng hoặc do vượt quá mức cần thiết khi bắt giữ người phạm tội, thì bị phạt tiền từ 5.000.000 đồng đến 20.000.000 đồng hoặc phạt cải tạo không giam giữ đến 03 năm.</a:t>
            </a:r>
          </a:p>
          <a:p>
            <a:r>
              <a:rPr lang="en-US" sz="1200" b="1" kern="1200" smtClean="0">
                <a:solidFill>
                  <a:schemeClr val="tx1"/>
                </a:solidFill>
                <a:latin typeface="+mn-lt"/>
                <a:ea typeface="+mn-ea"/>
                <a:cs typeface="+mn-cs"/>
              </a:rPr>
              <a:t>Điều 138. Tội vô ý gây thương tích hoặc gây tổn hại cho sức khỏe của người khác</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vô ý gây thương tích hoặc gây tổn hại cho sức khỏe của người khác mà tỷ lệ tổn thương cơ thể từ 31% đến 60%, thì bị phạt cảnh cáo, phạt tiền từ 5.000.000 đồng đến 20.000.000 đồng hoặc phạt cải tạo không giam giữ đến 03 năm.</a:t>
            </a:r>
          </a:p>
          <a:p>
            <a:r>
              <a:rPr lang="en-US" sz="1200" b="1" kern="1200" smtClean="0">
                <a:solidFill>
                  <a:schemeClr val="tx1"/>
                </a:solidFill>
                <a:latin typeface="+mn-lt"/>
                <a:ea typeface="+mn-ea"/>
                <a:cs typeface="+mn-cs"/>
              </a:rPr>
              <a:t>Điều 139. Tội vô ý gây thương tích hoặc gây tổn hại cho sức khỏe của người khác do vi phạm quy tắc nghề nghiệp hoặc quy tắc hành chính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vô ý gây thương tích hoặc gây tổn hại cho sức khỏe của người khác do vi phạm quy tắc nghề nghiệp hoặc quy tắc hành chính mà tỷ lệ tổn thương cơ thể từ 31% đến 60%, thì bị phạt tiền từ 20.000.000 đồng đến 100.000.000 đồng, phạt cải tạo không giam giữ đến 03 năm hoặc phạt tù từ 03 tháng đến 01 năm.</a:t>
            </a:r>
          </a:p>
          <a:p>
            <a:r>
              <a:rPr lang="en-US" sz="1200" b="1" kern="1200" smtClean="0">
                <a:solidFill>
                  <a:schemeClr val="tx1"/>
                </a:solidFill>
                <a:latin typeface="+mn-lt"/>
                <a:ea typeface="+mn-ea"/>
                <a:cs typeface="+mn-cs"/>
              </a:rPr>
              <a:t>Điều 141. Tội hiếp dâm</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dùng vũ lực, đe dọa dùng vũ lực hoặc lợi dụng tình trạng không thể tự vệ được của nạn nhân hoặc bằng thủ đoạn khác giao cấu hoặc thực hiện hành vi quan hệ tình dục khác trái với ý muốn của nạn nhân, thì bị phạt tù từ 02 năm đến 07 năm.</a:t>
            </a:r>
          </a:p>
          <a:p>
            <a:r>
              <a:rPr lang="en-US" sz="1200" b="1" kern="1200" smtClean="0">
                <a:solidFill>
                  <a:schemeClr val="tx1"/>
                </a:solidFill>
                <a:latin typeface="+mn-lt"/>
                <a:ea typeface="+mn-ea"/>
                <a:cs typeface="+mn-cs"/>
              </a:rPr>
              <a:t>Điều 143. Tội cưỡng dâm</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dùng mọi thủ đoạn khiến người lệ thuộc mình hoặc người đang ở trong tình trạng quẫn bách phải miễn cưỡng giao cấu hoặc miễn cưỡng thực hiện hành vi quan hệ tình dục khác, thì bị phạt tù từ 01 năm đến 05 năm.</a:t>
            </a:r>
          </a:p>
          <a:p>
            <a:r>
              <a:rPr lang="en-US" sz="1200" b="1" kern="1200" smtClean="0">
                <a:solidFill>
                  <a:schemeClr val="tx1"/>
                </a:solidFill>
                <a:latin typeface="+mn-lt"/>
                <a:ea typeface="+mn-ea"/>
                <a:cs typeface="+mn-cs"/>
              </a:rPr>
              <a:t>Điều 155. Tội làm nhục người khác</a:t>
            </a:r>
            <a:endParaRPr lang="en-US" sz="1200" kern="1200" smtClean="0">
              <a:solidFill>
                <a:schemeClr val="tx1"/>
              </a:solidFill>
              <a:latin typeface="+mn-lt"/>
              <a:ea typeface="+mn-ea"/>
              <a:cs typeface="+mn-cs"/>
            </a:endParaRPr>
          </a:p>
          <a:p>
            <a:pPr marL="228600" indent="-228600">
              <a:buAutoNum type="arabicPeriod"/>
            </a:pPr>
            <a:r>
              <a:rPr lang="en-US" sz="1200" kern="1200" smtClean="0">
                <a:solidFill>
                  <a:schemeClr val="tx1"/>
                </a:solidFill>
                <a:latin typeface="+mn-lt"/>
                <a:ea typeface="+mn-ea"/>
                <a:cs typeface="+mn-cs"/>
              </a:rPr>
              <a:t>Người nào xúc phạm nghiêm trọng nhân phẩm, danh dự của người khác, thì bị phạt cảnh cáo, phạt tiền từ 10.000.000 đồng đến 30.000.000 đồng hoặc phạt cải tạo không giam giữ đến 03 năm</a:t>
            </a:r>
          </a:p>
          <a:p>
            <a:r>
              <a:rPr lang="en-US" sz="1200" b="1" kern="1200" smtClean="0">
                <a:solidFill>
                  <a:schemeClr val="tx1"/>
                </a:solidFill>
                <a:latin typeface="+mn-lt"/>
                <a:ea typeface="+mn-ea"/>
                <a:cs typeface="+mn-cs"/>
              </a:rPr>
              <a:t>Điều 156. Tội vu khống</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thực hiện một trong các hành vi sau đây, thì bị phạt tiền từ 10.000.000 đồng đến 50.000.000 đồng, phạt cải tạo không giam giữ đến 02 năm hoặc phạt tù từ 03 tháng đến 01 năm:</a:t>
            </a:r>
          </a:p>
          <a:p>
            <a:r>
              <a:rPr lang="en-US" sz="1200" b="1" kern="1200" smtClean="0">
                <a:solidFill>
                  <a:schemeClr val="tx1"/>
                </a:solidFill>
                <a:latin typeface="+mn-lt"/>
                <a:ea typeface="+mn-ea"/>
                <a:cs typeface="+mn-cs"/>
              </a:rPr>
              <a:t>Điều 226. Tội xâm phạm quyền sở hữu công nghiệp</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1. Người nào cố ý xâm phạm quyền sở hữu công nghiệp đối với nhãn hiệu hoặc chỉ dẫn địa lý đang được bảo hộ tại Việt Nam, thu lợi bất chính từ 100.000.000 đồng đến dưới 300.000.000 đồng hoặc gây thiệt hại cho chủ sở hữu nhãn hiệu hoặc chỉ dẫn địa lý từ 200.000.000 đồng đến dưới 500.000.000 đồng hoặc hàng hóa vi phạm trị giá từ 200.000.000 đồng đến dưới 500.000.000 đồng, thì bị phạt tiền từ 50.000.000 đồng đến 500.000.000 đồng hoặc phạt cải tạo không giam giữ đến 03 năm.</a:t>
            </a:r>
          </a:p>
          <a:p>
            <a:pPr marL="228600" indent="-228600">
              <a:buNone/>
            </a:pP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26</a:t>
            </a:fld>
            <a:endParaRPr lang="en-US"/>
          </a:p>
        </p:txBody>
      </p:sp>
    </p:spTree>
    <p:extLst>
      <p:ext uri="{BB962C8B-B14F-4D97-AF65-F5344CB8AC3E}">
        <p14:creationId xmlns:p14="http://schemas.microsoft.com/office/powerpoint/2010/main" val="3206832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5.xml"/><Relationship Id="rId7" Type="http://schemas.openxmlformats.org/officeDocument/2006/relationships/image" Target="../media/image4.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73225"/>
            <a:ext cx="8153400" cy="1222375"/>
          </a:xfrm>
        </p:spPr>
        <p:txBody>
          <a:bodyPr>
            <a:normAutofit/>
          </a:bodyPr>
          <a:lstStyle/>
          <a:p>
            <a:pPr algn="ctr"/>
            <a:r>
              <a:rPr sz="4800" b="1" smtClean="0">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838200" y="2971800"/>
            <a:ext cx="8229600" cy="914400"/>
          </a:xfrm>
        </p:spPr>
        <p:txBody>
          <a:bodyPr/>
          <a:lstStyle/>
          <a:p>
            <a:pPr algn="ctr"/>
            <a:r>
              <a:rPr lang="en-US" err="1" smtClean="0">
                <a:solidFill>
                  <a:schemeClr val="tx1"/>
                </a:solidFill>
                <a:latin typeface="Times New Roman" pitchFamily="18" charset="0"/>
                <a:cs typeface="Times New Roman" pitchFamily="18" charset="0"/>
              </a:rPr>
              <a:t>Dành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cho</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sinh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viên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không</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chuyên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Luật</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khối</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Khoa</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học</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Tự</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646331"/>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Email: nmtin@hcmus.edu.vn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1.png"/>
          <p:cNvPicPr>
            <a:picLocks noChangeAspect="1"/>
          </p:cNvPicPr>
          <p:nvPr/>
        </p:nvPicPr>
        <p:blipFill>
          <a:blip r:embed="rId2"/>
          <a:stretch>
            <a:fillRect/>
          </a:stretch>
        </p:blipFill>
        <p:spPr>
          <a:xfrm>
            <a:off x="6038850" y="4381500"/>
            <a:ext cx="2524125" cy="2019300"/>
          </a:xfrm>
          <a:prstGeom prst="rect">
            <a:avLst/>
          </a:prstGeom>
        </p:spPr>
      </p:pic>
      <p:sp>
        <p:nvSpPr>
          <p:cNvPr id="3" name="Content Placeholder 2"/>
          <p:cNvSpPr>
            <a:spLocks noGrp="1"/>
          </p:cNvSpPr>
          <p:nvPr>
            <p:ph idx="1"/>
          </p:nvPr>
        </p:nvSpPr>
        <p:spPr>
          <a:xfrm>
            <a:off x="762000" y="1371600"/>
            <a:ext cx="7696200" cy="609600"/>
          </a:xfrm>
        </p:spPr>
        <p:txBody>
          <a:bodyPr>
            <a:normAutofit/>
          </a:bodyPr>
          <a:lstStyle/>
          <a:p>
            <a:pPr marL="571500" lvl="0" indent="-571500" algn="just">
              <a:buNone/>
            </a:pPr>
            <a:r>
              <a:rPr lang="en-US" sz="2800" b="1" smtClean="0">
                <a:latin typeface="Times New Roman" pitchFamily="18" charset="0"/>
                <a:cs typeface="Times New Roman" pitchFamily="18" charset="0"/>
              </a:rPr>
              <a:t>3. Các giai đoạn tố tụng</a:t>
            </a:r>
          </a:p>
        </p:txBody>
      </p:sp>
      <p:graphicFrame>
        <p:nvGraphicFramePr>
          <p:cNvPr id="4" name="Diagram 3"/>
          <p:cNvGraphicFramePr/>
          <p:nvPr/>
        </p:nvGraphicFramePr>
        <p:xfrm>
          <a:off x="838200" y="1828800"/>
          <a:ext cx="81534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4648200" y="2057400"/>
          <a:ext cx="3581400" cy="2768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p:cNvSpPr/>
          <p:nvPr/>
        </p:nvSpPr>
        <p:spPr>
          <a:xfrm>
            <a:off x="5791200" y="1676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itchFamily="18" charset="0"/>
                <a:cs typeface="Times New Roman" pitchFamily="18" charset="0"/>
              </a:rPr>
              <a:t>Đặc biệt</a:t>
            </a:r>
            <a:endParaRPr lang="en-US" b="1">
              <a:latin typeface="Times New Roman" pitchFamily="18" charset="0"/>
              <a:cs typeface="Times New Roman" pitchFamily="18" charset="0"/>
            </a:endParaRPr>
          </a:p>
        </p:txBody>
      </p:sp>
      <p:sp>
        <p:nvSpPr>
          <p:cNvPr id="9" name="TextBox 8"/>
          <p:cNvSpPr txBox="1"/>
          <p:nvPr/>
        </p:nvSpPr>
        <p:spPr>
          <a:xfrm>
            <a:off x="914400" y="3429000"/>
            <a:ext cx="4495800" cy="2308324"/>
          </a:xfrm>
          <a:prstGeom prst="rect">
            <a:avLst/>
          </a:prstGeom>
          <a:noFill/>
        </p:spPr>
        <p:txBody>
          <a:bodyPr wrap="square" rtlCol="0">
            <a:spAutoFit/>
          </a:bodyPr>
          <a:lstStyle/>
          <a:p>
            <a:pPr algn="just"/>
            <a:r>
              <a:rPr lang="en-US" sz="2400" b="1" smtClean="0">
                <a:solidFill>
                  <a:srgbClr val="FF0000"/>
                </a:solidFill>
                <a:latin typeface="Times New Roman" pitchFamily="18" charset="0"/>
                <a:cs typeface="Times New Roman" pitchFamily="18" charset="0"/>
              </a:rPr>
              <a:t>Người bị buộc tội được coi là không có tội cho đến khi được chứng minh theo trình tự luật định và có bản án kết tội của Tòa án đã có hiệu lực pháp luật. </a:t>
            </a:r>
          </a:p>
          <a:p>
            <a:pPr algn="just"/>
            <a:r>
              <a:rPr lang="en-US" sz="2400" b="1" i="1" smtClean="0">
                <a:solidFill>
                  <a:srgbClr val="FF0000"/>
                </a:solidFill>
                <a:latin typeface="Times New Roman" pitchFamily="18" charset="0"/>
                <a:cs typeface="Times New Roman" pitchFamily="18" charset="0"/>
              </a:rPr>
              <a:t>(Khoản 1, Điều 31, HP 2013)</a:t>
            </a:r>
            <a:endParaRPr lang="en-US" sz="2400" b="1" i="1">
              <a:solidFill>
                <a:srgbClr val="FF0000"/>
              </a:solidFill>
              <a:latin typeface="Times New Roman" pitchFamily="18" charset="0"/>
              <a:cs typeface="Times New Roman" pitchFamily="18" charset="0"/>
            </a:endParaRPr>
          </a:p>
        </p:txBody>
      </p:sp>
      <p:sp>
        <p:nvSpPr>
          <p:cNvPr id="11" name="TextBox 10"/>
          <p:cNvSpPr txBox="1"/>
          <p:nvPr/>
        </p:nvSpPr>
        <p:spPr>
          <a:xfrm>
            <a:off x="6096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6934200" cy="685800"/>
          </a:xfrm>
        </p:spPr>
        <p:txBody>
          <a:bodyPr>
            <a:normAutofit fontScale="85000" lnSpcReduction="10000"/>
          </a:bodyPr>
          <a:lstStyle/>
          <a:p>
            <a:pPr marL="0" lvl="0" indent="457200" algn="just">
              <a:buNone/>
            </a:pPr>
            <a:r>
              <a:rPr lang="en-US" sz="2800" b="1" smtClean="0">
                <a:latin typeface="Times New Roman" pitchFamily="18" charset="0"/>
                <a:cs typeface="Times New Roman" pitchFamily="18" charset="0"/>
              </a:rPr>
              <a:t>4. Cơ quan có thẩm quyền tiến hành tố tụng:</a:t>
            </a:r>
          </a:p>
        </p:txBody>
      </p:sp>
      <p:graphicFrame>
        <p:nvGraphicFramePr>
          <p:cNvPr id="4" name="Diagram 3"/>
          <p:cNvGraphicFramePr/>
          <p:nvPr/>
        </p:nvGraphicFramePr>
        <p:xfrm>
          <a:off x="76200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22.jpg"/>
          <p:cNvPicPr>
            <a:picLocks noChangeAspect="1"/>
          </p:cNvPicPr>
          <p:nvPr/>
        </p:nvPicPr>
        <p:blipFill>
          <a:blip r:embed="rId7"/>
          <a:stretch>
            <a:fillRect/>
          </a:stretch>
        </p:blipFill>
        <p:spPr>
          <a:xfrm>
            <a:off x="7097972" y="4495799"/>
            <a:ext cx="1512628" cy="1600201"/>
          </a:xfrm>
          <a:prstGeom prst="rect">
            <a:avLst/>
          </a:prstGeom>
        </p:spPr>
      </p:pic>
      <p:pic>
        <p:nvPicPr>
          <p:cNvPr id="7" name="Picture 6" descr="23.jpg"/>
          <p:cNvPicPr>
            <a:picLocks noChangeAspect="1"/>
          </p:cNvPicPr>
          <p:nvPr/>
        </p:nvPicPr>
        <p:blipFill>
          <a:blip r:embed="rId8"/>
          <a:stretch>
            <a:fillRect/>
          </a:stretch>
        </p:blipFill>
        <p:spPr>
          <a:xfrm>
            <a:off x="7000875" y="2962275"/>
            <a:ext cx="1609725" cy="1609725"/>
          </a:xfrm>
          <a:prstGeom prst="rect">
            <a:avLst/>
          </a:prstGeom>
        </p:spPr>
      </p:pic>
      <p:pic>
        <p:nvPicPr>
          <p:cNvPr id="8" name="Picture 7" descr="bocongan.jpg"/>
          <p:cNvPicPr>
            <a:picLocks noChangeAspect="1"/>
          </p:cNvPicPr>
          <p:nvPr/>
        </p:nvPicPr>
        <p:blipFill>
          <a:blip r:embed="rId9"/>
          <a:stretch>
            <a:fillRect/>
          </a:stretch>
        </p:blipFill>
        <p:spPr>
          <a:xfrm>
            <a:off x="7190232" y="1371600"/>
            <a:ext cx="1191768" cy="1619250"/>
          </a:xfrm>
          <a:prstGeom prst="rect">
            <a:avLst/>
          </a:prstGeom>
        </p:spPr>
      </p:pic>
      <p:sp>
        <p:nvSpPr>
          <p:cNvPr id="9" name="TextBox 8"/>
          <p:cNvSpPr txBox="1"/>
          <p:nvPr/>
        </p:nvSpPr>
        <p:spPr>
          <a:xfrm>
            <a:off x="609600" y="3810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7620000" cy="685800"/>
          </a:xfrm>
        </p:spPr>
        <p:txBody>
          <a:bodyPr>
            <a:normAutofit/>
          </a:bodyPr>
          <a:lstStyle/>
          <a:p>
            <a:pPr marL="0" lvl="0" indent="457200" algn="just">
              <a:buNone/>
            </a:pPr>
            <a:r>
              <a:rPr lang="en-US" sz="2800" b="1" smtClean="0">
                <a:latin typeface="Times New Roman" pitchFamily="18" charset="0"/>
                <a:cs typeface="Times New Roman" pitchFamily="18" charset="0"/>
              </a:rPr>
              <a:t>5. Người có thẩm quyền tiến hành tố tụng:</a:t>
            </a:r>
          </a:p>
        </p:txBody>
      </p:sp>
      <p:graphicFrame>
        <p:nvGraphicFramePr>
          <p:cNvPr id="4" name="Diagram 3"/>
          <p:cNvGraphicFramePr/>
          <p:nvPr/>
        </p:nvGraphicFramePr>
        <p:xfrm>
          <a:off x="609600" y="1905000"/>
          <a:ext cx="6781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22.jpg"/>
          <p:cNvPicPr>
            <a:picLocks noChangeAspect="1"/>
          </p:cNvPicPr>
          <p:nvPr/>
        </p:nvPicPr>
        <p:blipFill>
          <a:blip r:embed="rId7"/>
          <a:stretch>
            <a:fillRect/>
          </a:stretch>
        </p:blipFill>
        <p:spPr>
          <a:xfrm>
            <a:off x="7402772" y="4571999"/>
            <a:ext cx="1512628" cy="1600201"/>
          </a:xfrm>
          <a:prstGeom prst="rect">
            <a:avLst/>
          </a:prstGeom>
        </p:spPr>
      </p:pic>
      <p:pic>
        <p:nvPicPr>
          <p:cNvPr id="7" name="Picture 6" descr="23.jpg"/>
          <p:cNvPicPr>
            <a:picLocks noChangeAspect="1"/>
          </p:cNvPicPr>
          <p:nvPr/>
        </p:nvPicPr>
        <p:blipFill>
          <a:blip r:embed="rId8"/>
          <a:stretch>
            <a:fillRect/>
          </a:stretch>
        </p:blipFill>
        <p:spPr>
          <a:xfrm>
            <a:off x="7315200" y="2895600"/>
            <a:ext cx="1609725" cy="1609725"/>
          </a:xfrm>
          <a:prstGeom prst="rect">
            <a:avLst/>
          </a:prstGeom>
        </p:spPr>
      </p:pic>
      <p:pic>
        <p:nvPicPr>
          <p:cNvPr id="8" name="Picture 7" descr="bocongan.jpg"/>
          <p:cNvPicPr>
            <a:picLocks noChangeAspect="1"/>
          </p:cNvPicPr>
          <p:nvPr/>
        </p:nvPicPr>
        <p:blipFill>
          <a:blip r:embed="rId9"/>
          <a:stretch>
            <a:fillRect/>
          </a:stretch>
        </p:blipFill>
        <p:spPr>
          <a:xfrm>
            <a:off x="7571232" y="1295400"/>
            <a:ext cx="1191768" cy="1619250"/>
          </a:xfrm>
          <a:prstGeom prst="rect">
            <a:avLst/>
          </a:prstGeom>
        </p:spPr>
      </p:pic>
      <p:sp>
        <p:nvSpPr>
          <p:cNvPr id="9" name="TextBox 8"/>
          <p:cNvSpPr txBox="1"/>
          <p:nvPr/>
        </p:nvSpPr>
        <p:spPr>
          <a:xfrm>
            <a:off x="609600" y="3810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7848600" cy="685800"/>
          </a:xfrm>
        </p:spPr>
        <p:txBody>
          <a:bodyPr>
            <a:normAutofit/>
          </a:bodyPr>
          <a:lstStyle/>
          <a:p>
            <a:pPr marL="0" lvl="0" indent="457200" algn="just">
              <a:buNone/>
            </a:pPr>
            <a:r>
              <a:rPr lang="en-US" sz="2800" b="1" smtClean="0">
                <a:latin typeface="Times New Roman" pitchFamily="18" charset="0"/>
                <a:cs typeface="Times New Roman" pitchFamily="18" charset="0"/>
              </a:rPr>
              <a:t>6. Người tham gia tố tụng:</a:t>
            </a:r>
          </a:p>
        </p:txBody>
      </p:sp>
      <p:sp>
        <p:nvSpPr>
          <p:cNvPr id="6" name="TextBox 5"/>
          <p:cNvSpPr txBox="1"/>
          <p:nvPr/>
        </p:nvSpPr>
        <p:spPr>
          <a:xfrm>
            <a:off x="6858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
        <p:nvSpPr>
          <p:cNvPr id="8" name="TextBox 7"/>
          <p:cNvSpPr txBox="1"/>
          <p:nvPr/>
        </p:nvSpPr>
        <p:spPr>
          <a:xfrm>
            <a:off x="914400" y="1905000"/>
            <a:ext cx="7848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THAM GIA TỐ TỤNG</a:t>
            </a:r>
            <a:endParaRPr lang="en-US" b="1">
              <a:latin typeface="Times New Roman" pitchFamily="18" charset="0"/>
              <a:cs typeface="Times New Roman" pitchFamily="18" charset="0"/>
            </a:endParaRPr>
          </a:p>
        </p:txBody>
      </p:sp>
      <p:sp>
        <p:nvSpPr>
          <p:cNvPr id="11" name="TextBox 10"/>
          <p:cNvSpPr txBox="1"/>
          <p:nvPr/>
        </p:nvSpPr>
        <p:spPr>
          <a:xfrm>
            <a:off x="914400" y="2514600"/>
            <a:ext cx="914400" cy="23083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n-US" b="1" smtClean="0">
                <a:latin typeface="Times New Roman" pitchFamily="18" charset="0"/>
                <a:cs typeface="Times New Roman" pitchFamily="18" charset="0"/>
              </a:rPr>
              <a:t>Người tố giác, báo tin về tội phạm, kiến nghị khởi tố</a:t>
            </a:r>
            <a:endParaRPr lang="en-US" b="1">
              <a:latin typeface="Times New Roman" pitchFamily="18" charset="0"/>
              <a:cs typeface="Times New Roman" pitchFamily="18" charset="0"/>
            </a:endParaRPr>
          </a:p>
        </p:txBody>
      </p:sp>
      <p:sp>
        <p:nvSpPr>
          <p:cNvPr id="13" name="TextBox 12"/>
          <p:cNvSpPr txBox="1"/>
          <p:nvPr/>
        </p:nvSpPr>
        <p:spPr>
          <a:xfrm>
            <a:off x="1981200" y="2514600"/>
            <a:ext cx="2133600"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n-US" b="1" smtClean="0">
                <a:latin typeface="Times New Roman" pitchFamily="18" charset="0"/>
                <a:cs typeface="Times New Roman" pitchFamily="18" charset="0"/>
              </a:rPr>
              <a:t>Người bị tố giác, bị kiến nghị khởi tố</a:t>
            </a:r>
            <a:endParaRPr lang="en-US" b="1">
              <a:latin typeface="Times New Roman" pitchFamily="18" charset="0"/>
              <a:cs typeface="Times New Roman" pitchFamily="18" charset="0"/>
            </a:endParaRPr>
          </a:p>
        </p:txBody>
      </p:sp>
      <p:sp>
        <p:nvSpPr>
          <p:cNvPr id="14" name="TextBox 13"/>
          <p:cNvSpPr txBox="1"/>
          <p:nvPr/>
        </p:nvSpPr>
        <p:spPr>
          <a:xfrm>
            <a:off x="1981200" y="3276600"/>
            <a:ext cx="213360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n-US" b="1" smtClean="0">
                <a:latin typeface="Times New Roman" pitchFamily="18" charset="0"/>
                <a:cs typeface="Times New Roman" pitchFamily="18" charset="0"/>
              </a:rPr>
              <a:t>Người bị giữ trong trường hợp khẩn cấp</a:t>
            </a:r>
            <a:endParaRPr lang="en-US" b="1">
              <a:latin typeface="Times New Roman" pitchFamily="18" charset="0"/>
              <a:cs typeface="Times New Roman" pitchFamily="18" charset="0"/>
            </a:endParaRPr>
          </a:p>
        </p:txBody>
      </p:sp>
      <p:sp>
        <p:nvSpPr>
          <p:cNvPr id="17" name="TextBox 16"/>
          <p:cNvSpPr txBox="1"/>
          <p:nvPr/>
        </p:nvSpPr>
        <p:spPr>
          <a:xfrm>
            <a:off x="1981200" y="43434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bị bắt</a:t>
            </a:r>
            <a:endParaRPr lang="en-US" b="1">
              <a:latin typeface="Times New Roman" pitchFamily="18" charset="0"/>
              <a:cs typeface="Times New Roman" pitchFamily="18" charset="0"/>
            </a:endParaRPr>
          </a:p>
        </p:txBody>
      </p:sp>
      <p:sp>
        <p:nvSpPr>
          <p:cNvPr id="18" name="TextBox 17"/>
          <p:cNvSpPr txBox="1"/>
          <p:nvPr/>
        </p:nvSpPr>
        <p:spPr>
          <a:xfrm>
            <a:off x="1981200" y="48768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bị tạm giữ</a:t>
            </a:r>
            <a:endParaRPr lang="en-US" b="1">
              <a:latin typeface="Times New Roman" pitchFamily="18" charset="0"/>
              <a:cs typeface="Times New Roman" pitchFamily="18" charset="0"/>
            </a:endParaRPr>
          </a:p>
        </p:txBody>
      </p:sp>
      <p:sp>
        <p:nvSpPr>
          <p:cNvPr id="19" name="TextBox 18"/>
          <p:cNvSpPr txBox="1"/>
          <p:nvPr/>
        </p:nvSpPr>
        <p:spPr>
          <a:xfrm>
            <a:off x="1981200" y="54102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Bị can</a:t>
            </a:r>
            <a:endParaRPr lang="en-US" b="1">
              <a:latin typeface="Times New Roman" pitchFamily="18" charset="0"/>
              <a:cs typeface="Times New Roman" pitchFamily="18" charset="0"/>
            </a:endParaRPr>
          </a:p>
        </p:txBody>
      </p:sp>
      <p:sp>
        <p:nvSpPr>
          <p:cNvPr id="20" name="TextBox 19"/>
          <p:cNvSpPr txBox="1"/>
          <p:nvPr/>
        </p:nvSpPr>
        <p:spPr>
          <a:xfrm>
            <a:off x="1981200" y="59436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Bị cáo</a:t>
            </a:r>
            <a:endParaRPr lang="en-US" b="1">
              <a:latin typeface="Times New Roman" pitchFamily="18" charset="0"/>
              <a:cs typeface="Times New Roman" pitchFamily="18" charset="0"/>
            </a:endParaRPr>
          </a:p>
        </p:txBody>
      </p:sp>
      <p:sp>
        <p:nvSpPr>
          <p:cNvPr id="21" name="TextBox 20"/>
          <p:cNvSpPr txBox="1"/>
          <p:nvPr/>
        </p:nvSpPr>
        <p:spPr>
          <a:xfrm>
            <a:off x="4419600" y="25146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Bị hại</a:t>
            </a:r>
            <a:endParaRPr lang="en-US" b="1">
              <a:latin typeface="Times New Roman" pitchFamily="18" charset="0"/>
              <a:cs typeface="Times New Roman" pitchFamily="18" charset="0"/>
            </a:endParaRPr>
          </a:p>
        </p:txBody>
      </p:sp>
      <p:sp>
        <p:nvSpPr>
          <p:cNvPr id="22" name="TextBox 21"/>
          <p:cNvSpPr txBox="1"/>
          <p:nvPr/>
        </p:nvSpPr>
        <p:spPr>
          <a:xfrm>
            <a:off x="4419600" y="3059668"/>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Nguyên đơn dân sự</a:t>
            </a:r>
            <a:endParaRPr lang="en-US" b="1">
              <a:latin typeface="Times New Roman" pitchFamily="18" charset="0"/>
              <a:cs typeface="Times New Roman" pitchFamily="18" charset="0"/>
            </a:endParaRPr>
          </a:p>
        </p:txBody>
      </p:sp>
      <p:sp>
        <p:nvSpPr>
          <p:cNvPr id="23" name="TextBox 22"/>
          <p:cNvSpPr txBox="1"/>
          <p:nvPr/>
        </p:nvSpPr>
        <p:spPr>
          <a:xfrm>
            <a:off x="4419600" y="35052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Bị đơn dân sự</a:t>
            </a:r>
            <a:endParaRPr lang="en-US" b="1">
              <a:latin typeface="Times New Roman" pitchFamily="18" charset="0"/>
              <a:cs typeface="Times New Roman" pitchFamily="18" charset="0"/>
            </a:endParaRPr>
          </a:p>
        </p:txBody>
      </p:sp>
      <p:sp>
        <p:nvSpPr>
          <p:cNvPr id="24" name="TextBox 23"/>
          <p:cNvSpPr txBox="1"/>
          <p:nvPr/>
        </p:nvSpPr>
        <p:spPr>
          <a:xfrm>
            <a:off x="4419600" y="4038600"/>
            <a:ext cx="213360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có quyền lợi, nghĩa vụ liên quan đến vụ án</a:t>
            </a:r>
            <a:endParaRPr lang="en-US" b="1">
              <a:latin typeface="Times New Roman" pitchFamily="18" charset="0"/>
              <a:cs typeface="Times New Roman" pitchFamily="18" charset="0"/>
            </a:endParaRPr>
          </a:p>
        </p:txBody>
      </p:sp>
      <p:sp>
        <p:nvSpPr>
          <p:cNvPr id="25" name="TextBox 24"/>
          <p:cNvSpPr txBox="1"/>
          <p:nvPr/>
        </p:nvSpPr>
        <p:spPr>
          <a:xfrm>
            <a:off x="4419600" y="5075872"/>
            <a:ext cx="2133600" cy="14773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làm chứng, Người chứng kiến, Người giám định, Người phiên dịch, Người dịch thuật</a:t>
            </a:r>
            <a:endParaRPr lang="en-US" b="1">
              <a:latin typeface="Times New Roman" pitchFamily="18" charset="0"/>
              <a:cs typeface="Times New Roman" pitchFamily="18" charset="0"/>
            </a:endParaRPr>
          </a:p>
        </p:txBody>
      </p:sp>
      <p:sp>
        <p:nvSpPr>
          <p:cNvPr id="26" name="TextBox 25"/>
          <p:cNvSpPr txBox="1"/>
          <p:nvPr/>
        </p:nvSpPr>
        <p:spPr>
          <a:xfrm>
            <a:off x="6781800" y="2514600"/>
            <a:ext cx="2133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b="1" smtClean="0">
                <a:latin typeface="Times New Roman" pitchFamily="18" charset="0"/>
                <a:cs typeface="Times New Roman" pitchFamily="18" charset="0"/>
              </a:rPr>
              <a:t>Người bào chữa</a:t>
            </a:r>
            <a:endParaRPr lang="en-US" b="1">
              <a:latin typeface="Times New Roman" pitchFamily="18" charset="0"/>
              <a:cs typeface="Times New Roman" pitchFamily="18" charset="0"/>
            </a:endParaRPr>
          </a:p>
        </p:txBody>
      </p:sp>
      <p:sp>
        <p:nvSpPr>
          <p:cNvPr id="27" name="TextBox 26"/>
          <p:cNvSpPr txBox="1"/>
          <p:nvPr/>
        </p:nvSpPr>
        <p:spPr>
          <a:xfrm>
            <a:off x="6781800" y="3124200"/>
            <a:ext cx="2133600" cy="14773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n-US" b="1" smtClean="0">
                <a:latin typeface="Times New Roman" pitchFamily="18" charset="0"/>
                <a:cs typeface="Times New Roman" pitchFamily="18" charset="0"/>
              </a:rPr>
              <a:t>Người bảo vệ quyền và lợi ích hợp pháp của bị hại, đương sự, người bị tố giác, bị kiến nghị khởi tố</a:t>
            </a:r>
            <a:endParaRPr lang="en-US" b="1">
              <a:latin typeface="Times New Roman" pitchFamily="18" charset="0"/>
              <a:cs typeface="Times New Roman" pitchFamily="18" charset="0"/>
            </a:endParaRPr>
          </a:p>
        </p:txBody>
      </p:sp>
      <p:sp>
        <p:nvSpPr>
          <p:cNvPr id="28" name="TextBox 27"/>
          <p:cNvSpPr txBox="1"/>
          <p:nvPr/>
        </p:nvSpPr>
        <p:spPr>
          <a:xfrm>
            <a:off x="6781800" y="4724400"/>
            <a:ext cx="2133600" cy="14773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just"/>
            <a:r>
              <a:rPr lang="en-US" b="1" smtClean="0">
                <a:latin typeface="Times New Roman" pitchFamily="18" charset="0"/>
                <a:cs typeface="Times New Roman" pitchFamily="18" charset="0"/>
              </a:rPr>
              <a:t>Người đại diện theo pháp luật của pháp nhân phạm tội,</a:t>
            </a:r>
          </a:p>
          <a:p>
            <a:pPr algn="just"/>
            <a:r>
              <a:rPr lang="en-US" b="1" smtClean="0">
                <a:latin typeface="Times New Roman" pitchFamily="18" charset="0"/>
                <a:cs typeface="Times New Roman" pitchFamily="18" charset="0"/>
              </a:rPr>
              <a:t>Người đại diện khác</a:t>
            </a:r>
            <a:endParaRPr lang="en-US"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848600" cy="4648200"/>
          </a:xfrm>
        </p:spPr>
        <p:txBody>
          <a:bodyPr>
            <a:normAutofit fontScale="85000" lnSpcReduction="10000"/>
          </a:bodyPr>
          <a:lstStyle/>
          <a:p>
            <a:pPr marL="0" lvl="0" indent="457200" algn="just">
              <a:buNone/>
            </a:pPr>
            <a:r>
              <a:rPr lang="en-US" sz="2800" b="1" smtClean="0">
                <a:latin typeface="Times New Roman" pitchFamily="18" charset="0"/>
                <a:cs typeface="Times New Roman" pitchFamily="18" charset="0"/>
              </a:rPr>
              <a:t>6.1 Người bị tạm giữ</a:t>
            </a:r>
          </a:p>
          <a:p>
            <a:pPr marL="0" indent="457200" algn="just">
              <a:buNone/>
            </a:pPr>
            <a:r>
              <a:rPr lang="en-US" sz="2800" i="1" smtClean="0">
                <a:latin typeface="Times New Roman" pitchFamily="18" charset="0"/>
                <a:cs typeface="Times New Roman" pitchFamily="18" charset="0"/>
              </a:rPr>
              <a:t>“Người bị tạm giữ là </a:t>
            </a:r>
            <a:r>
              <a:rPr lang="en-US" sz="2800" i="1" smtClean="0">
                <a:solidFill>
                  <a:srgbClr val="FF0000"/>
                </a:solidFill>
                <a:latin typeface="Times New Roman" pitchFamily="18" charset="0"/>
                <a:cs typeface="Times New Roman" pitchFamily="18" charset="0"/>
              </a:rPr>
              <a:t>người bị giữ trong trường hợp khẩn cấp</a:t>
            </a:r>
            <a:r>
              <a:rPr lang="en-US" sz="2800" i="1" smtClean="0">
                <a:latin typeface="Times New Roman" pitchFamily="18" charset="0"/>
                <a:cs typeface="Times New Roman" pitchFamily="18" charset="0"/>
              </a:rPr>
              <a:t>, </a:t>
            </a:r>
            <a:r>
              <a:rPr lang="en-US" sz="2800" i="1" smtClean="0">
                <a:solidFill>
                  <a:srgbClr val="FF0000"/>
                </a:solidFill>
                <a:latin typeface="Times New Roman" pitchFamily="18" charset="0"/>
                <a:cs typeface="Times New Roman" pitchFamily="18" charset="0"/>
              </a:rPr>
              <a:t>bị bắt trong trường hợp phạm tội quả tang</a:t>
            </a:r>
            <a:r>
              <a:rPr lang="en-US" sz="2800" i="1" smtClean="0">
                <a:latin typeface="Times New Roman" pitchFamily="18" charset="0"/>
                <a:cs typeface="Times New Roman" pitchFamily="18" charset="0"/>
              </a:rPr>
              <a:t>, </a:t>
            </a:r>
            <a:r>
              <a:rPr lang="en-US" sz="2800" i="1" smtClean="0">
                <a:solidFill>
                  <a:srgbClr val="FF0000"/>
                </a:solidFill>
                <a:latin typeface="Times New Roman" pitchFamily="18" charset="0"/>
                <a:cs typeface="Times New Roman" pitchFamily="18" charset="0"/>
              </a:rPr>
              <a:t>bị bắt theo quyết định truy nã</a:t>
            </a:r>
            <a:r>
              <a:rPr lang="en-US" sz="2800" i="1" smtClean="0">
                <a:latin typeface="Times New Roman" pitchFamily="18" charset="0"/>
                <a:cs typeface="Times New Roman" pitchFamily="18" charset="0"/>
              </a:rPr>
              <a:t> hoặc người phạm tội </a:t>
            </a:r>
            <a:r>
              <a:rPr lang="en-US" sz="2800" i="1" smtClean="0">
                <a:solidFill>
                  <a:srgbClr val="FF0000"/>
                </a:solidFill>
                <a:latin typeface="Times New Roman" pitchFamily="18" charset="0"/>
                <a:cs typeface="Times New Roman" pitchFamily="18" charset="0"/>
              </a:rPr>
              <a:t>tự thú, đầu thú </a:t>
            </a:r>
            <a:r>
              <a:rPr lang="en-US" sz="2800" i="1" smtClean="0">
                <a:latin typeface="Times New Roman" pitchFamily="18" charset="0"/>
                <a:cs typeface="Times New Roman" pitchFamily="18" charset="0"/>
              </a:rPr>
              <a:t>và đối với họ đã có quyết định tạm giữ.” </a:t>
            </a:r>
            <a:r>
              <a:rPr lang="en-US" sz="2800" smtClean="0">
                <a:latin typeface="Times New Roman" pitchFamily="18" charset="0"/>
                <a:cs typeface="Times New Roman" pitchFamily="18" charset="0"/>
              </a:rPr>
              <a:t>(Khoản 1, Điều 59, BLTTHS)</a:t>
            </a:r>
          </a:p>
          <a:p>
            <a:pPr marL="0" lvl="0" indent="457200" algn="just">
              <a:buFontTx/>
              <a:buChar char="-"/>
            </a:pPr>
            <a:r>
              <a:rPr lang="en-US" sz="2800" b="1" smtClean="0">
                <a:solidFill>
                  <a:srgbClr val="FF0000"/>
                </a:solidFill>
                <a:latin typeface="Times New Roman" pitchFamily="18" charset="0"/>
                <a:cs typeface="Times New Roman" pitchFamily="18" charset="0"/>
              </a:rPr>
              <a:t>Bắt người trong trường hợp phạm tội quả tang: </a:t>
            </a:r>
            <a:r>
              <a:rPr lang="en-US" sz="2800" smtClean="0">
                <a:latin typeface="Times New Roman" pitchFamily="18" charset="0"/>
                <a:cs typeface="Times New Roman" pitchFamily="18" charset="0"/>
              </a:rPr>
              <a:t>bị bắt khi đang thực hiện hành vi phạm tội hoặc sau khi thực hiện hành vi phạm tội nhưng chưa trốn thoát </a:t>
            </a:r>
            <a:r>
              <a:rPr lang="en-US" sz="2800" smtClean="0">
                <a:latin typeface="Times New Roman" pitchFamily="18" charset="0"/>
                <a:cs typeface="Times New Roman" pitchFamily="18" charset="0"/>
                <a:sym typeface="Wingdings" pitchFamily="2" charset="2"/>
              </a:rPr>
              <a:t></a:t>
            </a:r>
            <a:r>
              <a:rPr lang="en-US" sz="2800" smtClean="0">
                <a:solidFill>
                  <a:srgbClr val="FF0000"/>
                </a:solidFill>
                <a:latin typeface="Times New Roman" pitchFamily="18" charset="0"/>
                <a:cs typeface="Times New Roman" pitchFamily="18" charset="0"/>
                <a:sym typeface="Wingdings" pitchFamily="2" charset="2"/>
              </a:rPr>
              <a:t> Tạm giữ hình sự</a:t>
            </a:r>
          </a:p>
          <a:p>
            <a:pPr marL="0" lvl="0" indent="457200" algn="just">
              <a:buFontTx/>
              <a:buChar char="-"/>
            </a:pPr>
            <a:r>
              <a:rPr lang="en-US" sz="2800" b="1" smtClean="0">
                <a:solidFill>
                  <a:srgbClr val="FF0000"/>
                </a:solidFill>
                <a:latin typeface="Times New Roman" pitchFamily="18" charset="0"/>
                <a:cs typeface="Times New Roman" pitchFamily="18" charset="0"/>
                <a:sym typeface="Wingdings" pitchFamily="2" charset="2"/>
              </a:rPr>
              <a:t>Bắt người trong trường hợp bắt khẩn cấp: </a:t>
            </a:r>
            <a:r>
              <a:rPr lang="en-US" sz="2800" smtClean="0">
                <a:latin typeface="Times New Roman" pitchFamily="18" charset="0"/>
                <a:cs typeface="Times New Roman" pitchFamily="18" charset="0"/>
                <a:sym typeface="Wingdings" pitchFamily="2" charset="2"/>
              </a:rPr>
              <a:t>có thông tin, căn cứ về hành vi phạm tội hoặc có chứng cứ  ra quyết định bắt/ quyết định truy nã  </a:t>
            </a:r>
            <a:r>
              <a:rPr lang="en-US" sz="2800" smtClean="0">
                <a:solidFill>
                  <a:srgbClr val="FF0000"/>
                </a:solidFill>
                <a:latin typeface="Times New Roman" pitchFamily="18" charset="0"/>
                <a:cs typeface="Times New Roman" pitchFamily="18" charset="0"/>
                <a:sym typeface="Wingdings" pitchFamily="2" charset="2"/>
              </a:rPr>
              <a:t>Tạm giữ hình sự</a:t>
            </a:r>
          </a:p>
          <a:p>
            <a:pPr marL="0" lvl="0" indent="457200" algn="just">
              <a:buFontTx/>
              <a:buChar char="-"/>
            </a:pPr>
            <a:r>
              <a:rPr lang="en-US" sz="2800" b="1" smtClean="0">
                <a:solidFill>
                  <a:srgbClr val="FF0000"/>
                </a:solidFill>
                <a:latin typeface="Times New Roman" pitchFamily="18" charset="0"/>
                <a:cs typeface="Times New Roman" pitchFamily="18" charset="0"/>
                <a:sym typeface="Wingdings" pitchFamily="2" charset="2"/>
              </a:rPr>
              <a:t>Những người chưa hoặc đã bị khởi tố về mặt hình sự</a:t>
            </a:r>
            <a:endParaRPr lang="en-US" sz="2800" b="1" smtClean="0">
              <a:solidFill>
                <a:srgbClr val="FF0000"/>
              </a:solidFill>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85800" y="5334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600200"/>
          <a:ext cx="8077200" cy="3962400"/>
        </p:xfrm>
        <a:graphic>
          <a:graphicData uri="http://schemas.openxmlformats.org/drawingml/2006/table">
            <a:tbl>
              <a:tblPr firstRow="1" bandRow="1">
                <a:tableStyleId>{5C22544A-7EE6-4342-B048-85BDC9FD1C3A}</a:tableStyleId>
              </a:tblPr>
              <a:tblGrid>
                <a:gridCol w="4038600"/>
                <a:gridCol w="4038600"/>
              </a:tblGrid>
              <a:tr h="770078">
                <a:tc>
                  <a:txBody>
                    <a:bodyPr/>
                    <a:lstStyle/>
                    <a:p>
                      <a:pPr algn="ctr"/>
                      <a:r>
                        <a:rPr lang="en-US" sz="2400" b="1" smtClean="0">
                          <a:latin typeface="Times New Roman" pitchFamily="18" charset="0"/>
                          <a:cs typeface="Times New Roman" pitchFamily="18" charset="0"/>
                        </a:rPr>
                        <a:t>Khởi</a:t>
                      </a:r>
                      <a:r>
                        <a:rPr lang="en-US" sz="2400" b="1" baseline="0" smtClean="0">
                          <a:latin typeface="Times New Roman" pitchFamily="18" charset="0"/>
                          <a:cs typeface="Times New Roman" pitchFamily="18" charset="0"/>
                        </a:rPr>
                        <a:t> tố vụ án hình sự</a:t>
                      </a:r>
                      <a:endParaRPr lang="en-US" sz="2400" b="1">
                        <a:latin typeface="Times New Roman" pitchFamily="18" charset="0"/>
                        <a:cs typeface="Times New Roman" pitchFamily="18" charset="0"/>
                      </a:endParaRPr>
                    </a:p>
                  </a:txBody>
                  <a:tcPr/>
                </a:tc>
                <a:tc>
                  <a:txBody>
                    <a:bodyPr/>
                    <a:lstStyle/>
                    <a:p>
                      <a:pPr algn="ctr"/>
                      <a:r>
                        <a:rPr lang="en-US" sz="2400" smtClean="0">
                          <a:latin typeface="Times New Roman" pitchFamily="18" charset="0"/>
                          <a:cs typeface="Times New Roman" pitchFamily="18" charset="0"/>
                        </a:rPr>
                        <a:t>Khởi</a:t>
                      </a:r>
                      <a:r>
                        <a:rPr lang="en-US" sz="2400" baseline="0" smtClean="0">
                          <a:latin typeface="Times New Roman" pitchFamily="18" charset="0"/>
                          <a:cs typeface="Times New Roman" pitchFamily="18" charset="0"/>
                        </a:rPr>
                        <a:t> tố Bị can</a:t>
                      </a:r>
                      <a:endParaRPr lang="en-US" sz="2400">
                        <a:latin typeface="Times New Roman" pitchFamily="18" charset="0"/>
                        <a:cs typeface="Times New Roman" pitchFamily="18" charset="0"/>
                      </a:endParaRPr>
                    </a:p>
                  </a:txBody>
                  <a:tcPr/>
                </a:tc>
              </a:tr>
              <a:tr h="3192322">
                <a:tc>
                  <a:txBody>
                    <a:bodyPr/>
                    <a:lstStyle/>
                    <a:p>
                      <a:pPr>
                        <a:buFont typeface="Wingdings" pitchFamily="2" charset="2"/>
                        <a:buChar char="Ø"/>
                      </a:pPr>
                      <a:r>
                        <a:rPr lang="en-US" sz="2400" smtClean="0">
                          <a:latin typeface="Times New Roman" pitchFamily="18" charset="0"/>
                          <a:cs typeface="Times New Roman" pitchFamily="18" charset="0"/>
                        </a:rPr>
                        <a:t>Là</a:t>
                      </a:r>
                      <a:r>
                        <a:rPr lang="en-US" sz="2400" baseline="0" smtClean="0">
                          <a:latin typeface="Times New Roman" pitchFamily="18" charset="0"/>
                          <a:cs typeface="Times New Roman" pitchFamily="18" charset="0"/>
                        </a:rPr>
                        <a:t> một giai đoạn trong TTHS</a:t>
                      </a:r>
                    </a:p>
                    <a:p>
                      <a:pPr>
                        <a:buFont typeface="Wingdings" pitchFamily="2" charset="2"/>
                        <a:buChar char="Ø"/>
                      </a:pPr>
                      <a:r>
                        <a:rPr lang="en-US" sz="2400" baseline="0" smtClean="0">
                          <a:latin typeface="Times New Roman" pitchFamily="18" charset="0"/>
                          <a:cs typeface="Times New Roman" pitchFamily="18" charset="0"/>
                        </a:rPr>
                        <a:t>Có 1 hoặc nhiều quyết định khởi tố bị can (số lượng người bị tình nghi phạm tội)</a:t>
                      </a:r>
                    </a:p>
                    <a:p>
                      <a:pPr>
                        <a:buFont typeface="Wingdings" pitchFamily="2" charset="2"/>
                        <a:buChar char="Ø"/>
                      </a:pPr>
                      <a:r>
                        <a:rPr lang="en-US" sz="2400" baseline="0" smtClean="0">
                          <a:latin typeface="Times New Roman" pitchFamily="18" charset="0"/>
                          <a:cs typeface="Times New Roman" pitchFamily="18" charset="0"/>
                        </a:rPr>
                        <a:t>Là cơ sở pháp lý để khởi động một quá trình tố tụng hình sự</a:t>
                      </a:r>
                      <a:endParaRPr lang="en-US" sz="2400">
                        <a:latin typeface="Times New Roman" pitchFamily="18" charset="0"/>
                        <a:cs typeface="Times New Roman" pitchFamily="18" charset="0"/>
                      </a:endParaRPr>
                    </a:p>
                  </a:txBody>
                  <a:tcPr/>
                </a:tc>
                <a:tc>
                  <a:txBody>
                    <a:bodyPr/>
                    <a:lstStyle/>
                    <a:p>
                      <a:pPr>
                        <a:buFont typeface="Wingdings" pitchFamily="2" charset="2"/>
                        <a:buChar char="Ø"/>
                      </a:pPr>
                      <a:r>
                        <a:rPr lang="en-US" sz="2400" smtClean="0">
                          <a:latin typeface="Times New Roman" pitchFamily="18" charset="0"/>
                          <a:cs typeface="Times New Roman" pitchFamily="18" charset="0"/>
                        </a:rPr>
                        <a:t>Một</a:t>
                      </a:r>
                      <a:r>
                        <a:rPr lang="en-US" sz="2400" baseline="0" smtClean="0">
                          <a:latin typeface="Times New Roman" pitchFamily="18" charset="0"/>
                          <a:cs typeface="Times New Roman" pitchFamily="18" charset="0"/>
                        </a:rPr>
                        <a:t> hành vi nằm trong giai đoạn điều tra.</a:t>
                      </a:r>
                    </a:p>
                    <a:p>
                      <a:pPr>
                        <a:buFont typeface="Wingdings" pitchFamily="2" charset="2"/>
                        <a:buChar char="Ø"/>
                      </a:pPr>
                      <a:r>
                        <a:rPr lang="en-US" sz="2400" baseline="0" smtClean="0">
                          <a:latin typeface="Times New Roman" pitchFamily="18" charset="0"/>
                          <a:cs typeface="Times New Roman" pitchFamily="18" charset="0"/>
                        </a:rPr>
                        <a:t>Khẳng định tư cách tham gia của cá nhân – người bị buộc tội (giành cho 1 cá nhân cụ thể)</a:t>
                      </a:r>
                      <a:endParaRPr lang="en-US" sz="2400">
                        <a:latin typeface="Times New Roman" pitchFamily="18" charset="0"/>
                        <a:cs typeface="Times New Roman" pitchFamily="18" charset="0"/>
                      </a:endParaRPr>
                    </a:p>
                  </a:txBody>
                  <a:tcPr/>
                </a:tc>
              </a:tr>
            </a:tbl>
          </a:graphicData>
        </a:graphic>
      </p:graphicFrame>
      <p:sp>
        <p:nvSpPr>
          <p:cNvPr id="6" name="TextBox 5"/>
          <p:cNvSpPr txBox="1"/>
          <p:nvPr/>
        </p:nvSpPr>
        <p:spPr>
          <a:xfrm>
            <a:off x="6858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848600" cy="1524000"/>
          </a:xfrm>
        </p:spPr>
        <p:txBody>
          <a:bodyPr>
            <a:normAutofit/>
          </a:bodyPr>
          <a:lstStyle/>
          <a:p>
            <a:pPr marL="0" lvl="0" indent="457200" algn="just">
              <a:buNone/>
            </a:pPr>
            <a:r>
              <a:rPr lang="en-US" sz="2800" b="1" smtClean="0">
                <a:latin typeface="Times New Roman" pitchFamily="18" charset="0"/>
                <a:cs typeface="Times New Roman" pitchFamily="18" charset="0"/>
              </a:rPr>
              <a:t>6.2 Bị can</a:t>
            </a:r>
          </a:p>
          <a:p>
            <a:pPr marL="0" lvl="0" indent="457200" algn="just">
              <a:buNone/>
            </a:pPr>
            <a:r>
              <a:rPr lang="en-US" sz="2800" i="1" smtClean="0">
                <a:latin typeface="Times New Roman" pitchFamily="18" charset="0"/>
                <a:cs typeface="Times New Roman" pitchFamily="18" charset="0"/>
              </a:rPr>
              <a:t>“Bị can là người hoặc pháp nhân bị khởi tố về hình sự.” </a:t>
            </a:r>
            <a:r>
              <a:rPr lang="en-US" sz="2800" smtClean="0">
                <a:latin typeface="Times New Roman" pitchFamily="18" charset="0"/>
                <a:cs typeface="Times New Roman" pitchFamily="18" charset="0"/>
              </a:rPr>
              <a:t>(Khoản 1, Điều 60, BLTTHS)</a:t>
            </a:r>
          </a:p>
          <a:p>
            <a:pPr marL="0" lvl="0" indent="457200" algn="just">
              <a:buNone/>
            </a:pPr>
            <a:endParaRPr lang="en-US" sz="2800" b="1" smtClean="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066800" y="3124200"/>
          <a:ext cx="7772400" cy="3124200"/>
        </p:xfrm>
        <a:graphic>
          <a:graphicData uri="http://schemas.openxmlformats.org/drawingml/2006/table">
            <a:tbl>
              <a:tblPr firstRow="1" bandRow="1">
                <a:tableStyleId>{5C22544A-7EE6-4342-B048-85BDC9FD1C3A}</a:tableStyleId>
              </a:tblPr>
              <a:tblGrid>
                <a:gridCol w="3886200"/>
                <a:gridCol w="3886200"/>
              </a:tblGrid>
              <a:tr h="591065">
                <a:tc>
                  <a:txBody>
                    <a:bodyPr/>
                    <a:lstStyle/>
                    <a:p>
                      <a:r>
                        <a:rPr lang="en-US" sz="2400" smtClean="0">
                          <a:latin typeface="Times New Roman" pitchFamily="18" charset="0"/>
                          <a:cs typeface="Times New Roman" pitchFamily="18" charset="0"/>
                        </a:rPr>
                        <a:t>Người</a:t>
                      </a:r>
                      <a:r>
                        <a:rPr lang="en-US" sz="2400" baseline="0" smtClean="0">
                          <a:latin typeface="Times New Roman" pitchFamily="18" charset="0"/>
                          <a:cs typeface="Times New Roman" pitchFamily="18" charset="0"/>
                        </a:rPr>
                        <a:t> bị tạm giữ</a:t>
                      </a:r>
                      <a:endParaRPr lang="en-US" sz="2400">
                        <a:latin typeface="Times New Roman" pitchFamily="18" charset="0"/>
                        <a:cs typeface="Times New Roman" pitchFamily="18" charset="0"/>
                      </a:endParaRPr>
                    </a:p>
                  </a:txBody>
                  <a:tcPr/>
                </a:tc>
                <a:tc>
                  <a:txBody>
                    <a:bodyPr/>
                    <a:lstStyle/>
                    <a:p>
                      <a:r>
                        <a:rPr lang="en-US" sz="2400" smtClean="0">
                          <a:latin typeface="Times New Roman" pitchFamily="18" charset="0"/>
                          <a:cs typeface="Times New Roman" pitchFamily="18" charset="0"/>
                        </a:rPr>
                        <a:t>Bị</a:t>
                      </a:r>
                      <a:r>
                        <a:rPr lang="en-US" sz="2400" baseline="0" smtClean="0">
                          <a:latin typeface="Times New Roman" pitchFamily="18" charset="0"/>
                          <a:cs typeface="Times New Roman" pitchFamily="18" charset="0"/>
                        </a:rPr>
                        <a:t> can</a:t>
                      </a:r>
                      <a:endParaRPr lang="en-US" sz="2400">
                        <a:latin typeface="Times New Roman" pitchFamily="18" charset="0"/>
                        <a:cs typeface="Times New Roman" pitchFamily="18" charset="0"/>
                      </a:endParaRPr>
                    </a:p>
                  </a:txBody>
                  <a:tcPr/>
                </a:tc>
              </a:tr>
              <a:tr h="2533135">
                <a:tc>
                  <a:txBody>
                    <a:bodyPr/>
                    <a:lstStyle/>
                    <a:p>
                      <a:pPr>
                        <a:buFontTx/>
                        <a:buChar char="-"/>
                      </a:pPr>
                      <a:r>
                        <a:rPr lang="en-US" sz="2400" smtClean="0">
                          <a:latin typeface="Times New Roman" pitchFamily="18" charset="0"/>
                          <a:cs typeface="Times New Roman" pitchFamily="18" charset="0"/>
                        </a:rPr>
                        <a:t>Có</a:t>
                      </a:r>
                      <a:r>
                        <a:rPr lang="en-US" sz="2400" baseline="0" smtClean="0">
                          <a:latin typeface="Times New Roman" pitchFamily="18" charset="0"/>
                          <a:cs typeface="Times New Roman" pitchFamily="18" charset="0"/>
                        </a:rPr>
                        <a:t> thể là người chưa bị khởi tố vụ án về mặt hình sự hoặc</a:t>
                      </a:r>
                    </a:p>
                    <a:p>
                      <a:pPr>
                        <a:buFontTx/>
                        <a:buChar char="-"/>
                      </a:pPr>
                      <a:r>
                        <a:rPr lang="en-US" sz="2400" baseline="0" smtClean="0">
                          <a:latin typeface="Times New Roman" pitchFamily="18" charset="0"/>
                          <a:cs typeface="Times New Roman" pitchFamily="18" charset="0"/>
                        </a:rPr>
                        <a:t>Đã là bị can vì đã có quyết định khởi tố vụ án hình sự nhưng đã trốn chạy sau đó bị bắt khẩn cấp.</a:t>
                      </a:r>
                      <a:endParaRPr lang="en-US" sz="2400">
                        <a:latin typeface="Times New Roman" pitchFamily="18" charset="0"/>
                        <a:cs typeface="Times New Roman" pitchFamily="18" charset="0"/>
                      </a:endParaRPr>
                    </a:p>
                  </a:txBody>
                  <a:tcPr/>
                </a:tc>
                <a:tc>
                  <a:txBody>
                    <a:bodyPr/>
                    <a:lstStyle/>
                    <a:p>
                      <a:r>
                        <a:rPr lang="en-US" sz="2400" smtClean="0">
                          <a:latin typeface="Times New Roman" pitchFamily="18" charset="0"/>
                          <a:cs typeface="Times New Roman" pitchFamily="18" charset="0"/>
                        </a:rPr>
                        <a:t>Đã</a:t>
                      </a:r>
                      <a:r>
                        <a:rPr lang="en-US" sz="2400" baseline="0" smtClean="0">
                          <a:latin typeface="Times New Roman" pitchFamily="18" charset="0"/>
                          <a:cs typeface="Times New Roman" pitchFamily="18" charset="0"/>
                        </a:rPr>
                        <a:t> có quyết định khởi tố vụ án hình sự</a:t>
                      </a:r>
                      <a:endParaRPr lang="en-US" sz="2400">
                        <a:latin typeface="Times New Roman" pitchFamily="18" charset="0"/>
                        <a:cs typeface="Times New Roman" pitchFamily="18" charset="0"/>
                      </a:endParaRPr>
                    </a:p>
                  </a:txBody>
                  <a:tcPr/>
                </a:tc>
              </a:tr>
            </a:tbl>
          </a:graphicData>
        </a:graphic>
      </p:graphicFrame>
      <p:sp>
        <p:nvSpPr>
          <p:cNvPr id="7" name="TextBox 6"/>
          <p:cNvSpPr txBox="1"/>
          <p:nvPr/>
        </p:nvSpPr>
        <p:spPr>
          <a:xfrm>
            <a:off x="6096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924800" cy="1524000"/>
          </a:xfrm>
        </p:spPr>
        <p:txBody>
          <a:bodyPr>
            <a:normAutofit fontScale="92500"/>
          </a:bodyPr>
          <a:lstStyle/>
          <a:p>
            <a:pPr marL="0" lvl="0" indent="457200" algn="just">
              <a:buNone/>
            </a:pPr>
            <a:r>
              <a:rPr lang="en-US" sz="2800" b="1" smtClean="0">
                <a:latin typeface="Times New Roman" pitchFamily="18" charset="0"/>
                <a:cs typeface="Times New Roman" pitchFamily="18" charset="0"/>
              </a:rPr>
              <a:t>6.3 Bị cáo</a:t>
            </a:r>
          </a:p>
          <a:p>
            <a:pPr marL="0" lvl="0" indent="457200" algn="just">
              <a:buNone/>
            </a:pPr>
            <a:r>
              <a:rPr lang="en-US" sz="2800" i="1" smtClean="0">
                <a:latin typeface="Times New Roman" pitchFamily="18" charset="0"/>
                <a:cs typeface="Times New Roman" pitchFamily="18" charset="0"/>
              </a:rPr>
              <a:t>“Bị cáo là người hoặc pháp nhận đã bị Toà án quyết định đưa ra xét xử.” </a:t>
            </a:r>
            <a:r>
              <a:rPr lang="en-US" sz="2800" smtClean="0">
                <a:latin typeface="Times New Roman" pitchFamily="18" charset="0"/>
                <a:cs typeface="Times New Roman" pitchFamily="18" charset="0"/>
              </a:rPr>
              <a:t>(Khoản 1, Điều 61, BLTTHS)</a:t>
            </a:r>
          </a:p>
          <a:p>
            <a:pPr marL="0" lvl="0" indent="457200" algn="just">
              <a:buNone/>
            </a:pPr>
            <a:endParaRPr lang="en-US" sz="2800" b="1" smtClean="0">
              <a:latin typeface="Times New Roman" pitchFamily="18" charset="0"/>
              <a:cs typeface="Times New Roman" pitchFamily="18" charset="0"/>
            </a:endParaRPr>
          </a:p>
        </p:txBody>
      </p:sp>
      <p:sp>
        <p:nvSpPr>
          <p:cNvPr id="6" name="TextBox 5"/>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772400" cy="4267200"/>
          </a:xfrm>
        </p:spPr>
        <p:txBody>
          <a:bodyPr>
            <a:normAutofit/>
          </a:bodyPr>
          <a:lstStyle/>
          <a:p>
            <a:pPr marL="0" lvl="0" indent="457200" algn="just">
              <a:buNone/>
            </a:pPr>
            <a:r>
              <a:rPr lang="en-US" sz="2800" b="1" smtClean="0">
                <a:latin typeface="Times New Roman" pitchFamily="18" charset="0"/>
                <a:cs typeface="Times New Roman" pitchFamily="18" charset="0"/>
              </a:rPr>
              <a:t>6.4 Người bị hại</a:t>
            </a:r>
          </a:p>
          <a:p>
            <a:pPr marL="0" lvl="0" indent="457200" algn="just">
              <a:buNone/>
            </a:pPr>
            <a:r>
              <a:rPr lang="en-US" sz="2800" i="1" smtClean="0">
                <a:latin typeface="Times New Roman" pitchFamily="18" charset="0"/>
                <a:cs typeface="Times New Roman" pitchFamily="18" charset="0"/>
              </a:rPr>
              <a:t>“Người bị hại là cá nhân trực tiếp bị thiệt hại về thể chất, tinh thần, tài sản hoặc là cơ quan, tổ chức bị thiệt hại về tài sản, uy tín do tội phạm gây ra hoặc đe dọa gây ra.” </a:t>
            </a:r>
            <a:r>
              <a:rPr lang="en-US" sz="2800" smtClean="0">
                <a:latin typeface="Times New Roman" pitchFamily="18" charset="0"/>
                <a:cs typeface="Times New Roman" pitchFamily="18" charset="0"/>
              </a:rPr>
              <a:t>(Khoản 1, Điều 62, BLTTHS)</a:t>
            </a:r>
          </a:p>
          <a:p>
            <a:pPr marL="0" lvl="0" indent="457200" algn="just">
              <a:buNone/>
            </a:pPr>
            <a:r>
              <a:rPr lang="en-US" sz="2800" b="1" smtClean="0">
                <a:latin typeface="Times New Roman" pitchFamily="18" charset="0"/>
                <a:cs typeface="Times New Roman" pitchFamily="18" charset="0"/>
              </a:rPr>
              <a:t>6.5 Nguyên đơn dân sự</a:t>
            </a:r>
          </a:p>
          <a:p>
            <a:pPr marL="0" lvl="0" indent="457200" algn="just">
              <a:buNone/>
            </a:pPr>
            <a:r>
              <a:rPr lang="en-US" sz="2800" i="1" smtClean="0">
                <a:latin typeface="Times New Roman" pitchFamily="18" charset="0"/>
                <a:cs typeface="Times New Roman" pitchFamily="18" charset="0"/>
              </a:rPr>
              <a:t>“Nguyên đơn dân sự là cá nhân, cơ quan, tổ chức bị thiệt hại do tội phạm gây ra và có đơn yêu cầu bồi thường thiệt hại.” </a:t>
            </a:r>
            <a:r>
              <a:rPr lang="en-US" sz="2800" smtClean="0">
                <a:latin typeface="Times New Roman" pitchFamily="18" charset="0"/>
                <a:cs typeface="Times New Roman" pitchFamily="18" charset="0"/>
              </a:rPr>
              <a:t>(Khoản 1, Điều 63, BLTTHS)</a:t>
            </a:r>
            <a:endParaRPr lang="en-US" sz="2800" b="1"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85800" y="479048"/>
            <a:ext cx="6553200" cy="892552"/>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990600" y="1295400"/>
          <a:ext cx="7924800" cy="2165873"/>
        </p:xfrm>
        <a:graphic>
          <a:graphicData uri="http://schemas.openxmlformats.org/drawingml/2006/table">
            <a:tbl>
              <a:tblPr firstRow="1" bandRow="1">
                <a:tableStyleId>{5C22544A-7EE6-4342-B048-85BDC9FD1C3A}</a:tableStyleId>
              </a:tblPr>
              <a:tblGrid>
                <a:gridCol w="3962400"/>
                <a:gridCol w="3962400"/>
              </a:tblGrid>
              <a:tr h="782469">
                <a:tc>
                  <a:txBody>
                    <a:bodyPr/>
                    <a:lstStyle/>
                    <a:p>
                      <a:r>
                        <a:rPr lang="en-US" sz="2400" smtClean="0">
                          <a:latin typeface="Times New Roman" pitchFamily="18" charset="0"/>
                          <a:cs typeface="Times New Roman" pitchFamily="18" charset="0"/>
                        </a:rPr>
                        <a:t>Người</a:t>
                      </a:r>
                      <a:r>
                        <a:rPr lang="en-US" sz="2400" baseline="0" smtClean="0">
                          <a:latin typeface="Times New Roman" pitchFamily="18" charset="0"/>
                          <a:cs typeface="Times New Roman" pitchFamily="18" charset="0"/>
                        </a:rPr>
                        <a:t> bị hại</a:t>
                      </a:r>
                      <a:endParaRPr lang="en-US" sz="2400">
                        <a:latin typeface="Times New Roman" pitchFamily="18" charset="0"/>
                        <a:cs typeface="Times New Roman" pitchFamily="18" charset="0"/>
                      </a:endParaRPr>
                    </a:p>
                  </a:txBody>
                  <a:tcPr/>
                </a:tc>
                <a:tc>
                  <a:txBody>
                    <a:bodyPr/>
                    <a:lstStyle/>
                    <a:p>
                      <a:r>
                        <a:rPr lang="en-US" sz="2400" smtClean="0">
                          <a:latin typeface="Times New Roman" pitchFamily="18" charset="0"/>
                          <a:cs typeface="Times New Roman" pitchFamily="18" charset="0"/>
                        </a:rPr>
                        <a:t>Nguyên</a:t>
                      </a:r>
                      <a:r>
                        <a:rPr lang="en-US" sz="2400" baseline="0" smtClean="0">
                          <a:latin typeface="Times New Roman" pitchFamily="18" charset="0"/>
                          <a:cs typeface="Times New Roman" pitchFamily="18" charset="0"/>
                        </a:rPr>
                        <a:t> đơn dân sự</a:t>
                      </a:r>
                      <a:endParaRPr lang="en-US" sz="2400">
                        <a:latin typeface="Times New Roman" pitchFamily="18" charset="0"/>
                        <a:cs typeface="Times New Roman" pitchFamily="18" charset="0"/>
                      </a:endParaRPr>
                    </a:p>
                  </a:txBody>
                  <a:tcPr/>
                </a:tc>
              </a:tr>
              <a:tr h="1383404">
                <a:tc>
                  <a:txBody>
                    <a:bodyPr/>
                    <a:lstStyle/>
                    <a:p>
                      <a:pPr>
                        <a:buFontTx/>
                        <a:buChar char="-"/>
                      </a:pPr>
                      <a:r>
                        <a:rPr lang="en-US" sz="2400" smtClean="0">
                          <a:latin typeface="Times New Roman" pitchFamily="18" charset="0"/>
                          <a:cs typeface="Times New Roman" pitchFamily="18" charset="0"/>
                        </a:rPr>
                        <a:t>Cá</a:t>
                      </a:r>
                      <a:r>
                        <a:rPr lang="en-US" sz="2400" baseline="0" smtClean="0">
                          <a:latin typeface="Times New Roman" pitchFamily="18" charset="0"/>
                          <a:cs typeface="Times New Roman" pitchFamily="18" charset="0"/>
                        </a:rPr>
                        <a:t> nhân</a:t>
                      </a:r>
                    </a:p>
                    <a:p>
                      <a:pPr>
                        <a:buFontTx/>
                        <a:buChar char="-"/>
                      </a:pPr>
                      <a:r>
                        <a:rPr lang="en-US" sz="2400" baseline="0" smtClean="0">
                          <a:latin typeface="Times New Roman" pitchFamily="18" charset="0"/>
                          <a:cs typeface="Times New Roman" pitchFamily="18" charset="0"/>
                        </a:rPr>
                        <a:t>Thiệt hại về tài sản, tinh thần, thể chất do tội phạm gây ra</a:t>
                      </a:r>
                      <a:endParaRPr lang="en-US" sz="2400">
                        <a:latin typeface="Times New Roman" pitchFamily="18" charset="0"/>
                        <a:cs typeface="Times New Roman" pitchFamily="18" charset="0"/>
                      </a:endParaRPr>
                    </a:p>
                  </a:txBody>
                  <a:tcPr/>
                </a:tc>
                <a:tc>
                  <a:txBody>
                    <a:bodyPr/>
                    <a:lstStyle/>
                    <a:p>
                      <a:pPr>
                        <a:buFontTx/>
                        <a:buChar char="-"/>
                      </a:pPr>
                      <a:r>
                        <a:rPr lang="en-US" sz="2400" smtClean="0">
                          <a:latin typeface="Times New Roman" pitchFamily="18" charset="0"/>
                          <a:cs typeface="Times New Roman" pitchFamily="18" charset="0"/>
                        </a:rPr>
                        <a:t>Cá</a:t>
                      </a:r>
                      <a:r>
                        <a:rPr lang="en-US" sz="2400" baseline="0" smtClean="0">
                          <a:latin typeface="Times New Roman" pitchFamily="18" charset="0"/>
                          <a:cs typeface="Times New Roman" pitchFamily="18" charset="0"/>
                        </a:rPr>
                        <a:t> nhân, cơ quan, tổ chức</a:t>
                      </a:r>
                    </a:p>
                    <a:p>
                      <a:pPr>
                        <a:buFontTx/>
                        <a:buChar char="-"/>
                      </a:pPr>
                      <a:r>
                        <a:rPr lang="en-US" sz="2400" baseline="0" smtClean="0">
                          <a:latin typeface="Times New Roman" pitchFamily="18" charset="0"/>
                          <a:cs typeface="Times New Roman" pitchFamily="18" charset="0"/>
                        </a:rPr>
                        <a:t>Thiệt hại về tài sản do tội phạm gây ra</a:t>
                      </a:r>
                      <a:endParaRPr lang="en-US" sz="2400">
                        <a:latin typeface="Times New Roman" pitchFamily="18" charset="0"/>
                        <a:cs typeface="Times New Roman" pitchFamily="18" charset="0"/>
                      </a:endParaRPr>
                    </a:p>
                  </a:txBody>
                  <a:tcPr/>
                </a:tc>
              </a:tr>
            </a:tbl>
          </a:graphicData>
        </a:graphic>
      </p:graphicFrame>
      <p:sp>
        <p:nvSpPr>
          <p:cNvPr id="7" name="Oval 6"/>
          <p:cNvSpPr/>
          <p:nvPr/>
        </p:nvSpPr>
        <p:spPr>
          <a:xfrm>
            <a:off x="1752600" y="42672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a:t>
            </a:r>
            <a:endParaRPr lang="en-US" b="1"/>
          </a:p>
        </p:txBody>
      </p:sp>
      <p:sp>
        <p:nvSpPr>
          <p:cNvPr id="9" name="Oval 8"/>
          <p:cNvSpPr/>
          <p:nvPr/>
        </p:nvSpPr>
        <p:spPr>
          <a:xfrm>
            <a:off x="44958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B</a:t>
            </a:r>
            <a:endParaRPr lang="en-US" b="1"/>
          </a:p>
        </p:txBody>
      </p:sp>
      <p:sp>
        <p:nvSpPr>
          <p:cNvPr id="10" name="Oval 9"/>
          <p:cNvSpPr/>
          <p:nvPr/>
        </p:nvSpPr>
        <p:spPr>
          <a:xfrm>
            <a:off x="4495800" y="51054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c</a:t>
            </a:r>
            <a:endParaRPr lang="en-US" b="1"/>
          </a:p>
        </p:txBody>
      </p:sp>
      <p:sp>
        <p:nvSpPr>
          <p:cNvPr id="11" name="Right Arrow 10"/>
          <p:cNvSpPr/>
          <p:nvPr/>
        </p:nvSpPr>
        <p:spPr>
          <a:xfrm rot="20825555">
            <a:off x="2965801" y="3985579"/>
            <a:ext cx="1541523"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ĐÁNH</a:t>
            </a:r>
            <a:endParaRPr lang="en-US"/>
          </a:p>
        </p:txBody>
      </p:sp>
      <p:sp>
        <p:nvSpPr>
          <p:cNvPr id="12" name="Right Arrow 11"/>
          <p:cNvSpPr/>
          <p:nvPr/>
        </p:nvSpPr>
        <p:spPr>
          <a:xfrm rot="964066">
            <a:off x="3010905" y="4987344"/>
            <a:ext cx="142471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latin typeface="Times New Roman" pitchFamily="18" charset="0"/>
                <a:cs typeface="Times New Roman" pitchFamily="18" charset="0"/>
              </a:rPr>
              <a:t>HỎNG TÀI SẢN</a:t>
            </a:r>
            <a:endParaRPr lang="en-US" sz="1200" b="1">
              <a:latin typeface="Times New Roman" pitchFamily="18" charset="0"/>
              <a:cs typeface="Times New Roman" pitchFamily="18" charset="0"/>
            </a:endParaRPr>
          </a:p>
        </p:txBody>
      </p:sp>
      <p:sp>
        <p:nvSpPr>
          <p:cNvPr id="13" name="TextBox 12"/>
          <p:cNvSpPr txBox="1"/>
          <p:nvPr/>
        </p:nvSpPr>
        <p:spPr>
          <a:xfrm>
            <a:off x="609600" y="3810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610600" cy="4495800"/>
          </a:xfrm>
        </p:spPr>
        <p:txBody>
          <a:bodyPr>
            <a:normAutofit/>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6. Giới thiệu ngành luật hình sự, tố tụng hình sự</a:t>
            </a:r>
          </a:p>
          <a:p>
            <a:pPr marL="457200" lvl="0" indent="0" algn="just">
              <a:buNone/>
            </a:pPr>
            <a:r>
              <a:rPr lang="en-US" sz="2800" b="1" smtClean="0">
                <a:latin typeface="Times New Roman" pitchFamily="18" charset="0"/>
                <a:cs typeface="Times New Roman" pitchFamily="18" charset="0"/>
              </a:rPr>
              <a:t>A.Luật hình sự</a:t>
            </a:r>
          </a:p>
          <a:p>
            <a:pPr marL="457200" lvl="0" indent="457200">
              <a:buClrTx/>
              <a:buSzPct val="100000"/>
              <a:buNone/>
            </a:pPr>
            <a:r>
              <a:rPr lang="en-US" sz="2800" smtClean="0">
                <a:latin typeface="Times New Roman" pitchFamily="18" charset="0"/>
                <a:cs typeface="Times New Roman" pitchFamily="18" charset="0"/>
              </a:rPr>
              <a:t>I. Sơ lược lịch sử pháp luật hình sự Việt Nam</a:t>
            </a:r>
          </a:p>
          <a:p>
            <a:pPr marL="457200" lvl="0" indent="457200">
              <a:buClrTx/>
              <a:buSzPct val="100000"/>
              <a:buNone/>
            </a:pPr>
            <a:r>
              <a:rPr lang="en-US" sz="2800" smtClean="0">
                <a:latin typeface="Times New Roman" pitchFamily="18" charset="0"/>
                <a:cs typeface="Times New Roman" pitchFamily="18" charset="0"/>
              </a:rPr>
              <a:t>II. Những điểm mới của BLHS 2015</a:t>
            </a:r>
          </a:p>
          <a:p>
            <a:pPr marL="457200" lvl="0" indent="457200">
              <a:buClrTx/>
              <a:buSzPct val="100000"/>
              <a:buNone/>
            </a:pPr>
            <a:r>
              <a:rPr lang="en-US" sz="2800" smtClean="0">
                <a:latin typeface="Times New Roman" pitchFamily="18" charset="0"/>
                <a:cs typeface="Times New Roman" pitchFamily="18" charset="0"/>
              </a:rPr>
              <a:t>III. Bộ luật hình sự - Phần Chung</a:t>
            </a:r>
          </a:p>
          <a:p>
            <a:pPr marL="457200" lvl="0" indent="457200">
              <a:buClrTx/>
              <a:buSzPct val="100000"/>
              <a:buNone/>
            </a:pPr>
            <a:r>
              <a:rPr lang="en-US" sz="2800" smtClean="0">
                <a:latin typeface="Times New Roman" pitchFamily="18" charset="0"/>
                <a:cs typeface="Times New Roman" pitchFamily="18" charset="0"/>
              </a:rPr>
              <a:t>IV. Bộ luật hình sự - Phần Các tội phạm</a:t>
            </a:r>
          </a:p>
          <a:p>
            <a:pPr marL="457200" lvl="0" indent="0">
              <a:buClrTx/>
              <a:buSzPct val="100000"/>
              <a:buNone/>
            </a:pPr>
            <a:r>
              <a:rPr lang="en-US" sz="2800" b="1" smtClean="0">
                <a:latin typeface="Times New Roman" pitchFamily="18" charset="0"/>
                <a:cs typeface="Times New Roman" pitchFamily="18" charset="0"/>
              </a:rPr>
              <a:t>B.Luật tố tụng hình sự</a:t>
            </a:r>
          </a:p>
          <a:p>
            <a:pPr marL="457200" lvl="0" indent="457200" algn="just">
              <a:buNone/>
            </a:pPr>
            <a:r>
              <a:rPr lang="en-US" sz="2800" smtClean="0">
                <a:latin typeface="Times New Roman" pitchFamily="18" charset="0"/>
                <a:cs typeface="Times New Roman" pitchFamily="18" charset="0"/>
              </a:rPr>
              <a:t>I.Khái quát chung</a:t>
            </a:r>
          </a:p>
          <a:p>
            <a:pPr marL="457200" lvl="0" indent="457200" algn="just">
              <a:buNone/>
            </a:pPr>
            <a:r>
              <a:rPr lang="en-US" sz="2800" smtClean="0">
                <a:latin typeface="Times New Roman" pitchFamily="18" charset="0"/>
                <a:cs typeface="Times New Roman" pitchFamily="18" charset="0"/>
              </a:rPr>
              <a:t>II. Thủ tục tố tụng hình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762000" y="9144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8001000" cy="5105400"/>
          </a:xfrm>
        </p:spPr>
        <p:txBody>
          <a:bodyPr>
            <a:normAutofit fontScale="92500" lnSpcReduction="20000"/>
          </a:bodyPr>
          <a:lstStyle/>
          <a:p>
            <a:pPr marL="0" lvl="0" indent="457200" algn="just">
              <a:buNone/>
            </a:pPr>
            <a:r>
              <a:rPr lang="en-US" sz="2800" b="1" smtClean="0">
                <a:latin typeface="Times New Roman" pitchFamily="18" charset="0"/>
                <a:cs typeface="Times New Roman" pitchFamily="18" charset="0"/>
              </a:rPr>
              <a:t>6.6 Bị đơn dân sự</a:t>
            </a:r>
          </a:p>
          <a:p>
            <a:pPr marL="0" indent="457200" algn="just">
              <a:buNone/>
            </a:pPr>
            <a:r>
              <a:rPr lang="en-US" sz="2800" i="1" smtClean="0">
                <a:latin typeface="Times New Roman" pitchFamily="18" charset="0"/>
                <a:cs typeface="Times New Roman" pitchFamily="18" charset="0"/>
              </a:rPr>
              <a:t>“Bị đơn dân sự là cá nhân, cơ quan, tổ chức mà pháp luật quy định phải chịu trách nhiệm bồi thường thiệt hại.” </a:t>
            </a:r>
            <a:r>
              <a:rPr lang="en-US" sz="2800" smtClean="0">
                <a:latin typeface="Times New Roman" pitchFamily="18" charset="0"/>
                <a:cs typeface="Times New Roman" pitchFamily="18" charset="0"/>
              </a:rPr>
              <a:t>(Khoản 1, Điều 64, BLTTHS)</a:t>
            </a:r>
          </a:p>
          <a:p>
            <a:pPr marL="0" lvl="0" indent="457200" algn="just">
              <a:buNone/>
            </a:pPr>
            <a:r>
              <a:rPr lang="en-US" sz="2800" b="1" smtClean="0">
                <a:latin typeface="Times New Roman" pitchFamily="18" charset="0"/>
                <a:cs typeface="Times New Roman" pitchFamily="18" charset="0"/>
              </a:rPr>
              <a:t>6.7 Người có quyền lợi, nghĩa vụ liên quan </a:t>
            </a:r>
            <a:r>
              <a:rPr lang="en-US" sz="2800" smtClean="0">
                <a:latin typeface="Times New Roman" pitchFamily="18" charset="0"/>
                <a:cs typeface="Times New Roman" pitchFamily="18" charset="0"/>
              </a:rPr>
              <a:t>(Điều 54, BLTTHS)</a:t>
            </a:r>
          </a:p>
          <a:p>
            <a:pPr marL="0" lvl="0" indent="457200" algn="just">
              <a:buNone/>
            </a:pPr>
            <a:r>
              <a:rPr lang="en-US" sz="2800" b="1" smtClean="0">
                <a:latin typeface="Times New Roman" pitchFamily="18" charset="0"/>
                <a:cs typeface="Times New Roman" pitchFamily="18" charset="0"/>
              </a:rPr>
              <a:t>6.8. Người làm chứng </a:t>
            </a:r>
          </a:p>
          <a:p>
            <a:pPr marL="0" indent="457200" algn="just">
              <a:buNone/>
            </a:pPr>
            <a:r>
              <a:rPr lang="en-US" sz="2800" i="1" smtClean="0">
                <a:latin typeface="Times New Roman" pitchFamily="18" charset="0"/>
                <a:cs typeface="Times New Roman" pitchFamily="18" charset="0"/>
              </a:rPr>
              <a:t>“là người biết được những tình tiết liên quan đến nguồn tin về tội phạm, về vụ án và được cơ quan có thẩm quyền tiến hành tố tụng triệu tập đến làm chứng.” </a:t>
            </a:r>
            <a:br>
              <a:rPr lang="en-US" sz="2800" i="1" smtClean="0">
                <a:latin typeface="Times New Roman" pitchFamily="18" charset="0"/>
                <a:cs typeface="Times New Roman" pitchFamily="18" charset="0"/>
              </a:rPr>
            </a:br>
            <a:r>
              <a:rPr lang="en-US" sz="2800" smtClean="0">
                <a:latin typeface="Times New Roman" pitchFamily="18" charset="0"/>
                <a:cs typeface="Times New Roman" pitchFamily="18" charset="0"/>
              </a:rPr>
              <a:t>(Khoản 1, Điều 66, BLTTHS)</a:t>
            </a:r>
          </a:p>
          <a:p>
            <a:pPr marL="0" indent="457200" algn="just">
              <a:buNone/>
            </a:pPr>
            <a:r>
              <a:rPr lang="en-US" sz="2800" b="1" smtClean="0">
                <a:latin typeface="Times New Roman" pitchFamily="18" charset="0"/>
                <a:cs typeface="Times New Roman" pitchFamily="18" charset="0"/>
              </a:rPr>
              <a:t>6.8a. Người chứng kiến: </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là người được cơ quan có thẩm quyền tiến hành tố tụng yêu cầu chứng kiến việc tiến hành hoạt động tố tụng.” </a:t>
            </a:r>
            <a:r>
              <a:rPr lang="en-US" sz="2800" smtClean="0">
                <a:latin typeface="Times New Roman" pitchFamily="18" charset="0"/>
                <a:cs typeface="Times New Roman" pitchFamily="18" charset="0"/>
              </a:rPr>
              <a:t>(Khoản 1, Điều 67, BLTTHS)</a:t>
            </a:r>
          </a:p>
          <a:p>
            <a:pPr marL="0" indent="457200" algn="just">
              <a:buNone/>
            </a:pPr>
            <a:endParaRPr lang="en-US" sz="2800" smtClean="0">
              <a:latin typeface="Times New Roman" pitchFamily="18" charset="0"/>
              <a:cs typeface="Times New Roman" pitchFamily="18" charset="0"/>
            </a:endParaRPr>
          </a:p>
          <a:p>
            <a:pPr mar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096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924800" cy="1295400"/>
          </a:xfrm>
        </p:spPr>
        <p:txBody>
          <a:bodyPr>
            <a:normAutofit lnSpcReduction="10000"/>
          </a:bodyPr>
          <a:lstStyle/>
          <a:p>
            <a:pPr marL="0" lvl="0" indent="457200" algn="just">
              <a:buNone/>
            </a:pPr>
            <a:r>
              <a:rPr lang="en-US" sz="2800" b="1" smtClean="0">
                <a:latin typeface="Times New Roman" pitchFamily="18" charset="0"/>
                <a:cs typeface="Times New Roman" pitchFamily="18" charset="0"/>
              </a:rPr>
              <a:t>6.9 Người bào chữa</a:t>
            </a:r>
            <a:r>
              <a:rPr lang="en-US" sz="2800" smtClean="0">
                <a:latin typeface="Times New Roman" pitchFamily="18" charset="0"/>
                <a:cs typeface="Times New Roman" pitchFamily="18" charset="0"/>
              </a:rPr>
              <a:t> </a:t>
            </a:r>
            <a:r>
              <a:rPr lang="en-US" sz="2000" smtClean="0">
                <a:latin typeface="Times New Roman" pitchFamily="18" charset="0"/>
                <a:cs typeface="Times New Roman" pitchFamily="18" charset="0"/>
              </a:rPr>
              <a:t>(Điều 56, BLTTHS)</a:t>
            </a:r>
          </a:p>
          <a:p>
            <a:pPr marL="0" lvl="0" indent="457200" algn="just">
              <a:buNone/>
            </a:pPr>
            <a:r>
              <a:rPr lang="en-US" sz="2800" b="1" smtClean="0">
                <a:latin typeface="Times New Roman" pitchFamily="18" charset="0"/>
                <a:cs typeface="Times New Roman" pitchFamily="18" charset="0"/>
              </a:rPr>
              <a:t>6.10 Người bảo vệ quyền lợi của đương sự </a:t>
            </a:r>
            <a:r>
              <a:rPr lang="en-US" sz="2000" smtClean="0">
                <a:latin typeface="Times New Roman" pitchFamily="18" charset="0"/>
                <a:cs typeface="Times New Roman" pitchFamily="18" charset="0"/>
              </a:rPr>
              <a:t>(Điều 59, BLTTHS)</a:t>
            </a: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90600" y="2895600"/>
          <a:ext cx="7620000" cy="2461764"/>
        </p:xfrm>
        <a:graphic>
          <a:graphicData uri="http://schemas.openxmlformats.org/drawingml/2006/table">
            <a:tbl>
              <a:tblPr firstRow="1" bandRow="1">
                <a:tableStyleId>{5C22544A-7EE6-4342-B048-85BDC9FD1C3A}</a:tableStyleId>
              </a:tblPr>
              <a:tblGrid>
                <a:gridCol w="3810000"/>
                <a:gridCol w="3810000"/>
              </a:tblGrid>
              <a:tr h="616716">
                <a:tc>
                  <a:txBody>
                    <a:bodyPr/>
                    <a:lstStyle/>
                    <a:p>
                      <a:r>
                        <a:rPr lang="en-US" b="1" smtClean="0">
                          <a:latin typeface="Times New Roman" pitchFamily="18" charset="0"/>
                          <a:cs typeface="Times New Roman" pitchFamily="18" charset="0"/>
                        </a:rPr>
                        <a:t>Người</a:t>
                      </a:r>
                      <a:r>
                        <a:rPr lang="en-US" b="1" baseline="0" smtClean="0">
                          <a:latin typeface="Times New Roman" pitchFamily="18" charset="0"/>
                          <a:cs typeface="Times New Roman" pitchFamily="18" charset="0"/>
                        </a:rPr>
                        <a:t> bào chữa</a:t>
                      </a:r>
                      <a:endParaRPr lang="en-US" b="1">
                        <a:latin typeface="Times New Roman" pitchFamily="18" charset="0"/>
                        <a:cs typeface="Times New Roman" pitchFamily="18" charset="0"/>
                      </a:endParaRPr>
                    </a:p>
                  </a:txBody>
                  <a:tcPr/>
                </a:tc>
                <a:tc>
                  <a:txBody>
                    <a:bodyPr/>
                    <a:lstStyle/>
                    <a:p>
                      <a:r>
                        <a:rPr lang="en-US" b="1" smtClean="0">
                          <a:latin typeface="Times New Roman" pitchFamily="18" charset="0"/>
                          <a:cs typeface="Times New Roman" pitchFamily="18" charset="0"/>
                        </a:rPr>
                        <a:t>Người</a:t>
                      </a:r>
                      <a:r>
                        <a:rPr lang="en-US" b="1" baseline="0" smtClean="0">
                          <a:latin typeface="Times New Roman" pitchFamily="18" charset="0"/>
                          <a:cs typeface="Times New Roman" pitchFamily="18" charset="0"/>
                        </a:rPr>
                        <a:t> bảo vệ quyền lợi của đương sự</a:t>
                      </a:r>
                      <a:endParaRPr lang="en-US" b="1">
                        <a:latin typeface="Times New Roman" pitchFamily="18" charset="0"/>
                        <a:cs typeface="Times New Roman" pitchFamily="18" charset="0"/>
                      </a:endParaRPr>
                    </a:p>
                  </a:txBody>
                  <a:tcPr/>
                </a:tc>
              </a:tr>
              <a:tr h="1821684">
                <a:tc>
                  <a:txBody>
                    <a:bodyPr/>
                    <a:lstStyle/>
                    <a:p>
                      <a:r>
                        <a:rPr lang="en-US" b="1" smtClean="0">
                          <a:latin typeface="Times New Roman" pitchFamily="18" charset="0"/>
                          <a:cs typeface="Times New Roman" pitchFamily="18" charset="0"/>
                        </a:rPr>
                        <a:t>Đối</a:t>
                      </a:r>
                      <a:r>
                        <a:rPr lang="en-US" b="1" baseline="0" smtClean="0">
                          <a:latin typeface="Times New Roman" pitchFamily="18" charset="0"/>
                          <a:cs typeface="Times New Roman" pitchFamily="18" charset="0"/>
                        </a:rPr>
                        <a:t> tượng bảo vệ:</a:t>
                      </a:r>
                    </a:p>
                    <a:p>
                      <a:pPr marL="342900" indent="-342900">
                        <a:buFont typeface="+mj-lt"/>
                        <a:buAutoNum type="arabicPeriod"/>
                      </a:pPr>
                      <a:r>
                        <a:rPr lang="en-US" baseline="0" smtClean="0">
                          <a:latin typeface="Times New Roman" pitchFamily="18" charset="0"/>
                          <a:cs typeface="Times New Roman" pitchFamily="18" charset="0"/>
                        </a:rPr>
                        <a:t>Người bị tạm giữ</a:t>
                      </a:r>
                    </a:p>
                    <a:p>
                      <a:pPr marL="342900" indent="-342900">
                        <a:buFont typeface="+mj-lt"/>
                        <a:buAutoNum type="arabicPeriod"/>
                      </a:pPr>
                      <a:r>
                        <a:rPr lang="en-US" baseline="0" smtClean="0">
                          <a:latin typeface="Times New Roman" pitchFamily="18" charset="0"/>
                          <a:cs typeface="Times New Roman" pitchFamily="18" charset="0"/>
                        </a:rPr>
                        <a:t>Bị can</a:t>
                      </a:r>
                    </a:p>
                    <a:p>
                      <a:pPr marL="342900" indent="-342900">
                        <a:buFont typeface="+mj-lt"/>
                        <a:buAutoNum type="arabicPeriod"/>
                      </a:pPr>
                      <a:r>
                        <a:rPr lang="en-US" baseline="0" smtClean="0">
                          <a:latin typeface="Times New Roman" pitchFamily="18" charset="0"/>
                          <a:cs typeface="Times New Roman" pitchFamily="18" charset="0"/>
                        </a:rPr>
                        <a:t>Bị cáo</a:t>
                      </a:r>
                      <a:endParaRPr lang="en-US">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latin typeface="Times New Roman" pitchFamily="18" charset="0"/>
                          <a:cs typeface="Times New Roman" pitchFamily="18" charset="0"/>
                        </a:rPr>
                        <a:t>Đối</a:t>
                      </a:r>
                      <a:r>
                        <a:rPr lang="en-US" b="1" baseline="0" smtClean="0">
                          <a:latin typeface="Times New Roman" pitchFamily="18" charset="0"/>
                          <a:cs typeface="Times New Roman" pitchFamily="18" charset="0"/>
                        </a:rPr>
                        <a:t> tượng bảo vệ:</a:t>
                      </a:r>
                      <a:endParaRPr lang="en-US" b="1" smtClean="0">
                        <a:latin typeface="Times New Roman" pitchFamily="18" charset="0"/>
                        <a:cs typeface="Times New Roman" pitchFamily="18" charset="0"/>
                      </a:endParaRPr>
                    </a:p>
                    <a:p>
                      <a:pPr marL="342900" indent="-342900">
                        <a:buFont typeface="+mj-lt"/>
                        <a:buAutoNum type="arabicPeriod"/>
                      </a:pPr>
                      <a:r>
                        <a:rPr lang="en-US" smtClean="0">
                          <a:latin typeface="Times New Roman" pitchFamily="18" charset="0"/>
                          <a:cs typeface="Times New Roman" pitchFamily="18" charset="0"/>
                        </a:rPr>
                        <a:t>Người</a:t>
                      </a:r>
                      <a:r>
                        <a:rPr lang="en-US" baseline="0" smtClean="0">
                          <a:latin typeface="Times New Roman" pitchFamily="18" charset="0"/>
                          <a:cs typeface="Times New Roman" pitchFamily="18" charset="0"/>
                        </a:rPr>
                        <a:t> bị hại</a:t>
                      </a:r>
                    </a:p>
                    <a:p>
                      <a:pPr marL="342900" indent="-342900">
                        <a:buFont typeface="+mj-lt"/>
                        <a:buAutoNum type="arabicPeriod"/>
                      </a:pPr>
                      <a:r>
                        <a:rPr lang="en-US" baseline="0" smtClean="0">
                          <a:latin typeface="Times New Roman" pitchFamily="18" charset="0"/>
                          <a:cs typeface="Times New Roman" pitchFamily="18" charset="0"/>
                        </a:rPr>
                        <a:t>Nguyên đơn dân sự</a:t>
                      </a:r>
                    </a:p>
                    <a:p>
                      <a:pPr marL="342900" indent="-342900">
                        <a:buFont typeface="+mj-lt"/>
                        <a:buAutoNum type="arabicPeriod"/>
                      </a:pPr>
                      <a:r>
                        <a:rPr lang="en-US" baseline="0" smtClean="0">
                          <a:latin typeface="Times New Roman" pitchFamily="18" charset="0"/>
                          <a:cs typeface="Times New Roman" pitchFamily="18" charset="0"/>
                        </a:rPr>
                        <a:t>Bị đơn dân sự</a:t>
                      </a:r>
                    </a:p>
                    <a:p>
                      <a:pPr marL="342900" indent="-342900">
                        <a:buFont typeface="+mj-lt"/>
                        <a:buAutoNum type="arabicPeriod"/>
                      </a:pPr>
                      <a:r>
                        <a:rPr lang="en-US" baseline="0" smtClean="0">
                          <a:latin typeface="Times New Roman" pitchFamily="18" charset="0"/>
                          <a:cs typeface="Times New Roman" pitchFamily="18" charset="0"/>
                        </a:rPr>
                        <a:t>Người có quyền, nghĩa vụ liên quan</a:t>
                      </a:r>
                      <a:endParaRPr lang="en-US">
                        <a:latin typeface="Times New Roman" pitchFamily="18" charset="0"/>
                        <a:cs typeface="Times New Roman" pitchFamily="18" charset="0"/>
                      </a:endParaRPr>
                    </a:p>
                  </a:txBody>
                  <a:tcPr/>
                </a:tc>
              </a:tr>
            </a:tbl>
          </a:graphicData>
        </a:graphic>
      </p:graphicFrame>
      <p:sp>
        <p:nvSpPr>
          <p:cNvPr id="6" name="TextBox 5"/>
          <p:cNvSpPr txBox="1"/>
          <p:nvPr/>
        </p:nvSpPr>
        <p:spPr>
          <a:xfrm>
            <a:off x="609600" y="5334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924800" cy="4267200"/>
          </a:xfrm>
        </p:spPr>
        <p:txBody>
          <a:bodyPr>
            <a:normAutofit lnSpcReduction="10000"/>
          </a:bodyPr>
          <a:lstStyle/>
          <a:p>
            <a:pPr marL="0" lvl="0" indent="457200" algn="just">
              <a:buNone/>
            </a:pPr>
            <a:r>
              <a:rPr lang="en-US" sz="2800" b="1" smtClean="0">
                <a:latin typeface="Times New Roman" pitchFamily="18" charset="0"/>
                <a:cs typeface="Times New Roman" pitchFamily="18" charset="0"/>
              </a:rPr>
              <a:t>6.11 Người giám định</a:t>
            </a:r>
          </a:p>
          <a:p>
            <a:pPr marL="0" indent="457200" algn="just">
              <a:buNone/>
            </a:pP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là người có kiến thức chuyên môn về lĩnh vực cần giám định, được cơ quan có thẩm quyền tiến hành tố tụng trưng cầu, người tham gia tố tụng yêu cầu giám định</a:t>
            </a:r>
            <a:r>
              <a:rPr lang="en-US" sz="2800" smtClean="0">
                <a:latin typeface="Times New Roman" pitchFamily="18" charset="0"/>
                <a:cs typeface="Times New Roman" pitchFamily="18" charset="0"/>
              </a:rPr>
              <a:t>.” (Khoản 1, Điều 68, BLTTHS)</a:t>
            </a:r>
          </a:p>
          <a:p>
            <a:pPr marL="0" lvl="0" indent="457200" algn="just">
              <a:buNone/>
            </a:pPr>
            <a:r>
              <a:rPr lang="en-US" sz="2800" b="1" smtClean="0">
                <a:latin typeface="Times New Roman" pitchFamily="18" charset="0"/>
                <a:cs typeface="Times New Roman" pitchFamily="18" charset="0"/>
              </a:rPr>
              <a:t>6.12 Người định giá tài sản</a:t>
            </a:r>
          </a:p>
          <a:p>
            <a:pPr marL="0" indent="457200" algn="just">
              <a:buNone/>
            </a:pP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là người có kiến thức chuyên môn về lĩnh vực giá, được cơ quan có thẩm quyền tiến hành tố tụng trưng cầu, người tham gia tố tụng yêu cầu giám định</a:t>
            </a:r>
            <a:r>
              <a:rPr lang="en-US" sz="2800" smtClean="0">
                <a:latin typeface="Times New Roman" pitchFamily="18" charset="0"/>
                <a:cs typeface="Times New Roman" pitchFamily="18" charset="0"/>
              </a:rPr>
              <a:t>.” (Khoản 1, Điều 69, BLTTHS)</a:t>
            </a:r>
          </a:p>
          <a:p>
            <a:pPr mar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924800" cy="4648200"/>
          </a:xfrm>
        </p:spPr>
        <p:txBody>
          <a:bodyPr>
            <a:normAutofit/>
          </a:bodyPr>
          <a:lstStyle/>
          <a:p>
            <a:pPr marL="0" lvl="0" indent="457200" algn="just">
              <a:buNone/>
            </a:pPr>
            <a:r>
              <a:rPr lang="en-US" sz="2800" b="1" smtClean="0">
                <a:latin typeface="Times New Roman" pitchFamily="18" charset="0"/>
                <a:cs typeface="Times New Roman" pitchFamily="18" charset="0"/>
              </a:rPr>
              <a:t>6.13 Người phiên dịch, người dịch thuật</a:t>
            </a:r>
          </a:p>
          <a:p>
            <a:pPr marL="0" lvl="0" indent="457200" algn="just">
              <a:buNone/>
            </a:pPr>
            <a:r>
              <a:rPr lang="en-US" sz="2800" i="1" smtClean="0">
                <a:latin typeface="Times New Roman" pitchFamily="18" charset="0"/>
                <a:cs typeface="Times New Roman" pitchFamily="18" charset="0"/>
              </a:rPr>
              <a:t>“Người phiên dịch, người dịch thuật là người có khẳ năng phiên dịch, dịch thuật và được cơ quan có thẩm quyền tiến hành tố tụng yêu cầu trong trường hợp có người tham gia tố tụng không sử dụng được tiếng Việt hoặc có tài liệu tố tụng không thể hiện bằng tiếng Việt.” </a:t>
            </a:r>
            <a:r>
              <a:rPr lang="en-US" sz="2800" smtClean="0">
                <a:latin typeface="Times New Roman" pitchFamily="18" charset="0"/>
                <a:cs typeface="Times New Roman" pitchFamily="18" charset="0"/>
              </a:rPr>
              <a:t>(Khoản 1, Điều 61, BLTTHS)</a:t>
            </a:r>
            <a:endParaRPr lang="en-US" sz="2800" b="1"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848600" cy="4267200"/>
          </a:xfrm>
        </p:spPr>
        <p:txBody>
          <a:bodyPr>
            <a:normAutofit/>
          </a:bodyPr>
          <a:lstStyle/>
          <a:p>
            <a:pPr marL="0" lvl="0" indent="457200" algn="just">
              <a:buNone/>
            </a:pPr>
            <a:r>
              <a:rPr lang="en-US" sz="2800" b="1" smtClean="0">
                <a:latin typeface="Times New Roman" pitchFamily="18" charset="0"/>
                <a:cs typeface="Times New Roman" pitchFamily="18" charset="0"/>
              </a:rPr>
              <a:t>Bài tập: </a:t>
            </a:r>
            <a:r>
              <a:rPr lang="en-US" sz="2800" smtClean="0">
                <a:latin typeface="Times New Roman" pitchFamily="18" charset="0"/>
                <a:cs typeface="Times New Roman" pitchFamily="18" charset="0"/>
              </a:rPr>
              <a:t>Xác định tư cách người tham gia tố tụng đối với các cá nhân trong ví dụ sau: </a:t>
            </a:r>
          </a:p>
          <a:p>
            <a:pPr marL="0" lvl="0" indent="457200" algn="just">
              <a:buNone/>
            </a:pPr>
            <a:r>
              <a:rPr lang="en-US" sz="2800" b="1" smtClean="0">
                <a:latin typeface="Times New Roman" pitchFamily="18" charset="0"/>
                <a:cs typeface="Times New Roman" pitchFamily="18" charset="0"/>
              </a:rPr>
              <a:t>1. </a:t>
            </a:r>
            <a:r>
              <a:rPr lang="vi-VN" sz="2800" b="1" smtClean="0">
                <a:latin typeface="Times New Roman" pitchFamily="18" charset="0"/>
                <a:cs typeface="Times New Roman" pitchFamily="18" charset="0"/>
              </a:rPr>
              <a:t>A</a:t>
            </a:r>
            <a:r>
              <a:rPr lang="vi-VN" sz="2800" smtClean="0">
                <a:latin typeface="Times New Roman" pitchFamily="18" charset="0"/>
                <a:cs typeface="Times New Roman" pitchFamily="18" charset="0"/>
              </a:rPr>
              <a:t> dùng xe máy cướp giật túi xách của chị </a:t>
            </a:r>
            <a:r>
              <a:rPr lang="vi-VN" sz="2800" b="1" smtClean="0">
                <a:latin typeface="Times New Roman" pitchFamily="18" charset="0"/>
                <a:cs typeface="Times New Roman" pitchFamily="18" charset="0"/>
              </a:rPr>
              <a:t>H </a:t>
            </a:r>
            <a:r>
              <a:rPr lang="vi-VN" sz="2800" smtClean="0">
                <a:latin typeface="Times New Roman" pitchFamily="18" charset="0"/>
                <a:cs typeface="Times New Roman" pitchFamily="18" charset="0"/>
              </a:rPr>
              <a:t>rồi bỏ chạy, trên đường bỏ chạy </a:t>
            </a:r>
            <a:r>
              <a:rPr lang="vi-VN" sz="2800" b="1" smtClean="0">
                <a:latin typeface="Times New Roman" pitchFamily="18" charset="0"/>
                <a:cs typeface="Times New Roman" pitchFamily="18" charset="0"/>
              </a:rPr>
              <a:t>A</a:t>
            </a:r>
            <a:r>
              <a:rPr lang="vi-VN" sz="2800" smtClean="0">
                <a:latin typeface="Times New Roman" pitchFamily="18" charset="0"/>
                <a:cs typeface="Times New Roman" pitchFamily="18" charset="0"/>
              </a:rPr>
              <a:t> đã đâm xe vào tủ kính đựng hàng mỹ phẩm của bà </a:t>
            </a:r>
            <a:r>
              <a:rPr lang="vi-VN" sz="2800" b="1" smtClean="0">
                <a:latin typeface="Times New Roman" pitchFamily="18" charset="0"/>
                <a:cs typeface="Times New Roman" pitchFamily="18" charset="0"/>
              </a:rPr>
              <a:t>M </a:t>
            </a:r>
            <a:r>
              <a:rPr lang="vi-VN" sz="2800" smtClean="0">
                <a:latin typeface="Times New Roman" pitchFamily="18" charset="0"/>
                <a:cs typeface="Times New Roman" pitchFamily="18" charset="0"/>
              </a:rPr>
              <a:t>trong cửa hàng gây thiệt hại 900.000 đồng.</a:t>
            </a:r>
            <a:r>
              <a:rPr lang="vi-VN" sz="2800" smtClean="0"/>
              <a:t> </a:t>
            </a:r>
            <a:endParaRPr lang="en-US" sz="2800" smtClean="0"/>
          </a:p>
          <a:p>
            <a:pPr marL="0" lvl="0" indent="457200" algn="just">
              <a:buNone/>
            </a:pPr>
            <a:r>
              <a:rPr lang="en-US" sz="2800" b="1" smtClean="0">
                <a:latin typeface="Times New Roman" pitchFamily="18" charset="0"/>
                <a:cs typeface="Times New Roman" pitchFamily="18" charset="0"/>
              </a:rPr>
              <a:t>2. </a:t>
            </a:r>
            <a:r>
              <a:rPr lang="vi-VN" sz="2800" b="1" smtClean="0">
                <a:latin typeface="Times New Roman" pitchFamily="18" charset="0"/>
                <a:cs typeface="Times New Roman" pitchFamily="18" charset="0"/>
              </a:rPr>
              <a:t>A </a:t>
            </a:r>
            <a:r>
              <a:rPr lang="vi-VN" sz="2800" smtClean="0">
                <a:latin typeface="Times New Roman" pitchFamily="18" charset="0"/>
                <a:cs typeface="Times New Roman" pitchFamily="18" charset="0"/>
              </a:rPr>
              <a:t>trộm cắp tài sản của</a:t>
            </a:r>
            <a:r>
              <a:rPr lang="vi-VN" sz="2800" b="1" smtClean="0">
                <a:latin typeface="Times New Roman" pitchFamily="18" charset="0"/>
                <a:cs typeface="Times New Roman" pitchFamily="18" charset="0"/>
              </a:rPr>
              <a:t> B </a:t>
            </a:r>
            <a:r>
              <a:rPr lang="vi-VN" sz="2800" smtClean="0">
                <a:latin typeface="Times New Roman" pitchFamily="18" charset="0"/>
                <a:cs typeface="Times New Roman" pitchFamily="18" charset="0"/>
              </a:rPr>
              <a:t>có giá trị 200.000 đồng và lừa đảo chiếm đoạt tài sản của </a:t>
            </a:r>
            <a:r>
              <a:rPr lang="vi-VN" sz="2800" b="1" smtClean="0">
                <a:latin typeface="Times New Roman" pitchFamily="18" charset="0"/>
                <a:cs typeface="Times New Roman" pitchFamily="18" charset="0"/>
              </a:rPr>
              <a:t>C</a:t>
            </a:r>
            <a:r>
              <a:rPr lang="vi-VN" sz="2800" smtClean="0">
                <a:latin typeface="Times New Roman" pitchFamily="18" charset="0"/>
                <a:cs typeface="Times New Roman" pitchFamily="18" charset="0"/>
              </a:rPr>
              <a:t> có giá trị 2.000.000 đồng </a:t>
            </a:r>
            <a:endParaRPr lang="en-US" sz="2800" smtClean="0">
              <a:latin typeface="Times New Roman" pitchFamily="18" charset="0"/>
              <a:cs typeface="Times New Roman" pitchFamily="18" charset="0"/>
            </a:endParaRPr>
          </a:p>
          <a:p>
            <a:pPr marL="0" lvl="0" indent="457200" algn="just">
              <a:buNone/>
            </a:pPr>
            <a:endParaRPr lang="en-US" sz="2800" smtClean="0">
              <a:latin typeface="Times New Roman" pitchFamily="18" charset="0"/>
              <a:cs typeface="Times New Roman" pitchFamily="18" charset="0"/>
            </a:endParaRPr>
          </a:p>
          <a:p>
            <a:pPr marL="0" lvl="0" indent="457200" algn="just">
              <a:buNone/>
            </a:pPr>
            <a:endParaRPr lang="en-US" sz="2800" b="1" smtClean="0">
              <a:latin typeface="Times New Roman" pitchFamily="18" charset="0"/>
              <a:cs typeface="Times New Roman" pitchFamily="18" charset="0"/>
            </a:endParaRPr>
          </a:p>
        </p:txBody>
      </p:sp>
      <p:sp>
        <p:nvSpPr>
          <p:cNvPr id="4" name="TextBox 3"/>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848600" cy="4495800"/>
          </a:xfrm>
        </p:spPr>
        <p:txBody>
          <a:bodyPr>
            <a:normAutofit/>
          </a:bodyPr>
          <a:lstStyle/>
          <a:p>
            <a:pPr marL="0" lvl="0" indent="457200" algn="just">
              <a:buClrTx/>
              <a:buSzPct val="100000"/>
              <a:buAutoNum type="arabicPeriod"/>
            </a:pPr>
            <a:r>
              <a:rPr lang="en-US" sz="2800" b="1" smtClean="0">
                <a:latin typeface="Times New Roman" pitchFamily="18" charset="0"/>
                <a:cs typeface="Times New Roman" pitchFamily="18" charset="0"/>
              </a:rPr>
              <a:t>Khởi tố vụ án hình sự</a:t>
            </a:r>
          </a:p>
          <a:p>
            <a:pPr marL="0" lvl="0" indent="457200" algn="just">
              <a:buClrTx/>
              <a:buSzPct val="100000"/>
              <a:buAutoNum type="arabicPeriod"/>
            </a:pPr>
            <a:r>
              <a:rPr lang="en-US" sz="2800" b="1" smtClean="0">
                <a:latin typeface="Times New Roman" pitchFamily="18" charset="0"/>
                <a:cs typeface="Times New Roman" pitchFamily="18" charset="0"/>
              </a:rPr>
              <a:t>Điều tra vụ án hình sự</a:t>
            </a:r>
          </a:p>
          <a:p>
            <a:pPr marL="0" lvl="0" indent="457200" algn="just">
              <a:buClrTx/>
              <a:buSzPct val="100000"/>
              <a:buAutoNum type="arabicPeriod"/>
            </a:pPr>
            <a:r>
              <a:rPr lang="en-US" sz="2800" b="1" smtClean="0">
                <a:latin typeface="Times New Roman" pitchFamily="18" charset="0"/>
                <a:cs typeface="Times New Roman" pitchFamily="18" charset="0"/>
              </a:rPr>
              <a:t>Truy tố vụ án hình sự</a:t>
            </a:r>
          </a:p>
          <a:p>
            <a:pPr marL="0" lvl="0" indent="457200" algn="just">
              <a:buClrTx/>
              <a:buSzPct val="100000"/>
              <a:buAutoNum type="arabicPeriod"/>
            </a:pPr>
            <a:r>
              <a:rPr lang="en-US" sz="2800" b="1" smtClean="0">
                <a:latin typeface="Times New Roman" pitchFamily="18" charset="0"/>
                <a:cs typeface="Times New Roman" pitchFamily="18" charset="0"/>
              </a:rPr>
              <a:t>Xét xử sơ thẩm, phúc thẩm vụ án hình sự</a:t>
            </a:r>
          </a:p>
          <a:p>
            <a:pPr marL="0" lvl="0" indent="457200" algn="just">
              <a:buClrTx/>
              <a:buSzPct val="100000"/>
              <a:buAutoNum type="arabicPeriod"/>
            </a:pPr>
            <a:r>
              <a:rPr lang="en-US" sz="2800" b="1" smtClean="0">
                <a:latin typeface="Times New Roman" pitchFamily="18" charset="0"/>
                <a:cs typeface="Times New Roman" pitchFamily="18" charset="0"/>
              </a:rPr>
              <a:t>Thi hành Bản án và Quyết định của tòa án</a:t>
            </a:r>
          </a:p>
          <a:p>
            <a:pPr marL="0" lvl="0" indent="457200" algn="just">
              <a:buClrTx/>
              <a:buSzPct val="100000"/>
              <a:buAutoNum type="arabicPeriod"/>
            </a:pPr>
            <a:r>
              <a:rPr lang="en-US" sz="2800" b="1" smtClean="0">
                <a:latin typeface="Times New Roman" pitchFamily="18" charset="0"/>
                <a:cs typeface="Times New Roman" pitchFamily="18" charset="0"/>
              </a:rPr>
              <a:t>Giám đốc thẩm và tái thẩm</a:t>
            </a:r>
          </a:p>
          <a:p>
            <a:pPr marL="0" lvl="0" indent="457200" algn="just">
              <a:buClrTx/>
              <a:buSzPct val="100000"/>
              <a:buAutoNum type="arabicPeriod"/>
            </a:pPr>
            <a:r>
              <a:rPr lang="en-US" sz="2800" b="1" smtClean="0">
                <a:latin typeface="Times New Roman" pitchFamily="18" charset="0"/>
                <a:cs typeface="Times New Roman" pitchFamily="18" charset="0"/>
              </a:rPr>
              <a:t>Thủ tục tố tụng đặc biệt</a:t>
            </a:r>
            <a:endParaRPr lang="en-US" sz="2800" b="1">
              <a:latin typeface="Times New Roman" pitchFamily="18" charset="0"/>
              <a:cs typeface="Times New Roman" pitchFamily="18" charset="0"/>
            </a:endParaRPr>
          </a:p>
        </p:txBody>
      </p:sp>
      <p:sp>
        <p:nvSpPr>
          <p:cNvPr id="5" name="TextBox 4"/>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IV. Thủ tục tố tụng hình sự</a:t>
            </a:r>
          </a:p>
          <a:p>
            <a:endParaRPr 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848600" cy="4495800"/>
          </a:xfrm>
        </p:spPr>
        <p:txBody>
          <a:bodyPr>
            <a:normAutofit/>
          </a:bodyPr>
          <a:lstStyle/>
          <a:p>
            <a:pPr marL="0" lvl="0" indent="457200" algn="just">
              <a:buClrTx/>
              <a:buSzPct val="100000"/>
              <a:buNone/>
            </a:pPr>
            <a:r>
              <a:rPr lang="en-US" sz="2800" b="1" smtClean="0">
                <a:latin typeface="Times New Roman" pitchFamily="18" charset="0"/>
                <a:cs typeface="Times New Roman" pitchFamily="18" charset="0"/>
              </a:rPr>
              <a:t>*</a:t>
            </a:r>
            <a:r>
              <a:rPr lang="en-US" sz="2800" b="1" smtClean="0">
                <a:solidFill>
                  <a:srgbClr val="FF0000"/>
                </a:solidFill>
                <a:latin typeface="Times New Roman" pitchFamily="18" charset="0"/>
                <a:cs typeface="Times New Roman" pitchFamily="18" charset="0"/>
              </a:rPr>
              <a:t>Khởi tố vụ án hình sự theo yêu cầu của bị hại:</a:t>
            </a:r>
          </a:p>
          <a:p>
            <a:pPr marL="0" lvl="0" indent="457200" algn="just">
              <a:buClrTx/>
              <a:buSzPct val="100000"/>
              <a:buNone/>
            </a:pPr>
            <a:r>
              <a:rPr lang="en-US" sz="2800" i="1" smtClean="0">
                <a:latin typeface="Times New Roman" pitchFamily="18" charset="0"/>
                <a:cs typeface="Times New Roman" pitchFamily="18" charset="0"/>
              </a:rPr>
              <a:t>“Chỉ được khởi tố vụ án hình sự về tội phạm quy định tại khoản 1 các điều 134, 135, 136, 138, 139, 141, 143, 155, 156 và 226 của Bộ luật hình sự khi có yêu cầu của bị hại hoặc người đại diện của bị hại là người dưới 18 tuổi, người có nhược điểm về tâm thần hoặc thể chất hoặc đã chết.” (Điều 155, BLTTHS)</a:t>
            </a:r>
          </a:p>
          <a:p>
            <a:pPr marL="0" lvl="0" indent="457200" algn="just">
              <a:buClrTx/>
              <a:buSzPct val="100000"/>
              <a:buNone/>
            </a:pPr>
            <a:endParaRPr lang="en-US" sz="2800" b="1" smtClean="0">
              <a:latin typeface="Times New Roman" pitchFamily="18" charset="0"/>
              <a:cs typeface="Times New Roman" pitchFamily="18" charset="0"/>
            </a:endParaRPr>
          </a:p>
        </p:txBody>
      </p:sp>
      <p:sp>
        <p:nvSpPr>
          <p:cNvPr id="5" name="TextBox 4"/>
          <p:cNvSpPr txBox="1"/>
          <p:nvPr/>
        </p:nvSpPr>
        <p:spPr>
          <a:xfrm>
            <a:off x="609600" y="685800"/>
            <a:ext cx="6553200" cy="892552"/>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IV. Thủ tục tố tụng hình sự</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457200"/>
            <a:ext cx="7772400" cy="954107"/>
          </a:xfrm>
          <a:prstGeom prst="rect">
            <a:avLst/>
          </a:prstGeom>
          <a:noFill/>
        </p:spPr>
        <p:txBody>
          <a:bodyPr wrap="square" rtlCol="0">
            <a:spAutoFit/>
          </a:bodyPr>
          <a:lstStyle/>
          <a:p>
            <a:pPr algn="ctr"/>
            <a:r>
              <a:rPr lang="en-US" sz="2800" b="1" smtClean="0">
                <a:solidFill>
                  <a:srgbClr val="FF0000"/>
                </a:solidFill>
                <a:latin typeface="Times New Roman" pitchFamily="18" charset="0"/>
                <a:cs typeface="Times New Roman" pitchFamily="18" charset="0"/>
              </a:rPr>
              <a:t>MỘT SỐ VỤ ÁN HÌNH SỰ OAN SAI NỔI BẬT THỜI GIAN QUA</a:t>
            </a:r>
            <a:endParaRPr lang="en-US" sz="2800" b="1">
              <a:solidFill>
                <a:srgbClr val="FF0000"/>
              </a:solidFill>
              <a:latin typeface="Times New Roman" pitchFamily="18" charset="0"/>
              <a:cs typeface="Times New Roman" pitchFamily="18" charset="0"/>
            </a:endParaRPr>
          </a:p>
        </p:txBody>
      </p:sp>
      <p:pic>
        <p:nvPicPr>
          <p:cNvPr id="3" name="Picture 2" descr="anh.jpg"/>
          <p:cNvPicPr>
            <a:picLocks noChangeAspect="1"/>
          </p:cNvPicPr>
          <p:nvPr/>
        </p:nvPicPr>
        <p:blipFill>
          <a:blip r:embed="rId2"/>
          <a:stretch>
            <a:fillRect/>
          </a:stretch>
        </p:blipFill>
        <p:spPr>
          <a:xfrm flipH="1">
            <a:off x="1219200" y="1371600"/>
            <a:ext cx="3429001" cy="1871662"/>
          </a:xfrm>
          <a:prstGeom prst="rect">
            <a:avLst/>
          </a:prstGeom>
        </p:spPr>
      </p:pic>
      <p:pic>
        <p:nvPicPr>
          <p:cNvPr id="5" name="Picture 4" descr="Bui_Minh_Hai.jpg"/>
          <p:cNvPicPr>
            <a:picLocks noChangeAspect="1"/>
          </p:cNvPicPr>
          <p:nvPr/>
        </p:nvPicPr>
        <p:blipFill>
          <a:blip r:embed="rId3"/>
          <a:stretch>
            <a:fillRect/>
          </a:stretch>
        </p:blipFill>
        <p:spPr>
          <a:xfrm>
            <a:off x="1219200" y="3886200"/>
            <a:ext cx="3352800" cy="2057400"/>
          </a:xfrm>
          <a:prstGeom prst="rect">
            <a:avLst/>
          </a:prstGeom>
        </p:spPr>
      </p:pic>
      <p:pic>
        <p:nvPicPr>
          <p:cNvPr id="6" name="Picture 5" descr="Tran_Van_Chien.jpg"/>
          <p:cNvPicPr>
            <a:picLocks noChangeAspect="1"/>
          </p:cNvPicPr>
          <p:nvPr/>
        </p:nvPicPr>
        <p:blipFill>
          <a:blip r:embed="rId4"/>
          <a:stretch>
            <a:fillRect/>
          </a:stretch>
        </p:blipFill>
        <p:spPr>
          <a:xfrm>
            <a:off x="5410200" y="1371600"/>
            <a:ext cx="3276600" cy="1905000"/>
          </a:xfrm>
          <a:prstGeom prst="rect">
            <a:avLst/>
          </a:prstGeom>
        </p:spPr>
      </p:pic>
      <p:pic>
        <p:nvPicPr>
          <p:cNvPr id="7" name="Picture 6" descr="VIET1088_1.JPG"/>
          <p:cNvPicPr>
            <a:picLocks noChangeAspect="1"/>
          </p:cNvPicPr>
          <p:nvPr/>
        </p:nvPicPr>
        <p:blipFill>
          <a:blip r:embed="rId5"/>
          <a:stretch>
            <a:fillRect/>
          </a:stretch>
        </p:blipFill>
        <p:spPr>
          <a:xfrm>
            <a:off x="5334000" y="3810000"/>
            <a:ext cx="3429000" cy="2088300"/>
          </a:xfrm>
          <a:prstGeom prst="rect">
            <a:avLst/>
          </a:prstGeom>
        </p:spPr>
      </p:pic>
      <p:sp>
        <p:nvSpPr>
          <p:cNvPr id="8" name="TextBox 7"/>
          <p:cNvSpPr txBox="1"/>
          <p:nvPr/>
        </p:nvSpPr>
        <p:spPr>
          <a:xfrm>
            <a:off x="5181600" y="5943600"/>
            <a:ext cx="3733800" cy="369332"/>
          </a:xfrm>
          <a:prstGeom prst="rect">
            <a:avLst/>
          </a:prstGeom>
          <a:solidFill>
            <a:schemeClr val="accent1"/>
          </a:solidFill>
        </p:spPr>
        <p:txBody>
          <a:bodyPr wrap="square" rtlCol="0">
            <a:spAutoFit/>
          </a:bodyPr>
          <a:lstStyle/>
          <a:p>
            <a:r>
              <a:rPr lang="en-US" smtClean="0">
                <a:latin typeface="Times New Roman" pitchFamily="18" charset="0"/>
                <a:cs typeface="Times New Roman" pitchFamily="18" charset="0"/>
              </a:rPr>
              <a:t>Ông Nguyễn Thanh Chấn –Bắc Giang</a:t>
            </a:r>
            <a:endParaRPr lang="en-US">
              <a:latin typeface="Times New Roman" pitchFamily="18" charset="0"/>
              <a:cs typeface="Times New Roman" pitchFamily="18" charset="0"/>
            </a:endParaRPr>
          </a:p>
        </p:txBody>
      </p:sp>
      <p:sp>
        <p:nvSpPr>
          <p:cNvPr id="9" name="TextBox 8"/>
          <p:cNvSpPr txBox="1"/>
          <p:nvPr/>
        </p:nvSpPr>
        <p:spPr>
          <a:xfrm>
            <a:off x="1066800" y="3352800"/>
            <a:ext cx="3733800" cy="369332"/>
          </a:xfrm>
          <a:prstGeom prst="rect">
            <a:avLst/>
          </a:prstGeom>
          <a:solidFill>
            <a:schemeClr val="accent1"/>
          </a:solidFill>
        </p:spPr>
        <p:txBody>
          <a:bodyPr wrap="square" rtlCol="0">
            <a:spAutoFit/>
          </a:bodyPr>
          <a:lstStyle/>
          <a:p>
            <a:r>
              <a:rPr lang="en-US" smtClean="0">
                <a:latin typeface="Times New Roman" pitchFamily="18" charset="0"/>
                <a:cs typeface="Times New Roman" pitchFamily="18" charset="0"/>
              </a:rPr>
              <a:t>Ông Huỳnh Văn Nén – Bình Thuận</a:t>
            </a:r>
            <a:endParaRPr lang="en-US">
              <a:latin typeface="Times New Roman" pitchFamily="18" charset="0"/>
              <a:cs typeface="Times New Roman" pitchFamily="18" charset="0"/>
            </a:endParaRPr>
          </a:p>
        </p:txBody>
      </p:sp>
      <p:sp>
        <p:nvSpPr>
          <p:cNvPr id="10" name="TextBox 9"/>
          <p:cNvSpPr txBox="1"/>
          <p:nvPr/>
        </p:nvSpPr>
        <p:spPr>
          <a:xfrm>
            <a:off x="990600" y="6096000"/>
            <a:ext cx="3733800" cy="369332"/>
          </a:xfrm>
          <a:prstGeom prst="rect">
            <a:avLst/>
          </a:prstGeom>
          <a:solidFill>
            <a:schemeClr val="accent1"/>
          </a:solidFill>
        </p:spPr>
        <p:txBody>
          <a:bodyPr wrap="square" rtlCol="0">
            <a:spAutoFit/>
          </a:bodyPr>
          <a:lstStyle/>
          <a:p>
            <a:r>
              <a:rPr lang="en-US" smtClean="0">
                <a:latin typeface="Times New Roman" pitchFamily="18" charset="0"/>
                <a:cs typeface="Times New Roman" pitchFamily="18" charset="0"/>
              </a:rPr>
              <a:t>Ông Bùi Văn Hải – Đồng Nai</a:t>
            </a:r>
            <a:endParaRPr lang="en-US">
              <a:latin typeface="Times New Roman" pitchFamily="18" charset="0"/>
              <a:cs typeface="Times New Roman" pitchFamily="18" charset="0"/>
            </a:endParaRPr>
          </a:p>
        </p:txBody>
      </p:sp>
      <p:sp>
        <p:nvSpPr>
          <p:cNvPr id="11" name="TextBox 10"/>
          <p:cNvSpPr txBox="1"/>
          <p:nvPr/>
        </p:nvSpPr>
        <p:spPr>
          <a:xfrm>
            <a:off x="5181600" y="3352800"/>
            <a:ext cx="3733800" cy="369332"/>
          </a:xfrm>
          <a:prstGeom prst="rect">
            <a:avLst/>
          </a:prstGeom>
          <a:solidFill>
            <a:schemeClr val="accent1"/>
          </a:solidFill>
        </p:spPr>
        <p:txBody>
          <a:bodyPr wrap="square" rtlCol="0">
            <a:spAutoFit/>
          </a:bodyPr>
          <a:lstStyle/>
          <a:p>
            <a:r>
              <a:rPr lang="en-US" smtClean="0">
                <a:latin typeface="Times New Roman" pitchFamily="18" charset="0"/>
                <a:cs typeface="Times New Roman" pitchFamily="18" charset="0"/>
              </a:rPr>
              <a:t>Ông Trần Văn Chiến – Tiền Giang</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62000" y="838200"/>
            <a:ext cx="8077200" cy="5632311"/>
          </a:xfrm>
          <a:prstGeom prst="rect">
            <a:avLst/>
          </a:prstGeom>
          <a:noFill/>
        </p:spPr>
        <p:txBody>
          <a:bodyPr wrap="square" rtlCol="0">
            <a:spAutoFit/>
          </a:bodyPr>
          <a:lstStyle/>
          <a:p>
            <a:pPr algn="just" fontAlgn="base"/>
            <a:r>
              <a:rPr lang="vi-VN" b="1" smtClean="0">
                <a:latin typeface="Times New Roman" pitchFamily="18" charset="0"/>
                <a:cs typeface="Times New Roman" pitchFamily="18" charset="0"/>
              </a:rPr>
              <a:t>Án oan "vườn điều"</a:t>
            </a:r>
            <a:endParaRPr lang="vi-VN" smtClean="0">
              <a:latin typeface="Times New Roman" pitchFamily="18" charset="0"/>
              <a:cs typeface="Times New Roman" pitchFamily="18" charset="0"/>
            </a:endParaRPr>
          </a:p>
          <a:p>
            <a:pPr algn="just" fontAlgn="base"/>
            <a:r>
              <a:rPr lang="vi-VN" smtClean="0">
                <a:latin typeface="Times New Roman" pitchFamily="18" charset="0"/>
                <a:cs typeface="Times New Roman" pitchFamily="18" charset="0"/>
              </a:rPr>
              <a:t>Ông Huỳnh Văn Nén là người duy nhất trong lịch sử tố tụng Việt Nam mang 2 án oan về tội Giết người.</a:t>
            </a:r>
          </a:p>
          <a:p>
            <a:pPr algn="just" fontAlgn="base"/>
            <a:r>
              <a:rPr lang="vi-VN" smtClean="0">
                <a:latin typeface="Times New Roman" pitchFamily="18" charset="0"/>
                <a:cs typeface="Times New Roman" pitchFamily="18" charset="0"/>
              </a:rPr>
              <a:t>Tháng 4/1998, ông Nén bị cho là dùng đoạn dây thừng làm hung khí giết bà Lê Thị Bông cướp chiếc nhẫn. Hơn 2 năm sau, TAND tỉnh Bình Thuận xử sơ thẩm, tuyên phạt ông tù chung thân về tội Giết người, 3 năm tội Cướp tài sản và 2 năm về tội Cố ý hủy hoại tài sản, tổng hợp hình phạt là tù chung thân.</a:t>
            </a:r>
          </a:p>
          <a:p>
            <a:pPr algn="just" fontAlgn="base"/>
            <a:r>
              <a:rPr lang="vi-VN" smtClean="0">
                <a:latin typeface="Times New Roman" pitchFamily="18" charset="0"/>
                <a:cs typeface="Times New Roman" pitchFamily="18" charset="0"/>
              </a:rPr>
              <a:t>Trong thời gian bị điều tra vụ án này, ông Nén và 9 người bên vợ bị cáo buộc giết bà Dương Thị Mỹ trong "kỳ án vườn điều" xảy ra 5 năm trước. Sau 12 năm cơ quan điều tra không buộc tội được các bị can, không tìm ra hung thủ, gia đình ông Nén được minh oan, bồi thường gần một tỷ đồng.</a:t>
            </a:r>
          </a:p>
          <a:p>
            <a:pPr algn="just" fontAlgn="base"/>
            <a:r>
              <a:rPr lang="vi-VN" smtClean="0">
                <a:latin typeface="Times New Roman" pitchFamily="18" charset="0"/>
                <a:cs typeface="Times New Roman" pitchFamily="18" charset="0"/>
              </a:rPr>
              <a:t>Riêng ông Nén không được giải quyết vì đang thi hành bản án chung thân vì bị cho là giết bà Bông, cướp nhẫn vàng. Gần 17 năm ngồi tù, cuối năm 2015, Công an tỉnh Bình Thuận đình chỉ điều tra đối với ông Nén sau khi tìm ra hung thủ giết bà Bông. Không lâu sau ông được TAND tỉnh công khai xin lỗi tại địa phương.</a:t>
            </a:r>
          </a:p>
          <a:p>
            <a:pPr algn="just" fontAlgn="base"/>
            <a:r>
              <a:rPr lang="vi-VN" smtClean="0">
                <a:latin typeface="Times New Roman" pitchFamily="18" charset="0"/>
                <a:cs typeface="Times New Roman" pitchFamily="18" charset="0"/>
              </a:rPr>
              <a:t>Ngay khi được minh oan, ông viết đơn gửi VKSND Tối cao đề nghị xử lý hình sự 14 cán bộ trong ngành công an, VKS, TAND tỉnh Bình Thuận gây oan sai cho ông và 9 thành viên trong gia đình vợ.</a:t>
            </a:r>
          </a:p>
          <a:p>
            <a:pPr algn="just" fontAlgn="base"/>
            <a:r>
              <a:rPr lang="vi-VN" smtClean="0">
                <a:latin typeface="Times New Roman" pitchFamily="18" charset="0"/>
                <a:cs typeface="Times New Roman" pitchFamily="18" charset="0"/>
              </a:rPr>
              <a:t>Tháng 4/2016, ông Nén đến TAND tỉnh Bình Thuận nộp đơn yêu cầu bồi thường thiệt hại 18 tỷ đồng vì phải mang 2 án oan về tội Giết người.</a:t>
            </a:r>
          </a:p>
        </p:txBody>
      </p:sp>
      <p:sp>
        <p:nvSpPr>
          <p:cNvPr id="4" name="TextBox 3"/>
          <p:cNvSpPr txBox="1"/>
          <p:nvPr/>
        </p:nvSpPr>
        <p:spPr>
          <a:xfrm>
            <a:off x="990600" y="304800"/>
            <a:ext cx="7772400" cy="954107"/>
          </a:xfrm>
          <a:prstGeom prst="rect">
            <a:avLst/>
          </a:prstGeom>
          <a:noFill/>
        </p:spPr>
        <p:txBody>
          <a:bodyPr wrap="square" rtlCol="0">
            <a:spAutoFit/>
          </a:bodyPr>
          <a:lstStyle/>
          <a:p>
            <a:pPr algn="ctr"/>
            <a:r>
              <a:rPr lang="en-US" sz="2800" b="1" smtClean="0">
                <a:solidFill>
                  <a:srgbClr val="FF0000"/>
                </a:solidFill>
                <a:latin typeface="Times New Roman" pitchFamily="18" charset="0"/>
                <a:cs typeface="Times New Roman" pitchFamily="18" charset="0"/>
              </a:rPr>
              <a:t>MỘT SỐ VỤ ÁN HÌNH SỰ OAN SAI NỔI BẬT THỜI GIAN QUA</a:t>
            </a:r>
            <a:endParaRPr lang="en-US" sz="28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457200"/>
            <a:ext cx="7772400" cy="954107"/>
          </a:xfrm>
          <a:prstGeom prst="rect">
            <a:avLst/>
          </a:prstGeom>
          <a:noFill/>
        </p:spPr>
        <p:txBody>
          <a:bodyPr wrap="square" rtlCol="0">
            <a:spAutoFit/>
          </a:bodyPr>
          <a:lstStyle/>
          <a:p>
            <a:pPr algn="ctr"/>
            <a:r>
              <a:rPr lang="en-US" sz="2800" b="1" smtClean="0">
                <a:solidFill>
                  <a:srgbClr val="FF0000"/>
                </a:solidFill>
                <a:latin typeface="Times New Roman" pitchFamily="18" charset="0"/>
                <a:cs typeface="Times New Roman" pitchFamily="18" charset="0"/>
              </a:rPr>
              <a:t>MỘT SỐ VỤ ÁN HÌNH SỰ OAN SAI NỔI BẬT THỜI GIAN QUA</a:t>
            </a:r>
            <a:endParaRPr lang="en-US" sz="2800" b="1">
              <a:solidFill>
                <a:srgbClr val="FF0000"/>
              </a:solidFill>
              <a:latin typeface="Times New Roman" pitchFamily="18" charset="0"/>
              <a:cs typeface="Times New Roman" pitchFamily="18" charset="0"/>
            </a:endParaRPr>
          </a:p>
        </p:txBody>
      </p:sp>
      <p:sp>
        <p:nvSpPr>
          <p:cNvPr id="12" name="TextBox 11"/>
          <p:cNvSpPr txBox="1"/>
          <p:nvPr/>
        </p:nvSpPr>
        <p:spPr>
          <a:xfrm>
            <a:off x="762000" y="1371600"/>
            <a:ext cx="8153400" cy="4524315"/>
          </a:xfrm>
          <a:prstGeom prst="rect">
            <a:avLst/>
          </a:prstGeom>
          <a:noFill/>
        </p:spPr>
        <p:txBody>
          <a:bodyPr wrap="square" rtlCol="0">
            <a:spAutoFit/>
          </a:bodyPr>
          <a:lstStyle/>
          <a:p>
            <a:pPr fontAlgn="base"/>
            <a:r>
              <a:rPr lang="vi-VN" b="1" smtClean="0">
                <a:latin typeface="Times New Roman" pitchFamily="18" charset="0"/>
                <a:cs typeface="Times New Roman" pitchFamily="18" charset="0"/>
              </a:rPr>
              <a:t>Án oan Nguyễn Thanh Chấn</a:t>
            </a:r>
            <a:endParaRPr lang="vi-VN" smtClean="0">
              <a:latin typeface="Times New Roman" pitchFamily="18" charset="0"/>
              <a:cs typeface="Times New Roman" pitchFamily="18" charset="0"/>
            </a:endParaRPr>
          </a:p>
          <a:p>
            <a:pPr fontAlgn="base"/>
            <a:r>
              <a:rPr lang="vi-VN" smtClean="0">
                <a:latin typeface="Times New Roman" pitchFamily="18" charset="0"/>
                <a:cs typeface="Times New Roman" pitchFamily="18" charset="0"/>
              </a:rPr>
              <a:t>Ông Chấn vướng lao lý từ tháng 8/2003 khi Công an huyện Việt Yên, Bắc Giang cho rằng ông là thủ phạm giết cô hàng xóm Nguyễn Thị Hoan tại thôn Me, xã Nghĩa Trung, huyện Việt Yên. Qua các cấp xét xử, tòa án xác định ông phạm tội giết người, tuyên án tù chung thân. Suốt quá trình bị bắt, xét xử và khi bị kết án, ông liên tục kêu oan.</a:t>
            </a:r>
          </a:p>
          <a:p>
            <a:pPr fontAlgn="base"/>
            <a:r>
              <a:rPr lang="vi-VN" smtClean="0">
                <a:latin typeface="Times New Roman" pitchFamily="18" charset="0"/>
                <a:cs typeface="Times New Roman" pitchFamily="18" charset="0"/>
              </a:rPr>
              <a:t>Vợ ông cũng ròng rã tới nhiều cơ quan công quyền kêu oan cho chồng. Tháng 7/2013, trong đơn gửi VKSND Tối cao, bà cho hay đã tự xác minh được thủ phạm của vụ án là Lý Nguyễn Chung. Xem xét đơn, Cục điều tra VKSND Tối cao đã vào cuộc.</a:t>
            </a:r>
          </a:p>
          <a:p>
            <a:pPr fontAlgn="base"/>
            <a:r>
              <a:rPr lang="vi-VN" smtClean="0">
                <a:latin typeface="Times New Roman" pitchFamily="18" charset="0"/>
                <a:cs typeface="Times New Roman" pitchFamily="18" charset="0"/>
              </a:rPr>
              <a:t>Tháng  11/2013, ông Chấn được VKSND Tối cao tạm tha về nhà sau 10 năm bị bắt. Hai hôm sau, TAND Tối cao trong phiên tái thẩm đã hủy hai bản án kết tội ông Chấn giết người. Vụ án được điều tra lại.</a:t>
            </a:r>
          </a:p>
          <a:p>
            <a:pPr fontAlgn="base"/>
            <a:r>
              <a:rPr lang="vi-VN" smtClean="0">
                <a:latin typeface="Times New Roman" pitchFamily="18" charset="0"/>
                <a:cs typeface="Times New Roman" pitchFamily="18" charset="0"/>
              </a:rPr>
              <a:t>Trước đó ít ngày, Lý Nguyễn Chung ra đầu thú, nhận đã giết chị Hoan để cướp 2 chiếc nhẫn cùng 59.000 đồng. Sau khi điều tra, xác minh, Chung bị bắt giữ và khởi tố về tội Giết người, Cướp tài sản. Đầu năm 2014, ông Chấn chính thức được công nhận vô tội.</a:t>
            </a:r>
          </a:p>
          <a:p>
            <a:pPr fontAlgn="base"/>
            <a:r>
              <a:rPr lang="vi-VN" smtClean="0">
                <a:latin typeface="Times New Roman" pitchFamily="18" charset="0"/>
                <a:cs typeface="Times New Roman" pitchFamily="18" charset="0"/>
              </a:rPr>
              <a:t>Ông Nguyễn Thanh Chấn hiện đã nhận số tiền bồi thường hơn 7 tỷ đồng.</a:t>
            </a:r>
            <a:endParaRPr lang="vi-V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382000" cy="4495800"/>
          </a:xfrm>
        </p:spPr>
        <p:txBody>
          <a:bodyPr>
            <a:normAutofit/>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6. Giới thiệu ngành luật hình sự, tố tụng hình sự</a:t>
            </a:r>
          </a:p>
          <a:p>
            <a:pPr marL="457200" lvl="0" indent="0">
              <a:buClrTx/>
              <a:buSzPct val="100000"/>
              <a:buNone/>
            </a:pPr>
            <a:r>
              <a:rPr lang="en-US" sz="2800" b="1" smtClean="0">
                <a:latin typeface="Times New Roman" pitchFamily="18" charset="0"/>
                <a:cs typeface="Times New Roman" pitchFamily="18" charset="0"/>
              </a:rPr>
              <a:t>B.Luật tố tụng hình sự</a:t>
            </a:r>
          </a:p>
          <a:p>
            <a:pPr marL="457200" lvl="0" indent="457200" algn="just">
              <a:buNone/>
            </a:pPr>
            <a:r>
              <a:rPr lang="en-US" sz="2800" b="1" smtClean="0">
                <a:latin typeface="Times New Roman" pitchFamily="18" charset="0"/>
                <a:cs typeface="Times New Roman" pitchFamily="18" charset="0"/>
              </a:rPr>
              <a:t>I. Lịch sử luật tố tụng hình sự VN</a:t>
            </a:r>
          </a:p>
          <a:p>
            <a:pPr marL="457200" lvl="0" indent="457200" algn="just">
              <a:buNone/>
            </a:pPr>
            <a:r>
              <a:rPr lang="en-US" sz="2800" b="1" smtClean="0">
                <a:latin typeface="Times New Roman" pitchFamily="18" charset="0"/>
                <a:cs typeface="Times New Roman" pitchFamily="18" charset="0"/>
              </a:rPr>
              <a:t>II.Một số điểm mới của BLTTHS 2015</a:t>
            </a:r>
          </a:p>
          <a:p>
            <a:pPr marL="457200" lvl="0" indent="457200" algn="just">
              <a:buNone/>
            </a:pPr>
            <a:r>
              <a:rPr lang="en-US" sz="2800" b="1" smtClean="0">
                <a:latin typeface="Times New Roman" pitchFamily="18" charset="0"/>
                <a:cs typeface="Times New Roman" pitchFamily="18" charset="0"/>
              </a:rPr>
              <a:t>III.Khái quát chung</a:t>
            </a:r>
          </a:p>
          <a:p>
            <a:pPr marL="457200" lvl="0" indent="457200" algn="just">
              <a:buNone/>
            </a:pPr>
            <a:r>
              <a:rPr lang="en-US" sz="2800" b="1" smtClean="0">
                <a:latin typeface="Times New Roman" pitchFamily="18" charset="0"/>
                <a:cs typeface="Times New Roman" pitchFamily="18" charset="0"/>
              </a:rPr>
              <a:t>IV. Thủ tục tố tụng hình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762000" y="9144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9144000" cy="6858000"/>
        </p:xfrm>
        <a:graphic>
          <a:graphicData uri="http://schemas.openxmlformats.org/drawingml/2006/table">
            <a:tbl>
              <a:tblPr firstRow="1" bandRow="1">
                <a:tableStyleId>{5C22544A-7EE6-4342-B048-85BDC9FD1C3A}</a:tableStyleId>
              </a:tblPr>
              <a:tblGrid>
                <a:gridCol w="1905000"/>
                <a:gridCol w="3657600"/>
                <a:gridCol w="3581400"/>
              </a:tblGrid>
              <a:tr h="390955">
                <a:tc>
                  <a:txBody>
                    <a:bodyPr/>
                    <a:lstStyle/>
                    <a:p>
                      <a:pPr algn="ctr"/>
                      <a:r>
                        <a:rPr lang="en-US" b="1" smtClean="0">
                          <a:latin typeface="Times New Roman" pitchFamily="18" charset="0"/>
                          <a:cs typeface="Times New Roman" pitchFamily="18" charset="0"/>
                        </a:rPr>
                        <a:t>PHÂN</a:t>
                      </a:r>
                      <a:r>
                        <a:rPr lang="en-US" b="1" baseline="0" smtClean="0">
                          <a:latin typeface="Times New Roman" pitchFamily="18" charset="0"/>
                          <a:cs typeface="Times New Roman" pitchFamily="18" charset="0"/>
                        </a:rPr>
                        <a:t> BIỆT</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ĐẠI</a:t>
                      </a:r>
                      <a:r>
                        <a:rPr lang="en-US" b="1" baseline="0" smtClean="0">
                          <a:latin typeface="Times New Roman" pitchFamily="18" charset="0"/>
                          <a:cs typeface="Times New Roman" pitchFamily="18" charset="0"/>
                        </a:rPr>
                        <a:t> XÁ</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ĐẶC</a:t>
                      </a:r>
                      <a:r>
                        <a:rPr lang="en-US" b="1" baseline="0" smtClean="0">
                          <a:latin typeface="Times New Roman" pitchFamily="18" charset="0"/>
                          <a:cs typeface="Times New Roman" pitchFamily="18" charset="0"/>
                        </a:rPr>
                        <a:t> XÁ</a:t>
                      </a:r>
                      <a:endParaRPr lang="en-US" b="1">
                        <a:latin typeface="Times New Roman" pitchFamily="18" charset="0"/>
                        <a:cs typeface="Times New Roman" pitchFamily="18" charset="0"/>
                      </a:endParaRPr>
                    </a:p>
                  </a:txBody>
                  <a:tcPr/>
                </a:tc>
              </a:tr>
              <a:tr h="407245">
                <a:tc>
                  <a:txBody>
                    <a:bodyPr/>
                    <a:lstStyle/>
                    <a:p>
                      <a:pPr algn="l"/>
                      <a:r>
                        <a:rPr lang="en-US" b="1" smtClean="0">
                          <a:latin typeface="Times New Roman" pitchFamily="18" charset="0"/>
                          <a:cs typeface="Times New Roman" pitchFamily="18" charset="0"/>
                        </a:rPr>
                        <a:t>Thẩm quyền</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Quốc</a:t>
                      </a:r>
                      <a:r>
                        <a:rPr lang="en-US" b="1" baseline="0" smtClean="0">
                          <a:latin typeface="Times New Roman" pitchFamily="18" charset="0"/>
                          <a:cs typeface="Times New Roman" pitchFamily="18" charset="0"/>
                        </a:rPr>
                        <a:t> hội</a:t>
                      </a:r>
                      <a:endParaRPr lang="en-US" b="1">
                        <a:latin typeface="Times New Roman" pitchFamily="18" charset="0"/>
                        <a:cs typeface="Times New Roman" pitchFamily="18" charset="0"/>
                      </a:endParaRPr>
                    </a:p>
                  </a:txBody>
                  <a:tcPr/>
                </a:tc>
                <a:tc>
                  <a:txBody>
                    <a:bodyPr/>
                    <a:lstStyle/>
                    <a:p>
                      <a:pPr algn="ctr"/>
                      <a:r>
                        <a:rPr lang="en-US" b="1" smtClean="0">
                          <a:latin typeface="Times New Roman" pitchFamily="18" charset="0"/>
                          <a:cs typeface="Times New Roman" pitchFamily="18" charset="0"/>
                        </a:rPr>
                        <a:t>Chủ</a:t>
                      </a:r>
                      <a:r>
                        <a:rPr lang="en-US" b="1" baseline="0" smtClean="0">
                          <a:latin typeface="Times New Roman" pitchFamily="18" charset="0"/>
                          <a:cs typeface="Times New Roman" pitchFamily="18" charset="0"/>
                        </a:rPr>
                        <a:t> tịch nước</a:t>
                      </a:r>
                      <a:endParaRPr lang="en-US" b="1">
                        <a:latin typeface="Times New Roman" pitchFamily="18" charset="0"/>
                        <a:cs typeface="Times New Roman" pitchFamily="18" charset="0"/>
                      </a:endParaRPr>
                    </a:p>
                  </a:txBody>
                  <a:tcPr/>
                </a:tc>
              </a:tr>
              <a:tr h="2736684">
                <a:tc>
                  <a:txBody>
                    <a:bodyPr/>
                    <a:lstStyle/>
                    <a:p>
                      <a:pPr algn="l"/>
                      <a:r>
                        <a:rPr lang="en-US" b="1" smtClean="0">
                          <a:latin typeface="Times New Roman" pitchFamily="18" charset="0"/>
                          <a:cs typeface="Times New Roman" pitchFamily="18" charset="0"/>
                        </a:rPr>
                        <a:t>Định</a:t>
                      </a:r>
                      <a:r>
                        <a:rPr lang="en-US" b="1" baseline="0" smtClean="0">
                          <a:latin typeface="Times New Roman" pitchFamily="18" charset="0"/>
                          <a:cs typeface="Times New Roman" pitchFamily="18" charset="0"/>
                        </a:rPr>
                        <a:t> nghĩa</a:t>
                      </a:r>
                      <a:endParaRPr lang="en-US" b="1">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 Một biện pháp khoan hồng của Nhà nước nhằm tha tội hoàn toàn và triệt để cho một số loại tội phạm nhất định đối với hàng loạt người phạm tội</a:t>
                      </a:r>
                    </a:p>
                    <a:p>
                      <a:pPr algn="just"/>
                      <a:endParaRPr lang="en-US" b="1">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 Một biện pháp khoan hồng của Nhà nước có tác dụng tha tội hoặc giảm án cho phạm nhân nào đó hoặc cho  những phạm nhân thỏa mãn những điều kiện nhất định theo Luật đặc xá</a:t>
                      </a:r>
                      <a:r>
                        <a:rPr kumimoji="0" lang="en-US" sz="1800" kern="1200" baseline="0" smtClean="0">
                          <a:solidFill>
                            <a:schemeClr val="dk1"/>
                          </a:solidFill>
                          <a:latin typeface="Times New Roman" pitchFamily="18" charset="0"/>
                          <a:ea typeface="+mn-ea"/>
                          <a:cs typeface="Times New Roman" pitchFamily="18" charset="0"/>
                        </a:rPr>
                        <a:t> (Luật đặc xá 2007)</a:t>
                      </a:r>
                      <a:endParaRPr kumimoji="0" lang="en-US" sz="1800" kern="1200" smtClean="0">
                        <a:solidFill>
                          <a:schemeClr val="dk1"/>
                        </a:solidFill>
                        <a:latin typeface="Times New Roman" pitchFamily="18" charset="0"/>
                        <a:ea typeface="+mn-ea"/>
                        <a:cs typeface="Times New Roman" pitchFamily="18" charset="0"/>
                      </a:endParaRPr>
                    </a:p>
                    <a:p>
                      <a:pPr algn="just"/>
                      <a:r>
                        <a:rPr kumimoji="0" lang="en-US" sz="1800" kern="1200" smtClean="0">
                          <a:solidFill>
                            <a:schemeClr val="dk1"/>
                          </a:solidFill>
                          <a:latin typeface="Times New Roman" pitchFamily="18" charset="0"/>
                          <a:ea typeface="+mn-ea"/>
                          <a:cs typeface="Times New Roman" pitchFamily="18" charset="0"/>
                        </a:rPr>
                        <a:t>-Việc xét đặc xá bao gồm xét đặc xá tha tù và xét ân giảm án tử hình </a:t>
                      </a:r>
                      <a:endParaRPr lang="en-US" b="1">
                        <a:latin typeface="Times New Roman" pitchFamily="18" charset="0"/>
                        <a:cs typeface="Times New Roman" pitchFamily="18" charset="0"/>
                      </a:endParaRPr>
                    </a:p>
                  </a:txBody>
                  <a:tcPr/>
                </a:tc>
              </a:tr>
              <a:tr h="3323116">
                <a:tc>
                  <a:txBody>
                    <a:bodyPr/>
                    <a:lstStyle/>
                    <a:p>
                      <a:pPr algn="l"/>
                      <a:r>
                        <a:rPr lang="en-US" b="1" smtClean="0">
                          <a:latin typeface="Times New Roman" pitchFamily="18" charset="0"/>
                          <a:cs typeface="Times New Roman" pitchFamily="18" charset="0"/>
                        </a:rPr>
                        <a:t>Hậu</a:t>
                      </a:r>
                      <a:r>
                        <a:rPr lang="en-US" b="1" baseline="0" smtClean="0">
                          <a:latin typeface="Times New Roman" pitchFamily="18" charset="0"/>
                          <a:cs typeface="Times New Roman" pitchFamily="18" charset="0"/>
                        </a:rPr>
                        <a:t> quả pháp lý</a:t>
                      </a:r>
                      <a:endParaRPr lang="en-US" b="1">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Đang ở trong giai đoạn nào từ điều tra, truy tố, xét xử, thi hành án đều được tha tội hoàn toàn, có nghĩa sẽ được trả tự do ngay, phục hồi toàn bộ quyền công dân và được coi như không phạm tội.</a:t>
                      </a:r>
                    </a:p>
                    <a:p>
                      <a:pPr algn="just"/>
                      <a:r>
                        <a:rPr kumimoji="0" lang="en-US" sz="1800" kern="1200" smtClean="0">
                          <a:solidFill>
                            <a:schemeClr val="dk1"/>
                          </a:solidFill>
                          <a:latin typeface="Times New Roman" pitchFamily="18" charset="0"/>
                          <a:ea typeface="+mn-ea"/>
                          <a:cs typeface="Times New Roman" pitchFamily="18" charset="0"/>
                        </a:rPr>
                        <a:t>- Người được đại xá sẽ là người không có tội và cũng sẽ không có án tích trong lý lịch tư pháp của mình</a:t>
                      </a:r>
                      <a:endParaRPr lang="en-US" b="1">
                        <a:latin typeface="Times New Roman" pitchFamily="18" charset="0"/>
                        <a:cs typeface="Times New Roman" pitchFamily="18" charset="0"/>
                      </a:endParaRPr>
                    </a:p>
                  </a:txBody>
                  <a:tcPr/>
                </a:tc>
                <a:tc>
                  <a:txBody>
                    <a:bodyPr/>
                    <a:lstStyle/>
                    <a:p>
                      <a:pPr algn="just"/>
                      <a:r>
                        <a:rPr kumimoji="0" lang="en-US" sz="1800" kern="1200" smtClean="0">
                          <a:solidFill>
                            <a:schemeClr val="dk1"/>
                          </a:solidFill>
                          <a:latin typeface="Times New Roman" pitchFamily="18" charset="0"/>
                          <a:ea typeface="+mn-ea"/>
                          <a:cs typeface="Times New Roman" pitchFamily="18" charset="0"/>
                        </a:rPr>
                        <a:t>Trong giai đoạn đang thi hành án phạt tù và người được đặc xá sẽ được miễn chấp hành phần hình phạt còn lại </a:t>
                      </a:r>
                    </a:p>
                    <a:p>
                      <a:pPr algn="just"/>
                      <a:endParaRPr kumimoji="0" lang="en-US" sz="1800" kern="1200" smtClean="0">
                        <a:solidFill>
                          <a:schemeClr val="dk1"/>
                        </a:solidFill>
                        <a:latin typeface="Times New Roman" pitchFamily="18" charset="0"/>
                        <a:ea typeface="+mn-ea"/>
                        <a:cs typeface="Times New Roman" pitchFamily="18" charset="0"/>
                      </a:endParaRPr>
                    </a:p>
                    <a:p>
                      <a:pPr algn="just"/>
                      <a:endParaRPr kumimoji="0" lang="en-US" sz="1800" kern="1200" smtClean="0">
                        <a:solidFill>
                          <a:schemeClr val="dk1"/>
                        </a:solidFill>
                        <a:latin typeface="Times New Roman" pitchFamily="18" charset="0"/>
                        <a:ea typeface="+mn-ea"/>
                        <a:cs typeface="Times New Roman" pitchFamily="18" charset="0"/>
                      </a:endParaRPr>
                    </a:p>
                    <a:p>
                      <a:pPr algn="just"/>
                      <a:r>
                        <a:rPr kumimoji="0" lang="en-US" sz="1800" kern="1200" smtClean="0">
                          <a:solidFill>
                            <a:schemeClr val="dk1"/>
                          </a:solidFill>
                          <a:latin typeface="Times New Roman" pitchFamily="18" charset="0"/>
                          <a:ea typeface="+mn-ea"/>
                          <a:cs typeface="Times New Roman" pitchFamily="18" charset="0"/>
                        </a:rPr>
                        <a:t>- Không được xóa án tích ngay như người được quyết định đại xá và vẫn có tiền án trong lí lịch tư pháp</a:t>
                      </a:r>
                      <a:r>
                        <a:rPr kumimoji="0" lang="en-US" sz="1800" kern="1200" smtClean="0">
                          <a:solidFill>
                            <a:schemeClr val="dk1"/>
                          </a:solidFill>
                          <a:latin typeface="+mn-lt"/>
                          <a:ea typeface="+mn-ea"/>
                          <a:cs typeface="+mn-cs"/>
                        </a:rPr>
                        <a:t>.</a:t>
                      </a:r>
                      <a:endParaRPr lang="en-US" b="1">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 Lịch sử luật tố tụng hình sự Việt Nam</a:t>
            </a:r>
          </a:p>
          <a:p>
            <a:endParaRPr lang="en-US" sz="2400"/>
          </a:p>
        </p:txBody>
      </p:sp>
      <p:graphicFrame>
        <p:nvGraphicFramePr>
          <p:cNvPr id="6" name="Diagram 5"/>
          <p:cNvGraphicFramePr/>
          <p:nvPr/>
        </p:nvGraphicFramePr>
        <p:xfrm>
          <a:off x="1143000" y="1752600"/>
          <a:ext cx="7696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09600" y="2286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 Một số điểm mới của BLTTHS 2015</a:t>
            </a:r>
          </a:p>
          <a:p>
            <a:endParaRPr lang="en-US" sz="2400"/>
          </a:p>
        </p:txBody>
      </p:sp>
      <p:sp>
        <p:nvSpPr>
          <p:cNvPr id="3" name="TextBox 2"/>
          <p:cNvSpPr txBox="1"/>
          <p:nvPr/>
        </p:nvSpPr>
        <p:spPr>
          <a:xfrm>
            <a:off x="838200" y="1066800"/>
            <a:ext cx="8001000" cy="5632311"/>
          </a:xfrm>
          <a:prstGeom prst="rect">
            <a:avLst/>
          </a:prstGeom>
          <a:noFill/>
        </p:spPr>
        <p:txBody>
          <a:bodyPr wrap="square" rtlCol="0">
            <a:spAutoFit/>
          </a:bodyPr>
          <a:lstStyle/>
          <a:p>
            <a:pPr algn="just">
              <a:buFont typeface="Wingdings" pitchFamily="2" charset="2"/>
              <a:buChar char="Ø"/>
            </a:pPr>
            <a:r>
              <a:rPr lang="en-US" sz="2000" smtClean="0">
                <a:latin typeface="Times New Roman" pitchFamily="18" charset="0"/>
                <a:cs typeface="Times New Roman" pitchFamily="18" charset="0"/>
              </a:rPr>
              <a:t>Ghi nhận </a:t>
            </a:r>
            <a:r>
              <a:rPr lang="en-US" sz="2000" b="1" smtClean="0">
                <a:latin typeface="Times New Roman" pitchFamily="18" charset="0"/>
                <a:cs typeface="Times New Roman" pitchFamily="18" charset="0"/>
              </a:rPr>
              <a:t>nguyên tắc “suy đoán vô tội” </a:t>
            </a:r>
            <a:r>
              <a:rPr lang="en-US" sz="2000" smtClean="0">
                <a:latin typeface="Times New Roman" pitchFamily="18" charset="0"/>
                <a:cs typeface="Times New Roman" pitchFamily="18" charset="0"/>
              </a:rPr>
              <a:t>tại Điều 13;</a:t>
            </a:r>
          </a:p>
          <a:p>
            <a:pPr algn="just">
              <a:buFont typeface="Wingdings" pitchFamily="2" charset="2"/>
              <a:buChar char="Ø"/>
            </a:pPr>
            <a:r>
              <a:rPr lang="en-US" sz="2000" smtClean="0">
                <a:latin typeface="Times New Roman" pitchFamily="18" charset="0"/>
                <a:cs typeface="Times New Roman" pitchFamily="18" charset="0"/>
              </a:rPr>
              <a:t>Đảm bảo </a:t>
            </a:r>
            <a:r>
              <a:rPr lang="en-US" sz="2000" b="1" smtClean="0">
                <a:latin typeface="Times New Roman" pitchFamily="18" charset="0"/>
                <a:cs typeface="Times New Roman" pitchFamily="18" charset="0"/>
              </a:rPr>
              <a:t>nguyên tắc tranh tụng </a:t>
            </a:r>
            <a:r>
              <a:rPr lang="en-US" sz="2000" smtClean="0">
                <a:latin typeface="Times New Roman" pitchFamily="18" charset="0"/>
                <a:cs typeface="Times New Roman" pitchFamily="18" charset="0"/>
              </a:rPr>
              <a:t>trong tố tụng hình sự;</a:t>
            </a:r>
          </a:p>
          <a:p>
            <a:pPr algn="just">
              <a:buFont typeface="Wingdings" pitchFamily="2" charset="2"/>
              <a:buChar char="Ø"/>
            </a:pPr>
            <a:r>
              <a:rPr lang="en-US" sz="2000" smtClean="0">
                <a:latin typeface="Times New Roman" pitchFamily="18" charset="0"/>
                <a:cs typeface="Times New Roman" pitchFamily="18" charset="0"/>
              </a:rPr>
              <a:t>Xác định rõ các giai đoạn tố tụng hình sự gồm: </a:t>
            </a:r>
            <a:r>
              <a:rPr lang="en-US" sz="2000" b="1" smtClean="0">
                <a:latin typeface="Times New Roman" pitchFamily="18" charset="0"/>
                <a:cs typeface="Times New Roman" pitchFamily="18" charset="0"/>
              </a:rPr>
              <a:t>khởi tố, điều tra, truy tố, xét xử và thi hành án;</a:t>
            </a:r>
          </a:p>
          <a:p>
            <a:pPr algn="just">
              <a:buFont typeface="Wingdings" pitchFamily="2" charset="2"/>
              <a:buChar char="Ø"/>
            </a:pPr>
            <a:r>
              <a:rPr lang="en-US" sz="2000" smtClean="0">
                <a:latin typeface="Times New Roman" pitchFamily="18" charset="0"/>
                <a:cs typeface="Times New Roman" pitchFamily="18" charset="0"/>
              </a:rPr>
              <a:t>Quy định đầy đủ, cụ thể trình tự, thủ tục và các hoạt động tố tụng trong từng giai đoạn tố tụng;</a:t>
            </a:r>
          </a:p>
          <a:p>
            <a:pPr algn="just">
              <a:buFont typeface="Wingdings" pitchFamily="2" charset="2"/>
              <a:buChar char="Ø"/>
            </a:pPr>
            <a:r>
              <a:rPr lang="en-US" sz="2000" smtClean="0">
                <a:latin typeface="Times New Roman" pitchFamily="18" charset="0"/>
                <a:cs typeface="Times New Roman" pitchFamily="18" charset="0"/>
              </a:rPr>
              <a:t>Phân định thẩm quyền giữa các cơ quan tố tụng và giữa các cấp tố tụng;</a:t>
            </a:r>
          </a:p>
          <a:p>
            <a:pPr algn="just">
              <a:buFont typeface="Wingdings" pitchFamily="2" charset="2"/>
              <a:buChar char="Ø"/>
            </a:pPr>
            <a:r>
              <a:rPr lang="vi-VN" sz="2000" smtClean="0">
                <a:latin typeface="Times New Roman" pitchFamily="18" charset="0"/>
                <a:cs typeface="Times New Roman" pitchFamily="18" charset="0"/>
              </a:rPr>
              <a:t>Tăng</a:t>
            </a:r>
            <a:r>
              <a:rPr lang="en-US" sz="2000" smtClean="0">
                <a:latin typeface="Times New Roman" pitchFamily="18" charset="0"/>
                <a:cs typeface="Times New Roman" pitchFamily="18" charset="0"/>
              </a:rPr>
              <a:t> quyền và tăng trách nhiệm cho các chức danh tư pháp;</a:t>
            </a:r>
          </a:p>
          <a:p>
            <a:pPr algn="just">
              <a:buFont typeface="Wingdings" pitchFamily="2" charset="2"/>
              <a:buChar char="Ø"/>
            </a:pPr>
            <a:r>
              <a:rPr lang="en-US" sz="2000" smtClean="0">
                <a:latin typeface="Times New Roman" pitchFamily="18" charset="0"/>
                <a:cs typeface="Times New Roman" pitchFamily="18" charset="0"/>
              </a:rPr>
              <a:t>Quy định mới liên quan đến chứng cứ và chứng minh tội phạm;</a:t>
            </a:r>
          </a:p>
          <a:p>
            <a:pPr algn="just">
              <a:buFont typeface="Wingdings" pitchFamily="2" charset="2"/>
              <a:buChar char="Ø"/>
            </a:pPr>
            <a:r>
              <a:rPr lang="en-US" sz="2000" smtClean="0">
                <a:latin typeface="Times New Roman" pitchFamily="18" charset="0"/>
                <a:cs typeface="Times New Roman" pitchFamily="18" charset="0"/>
              </a:rPr>
              <a:t>Hoàn thiện chế định giám định tư pháp;</a:t>
            </a:r>
          </a:p>
          <a:p>
            <a:pPr algn="just">
              <a:buFont typeface="Wingdings" pitchFamily="2" charset="2"/>
              <a:buChar char="Ø"/>
            </a:pPr>
            <a:r>
              <a:rPr lang="en-US" sz="2000" smtClean="0">
                <a:latin typeface="Times New Roman" pitchFamily="18" charset="0"/>
                <a:cs typeface="Times New Roman" pitchFamily="18" charset="0"/>
              </a:rPr>
              <a:t>Luật hóa các </a:t>
            </a:r>
            <a:r>
              <a:rPr lang="en-US" sz="2000" b="1" smtClean="0">
                <a:latin typeface="Times New Roman" pitchFamily="18" charset="0"/>
                <a:cs typeface="Times New Roman" pitchFamily="18" charset="0"/>
              </a:rPr>
              <a:t>biện pháp điều tra tố tụng đặc biệt</a:t>
            </a:r>
            <a:r>
              <a:rPr lang="en-US" sz="2000" smtClean="0">
                <a:latin typeface="Times New Roman" pitchFamily="18" charset="0"/>
                <a:cs typeface="Times New Roman" pitchFamily="18" charset="0"/>
              </a:rPr>
              <a:t>: ghi âm, ghi hình bí mật, nghe điện thoại bí mật, thu thập bí mật dữ liệu điện tử (đối với các tội phạm xâm phạm ANQG, tội phạm về ma túy, tội phạm về tham nhũng, khủng bố, rửa tiền);</a:t>
            </a:r>
          </a:p>
          <a:p>
            <a:pPr algn="just">
              <a:buFont typeface="Wingdings" pitchFamily="2" charset="2"/>
              <a:buChar char="Ø"/>
            </a:pPr>
            <a:r>
              <a:rPr lang="en-US" sz="2000" smtClean="0">
                <a:latin typeface="Times New Roman" pitchFamily="18" charset="0"/>
                <a:cs typeface="Times New Roman" pitchFamily="18" charset="0"/>
              </a:rPr>
              <a:t>Mở rộng diện </a:t>
            </a:r>
            <a:r>
              <a:rPr lang="en-US" sz="2000" b="1" smtClean="0">
                <a:latin typeface="Times New Roman" pitchFamily="18" charset="0"/>
                <a:cs typeface="Times New Roman" pitchFamily="18" charset="0"/>
              </a:rPr>
              <a:t>chủ thể người bào chữa </a:t>
            </a:r>
            <a:r>
              <a:rPr lang="en-US" sz="2000" smtClean="0">
                <a:latin typeface="Times New Roman" pitchFamily="18" charset="0"/>
                <a:cs typeface="Times New Roman" pitchFamily="18" charset="0"/>
              </a:rPr>
              <a:t>(luật sư, bào chữa viên nhân dân, trợ giúp viên pháp lý và người đại diện của người bị buộc tội);</a:t>
            </a:r>
          </a:p>
          <a:p>
            <a:pPr algn="just">
              <a:buFont typeface="Wingdings" pitchFamily="2" charset="2"/>
              <a:buChar char="Ø"/>
            </a:pPr>
            <a:r>
              <a:rPr lang="en-US" sz="2000" b="1" smtClean="0">
                <a:latin typeface="Times New Roman" pitchFamily="18" charset="0"/>
                <a:cs typeface="Times New Roman" pitchFamily="18" charset="0"/>
              </a:rPr>
              <a:t>Bình đẳng về vị trí</a:t>
            </a:r>
            <a:r>
              <a:rPr lang="en-US" sz="2000" smtClean="0">
                <a:latin typeface="Times New Roman" pitchFamily="18" charset="0"/>
                <a:cs typeface="Times New Roman" pitchFamily="18" charset="0"/>
              </a:rPr>
              <a:t> giữa người bào chữa và người thực hành quyền công tố tại phòng xử án.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848600" cy="4495800"/>
          </a:xfrm>
        </p:spPr>
        <p:txBody>
          <a:bodyPr>
            <a:normAutofit/>
          </a:bodyPr>
          <a:lstStyle/>
          <a:p>
            <a:pPr marL="0" lvl="0" indent="457200" algn="just">
              <a:buClr>
                <a:srgbClr val="FF0000"/>
              </a:buClr>
              <a:buSzPct val="100000"/>
              <a:buAutoNum type="arabicPeriod"/>
            </a:pPr>
            <a:r>
              <a:rPr lang="en-US" sz="2800" b="1" smtClean="0">
                <a:solidFill>
                  <a:srgbClr val="FF0000"/>
                </a:solidFill>
                <a:latin typeface="Times New Roman" pitchFamily="18" charset="0"/>
                <a:cs typeface="Times New Roman" pitchFamily="18" charset="0"/>
              </a:rPr>
              <a:t>Phạm vi điều chỉnh:</a:t>
            </a:r>
          </a:p>
          <a:p>
            <a:pPr marL="0" indent="457200" algn="just">
              <a:buNone/>
            </a:pPr>
            <a:r>
              <a:rPr lang="en-US" sz="2800" smtClean="0">
                <a:latin typeface="Times New Roman" pitchFamily="18" charset="0"/>
                <a:cs typeface="Times New Roman" pitchFamily="18" charset="0"/>
              </a:rPr>
              <a:t>Bộ luật tố tụng hình sự quy định </a:t>
            </a:r>
            <a:r>
              <a:rPr lang="en-US" sz="2800" b="1" smtClean="0">
                <a:latin typeface="Times New Roman" pitchFamily="18" charset="0"/>
                <a:cs typeface="Times New Roman" pitchFamily="18" charset="0"/>
              </a:rPr>
              <a:t>trình tự, thủ tục tiếp nhận, giải quyết nguồn tin về tội phạm, khởi tố, điều tra, truy tố, xét xử </a:t>
            </a:r>
            <a:r>
              <a:rPr lang="en-US" sz="2800" smtClean="0">
                <a:latin typeface="Times New Roman" pitchFamily="18" charset="0"/>
                <a:cs typeface="Times New Roman" pitchFamily="18" charset="0"/>
              </a:rPr>
              <a:t>và </a:t>
            </a:r>
            <a:r>
              <a:rPr lang="en-US" sz="2800" b="1" smtClean="0">
                <a:latin typeface="Times New Roman" pitchFamily="18" charset="0"/>
                <a:cs typeface="Times New Roman" pitchFamily="18" charset="0"/>
              </a:rPr>
              <a:t>một số thủ tục thi hành án hình sự</a:t>
            </a:r>
            <a:r>
              <a:rPr lang="en-US" sz="2800" smtClean="0">
                <a:latin typeface="Times New Roman" pitchFamily="18" charset="0"/>
                <a:cs typeface="Times New Roman" pitchFamily="18" charset="0"/>
              </a:rPr>
              <a:t>; nhiệm vụ, quyền hạn và mối quan hệ giữa các </a:t>
            </a:r>
            <a:r>
              <a:rPr lang="en-US" sz="2800" b="1" smtClean="0">
                <a:latin typeface="Times New Roman" pitchFamily="18" charset="0"/>
                <a:cs typeface="Times New Roman" pitchFamily="18" charset="0"/>
              </a:rPr>
              <a:t>cơ quan có thẩm quyền</a:t>
            </a:r>
            <a:r>
              <a:rPr lang="en-US" sz="2800" b="1" i="1" smtClean="0">
                <a:latin typeface="Times New Roman" pitchFamily="18" charset="0"/>
                <a:cs typeface="Times New Roman" pitchFamily="18" charset="0"/>
              </a:rPr>
              <a:t> </a:t>
            </a:r>
            <a:r>
              <a:rPr lang="en-US" sz="2800" b="1" smtClean="0">
                <a:latin typeface="Times New Roman" pitchFamily="18" charset="0"/>
                <a:cs typeface="Times New Roman" pitchFamily="18" charset="0"/>
              </a:rPr>
              <a:t>tiến hành tố tụng</a:t>
            </a:r>
            <a:r>
              <a:rPr lang="en-US" sz="2800" smtClean="0">
                <a:latin typeface="Times New Roman" pitchFamily="18" charset="0"/>
                <a:cs typeface="Times New Roman" pitchFamily="18" charset="0"/>
              </a:rPr>
              <a:t>; nhiệm vụ, quyền hạn và trách nhiệm của </a:t>
            </a:r>
            <a:r>
              <a:rPr lang="en-US" sz="2800" b="1" smtClean="0">
                <a:latin typeface="Times New Roman" pitchFamily="18" charset="0"/>
                <a:cs typeface="Times New Roman" pitchFamily="18" charset="0"/>
              </a:rPr>
              <a:t>người có thẩm quyền tiến hành tố tụng</a:t>
            </a:r>
            <a:r>
              <a:rPr lang="en-US" sz="2800" smtClean="0">
                <a:latin typeface="Times New Roman" pitchFamily="18" charset="0"/>
                <a:cs typeface="Times New Roman" pitchFamily="18" charset="0"/>
              </a:rPr>
              <a:t>; quyền và nghĩa vụ của </a:t>
            </a:r>
            <a:r>
              <a:rPr lang="en-US" sz="2800" b="1" smtClean="0">
                <a:latin typeface="Times New Roman" pitchFamily="18" charset="0"/>
                <a:cs typeface="Times New Roman" pitchFamily="18" charset="0"/>
              </a:rPr>
              <a:t>người tham gia tố tụng, cơ quan, tổ chức, cá nhân</a:t>
            </a:r>
            <a:r>
              <a:rPr lang="en-US" sz="2800" smtClean="0">
                <a:latin typeface="Times New Roman" pitchFamily="18" charset="0"/>
                <a:cs typeface="Times New Roman" pitchFamily="18" charset="0"/>
              </a:rPr>
              <a:t>; hợp tác quốc tế trong tố tụng hình sự.</a:t>
            </a:r>
          </a:p>
          <a:p>
            <a:pPr marL="0" lvl="0" indent="457200" algn="just">
              <a:buNone/>
            </a:pPr>
            <a:endParaRPr lang="en-US" sz="2800" b="1">
              <a:latin typeface="Times New Roman" pitchFamily="18" charset="0"/>
              <a:cs typeface="Times New Roman" pitchFamily="18" charset="0"/>
            </a:endParaRPr>
          </a:p>
        </p:txBody>
      </p:sp>
      <p:sp>
        <p:nvSpPr>
          <p:cNvPr id="5" name="TextBox 4"/>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772400" cy="4495800"/>
          </a:xfrm>
        </p:spPr>
        <p:txBody>
          <a:bodyPr>
            <a:normAutofit lnSpcReduction="10000"/>
          </a:bodyPr>
          <a:lstStyle/>
          <a:p>
            <a:pPr marL="0" lvl="0" indent="457200" algn="just">
              <a:buClr>
                <a:srgbClr val="FF0000"/>
              </a:buClr>
              <a:buSzPct val="100000"/>
              <a:buFont typeface="+mj-lt"/>
              <a:buAutoNum type="arabicPeriod" startAt="2"/>
            </a:pPr>
            <a:r>
              <a:rPr lang="en-US" sz="2800" b="1" smtClean="0">
                <a:solidFill>
                  <a:srgbClr val="FF0000"/>
                </a:solidFill>
                <a:latin typeface="Times New Roman" pitchFamily="18" charset="0"/>
                <a:cs typeface="Times New Roman" pitchFamily="18" charset="0"/>
              </a:rPr>
              <a:t>Phạm vi điều chỉnh:</a:t>
            </a:r>
          </a:p>
          <a:p>
            <a:pPr marL="0" indent="457200" algn="just">
              <a:buNone/>
            </a:pPr>
            <a:r>
              <a:rPr lang="en-US" sz="2800" smtClean="0">
                <a:latin typeface="Times New Roman" pitchFamily="18" charset="0"/>
                <a:cs typeface="Times New Roman" pitchFamily="18" charset="0"/>
              </a:rPr>
              <a:t>Bộ luật tố tụng hình sự có nhiệm vụ </a:t>
            </a:r>
            <a:r>
              <a:rPr lang="en-US" sz="2800" b="1" smtClean="0">
                <a:latin typeface="Times New Roman" pitchFamily="18" charset="0"/>
                <a:cs typeface="Times New Roman" pitchFamily="18" charset="0"/>
              </a:rPr>
              <a:t>bảo đảm phát hiện chính xác và xử lý công minh, kịp thời mọi hành vi phạm tội, phòng ngừa, ngăn chặn tội phạm, không để lọt tội phạm, không làm oan người vô tội</a:t>
            </a:r>
            <a:r>
              <a:rPr lang="en-US" sz="2800" smtClean="0">
                <a:latin typeface="Times New Roman" pitchFamily="18" charset="0"/>
                <a:cs typeface="Times New Roman" pitchFamily="18" charset="0"/>
              </a:rPr>
              <a:t>; góp phần bảo vệ </a:t>
            </a:r>
            <a:r>
              <a:rPr lang="en-US" sz="2800" b="1" smtClean="0">
                <a:latin typeface="Times New Roman" pitchFamily="18" charset="0"/>
                <a:cs typeface="Times New Roman" pitchFamily="18" charset="0"/>
              </a:rPr>
              <a:t>công lý, </a:t>
            </a:r>
            <a:r>
              <a:rPr lang="en-US" sz="2800" smtClean="0">
                <a:latin typeface="Times New Roman" pitchFamily="18" charset="0"/>
                <a:cs typeface="Times New Roman" pitchFamily="18" charset="0"/>
              </a:rPr>
              <a:t>bảo vệ </a:t>
            </a:r>
            <a:r>
              <a:rPr lang="en-US" sz="2800" b="1" smtClean="0">
                <a:latin typeface="Times New Roman" pitchFamily="18" charset="0"/>
                <a:cs typeface="Times New Roman" pitchFamily="18" charset="0"/>
              </a:rPr>
              <a:t>quyền con người,</a:t>
            </a:r>
            <a:r>
              <a:rPr lang="en-US" sz="2800" b="1" i="1" smtClean="0">
                <a:latin typeface="Times New Roman" pitchFamily="18" charset="0"/>
                <a:cs typeface="Times New Roman" pitchFamily="18" charset="0"/>
              </a:rPr>
              <a:t> </a:t>
            </a:r>
            <a:r>
              <a:rPr lang="en-US" sz="2800" b="1" smtClean="0">
                <a:latin typeface="Times New Roman" pitchFamily="18" charset="0"/>
                <a:cs typeface="Times New Roman" pitchFamily="18" charset="0"/>
              </a:rPr>
              <a:t>quyền công dân, </a:t>
            </a:r>
            <a:r>
              <a:rPr lang="en-US" sz="2800" smtClean="0">
                <a:latin typeface="Times New Roman" pitchFamily="18" charset="0"/>
                <a:cs typeface="Times New Roman" pitchFamily="18" charset="0"/>
              </a:rPr>
              <a:t>bảo vệ </a:t>
            </a:r>
            <a:r>
              <a:rPr lang="en-US" sz="2800" b="1" smtClean="0">
                <a:latin typeface="Times New Roman" pitchFamily="18" charset="0"/>
                <a:cs typeface="Times New Roman" pitchFamily="18" charset="0"/>
              </a:rPr>
              <a:t>chế độ xã hội chủ nghĩa, </a:t>
            </a:r>
            <a:r>
              <a:rPr lang="en-US" sz="2800" smtClean="0">
                <a:latin typeface="Times New Roman" pitchFamily="18" charset="0"/>
                <a:cs typeface="Times New Roman" pitchFamily="18" charset="0"/>
              </a:rPr>
              <a:t>bảo vệ </a:t>
            </a:r>
            <a:r>
              <a:rPr lang="en-US" sz="2800" b="1" smtClean="0">
                <a:latin typeface="Times New Roman" pitchFamily="18" charset="0"/>
                <a:cs typeface="Times New Roman" pitchFamily="18" charset="0"/>
              </a:rPr>
              <a:t>lợi ích của Nhà nước, quyền và lợi ích hợp pháp </a:t>
            </a:r>
            <a:r>
              <a:rPr lang="en-US" sz="2800" smtClean="0">
                <a:latin typeface="Times New Roman" pitchFamily="18" charset="0"/>
                <a:cs typeface="Times New Roman" pitchFamily="18" charset="0"/>
              </a:rPr>
              <a:t>của tổ chức, cá nhân, </a:t>
            </a:r>
            <a:r>
              <a:rPr lang="en-US" sz="2800" b="1" smtClean="0">
                <a:latin typeface="Times New Roman" pitchFamily="18" charset="0"/>
                <a:cs typeface="Times New Roman" pitchFamily="18" charset="0"/>
              </a:rPr>
              <a:t>giáo dục</a:t>
            </a:r>
            <a:r>
              <a:rPr lang="en-US" sz="2800" smtClean="0">
                <a:latin typeface="Times New Roman" pitchFamily="18" charset="0"/>
                <a:cs typeface="Times New Roman" pitchFamily="18" charset="0"/>
              </a:rPr>
              <a:t> mọi người ý thức tuân theo pháp luật, đấu tranh phòng ngừa và chống tội phạm</a:t>
            </a:r>
            <a:endParaRPr lang="en-US" sz="2800" b="1">
              <a:latin typeface="Times New Roman" pitchFamily="18" charset="0"/>
              <a:cs typeface="Times New Roman" pitchFamily="18" charset="0"/>
            </a:endParaRPr>
          </a:p>
        </p:txBody>
      </p:sp>
      <p:sp>
        <p:nvSpPr>
          <p:cNvPr id="5" name="TextBox 4"/>
          <p:cNvSpPr txBox="1"/>
          <p:nvPr/>
        </p:nvSpPr>
        <p:spPr>
          <a:xfrm>
            <a:off x="609600" y="6858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772400" cy="4495800"/>
          </a:xfrm>
        </p:spPr>
        <p:txBody>
          <a:bodyPr>
            <a:normAutofit/>
          </a:bodyPr>
          <a:lstStyle/>
          <a:p>
            <a:pPr marL="571500" lvl="0" indent="-571500" algn="just">
              <a:buNone/>
            </a:pPr>
            <a:r>
              <a:rPr lang="en-US" sz="2800" b="1" smtClean="0">
                <a:latin typeface="Times New Roman" pitchFamily="18" charset="0"/>
                <a:cs typeface="Times New Roman" pitchFamily="18" charset="0"/>
              </a:rPr>
              <a:t>2. Thủ tục THHS</a:t>
            </a:r>
          </a:p>
          <a:p>
            <a:pPr marL="571500" lvl="0" indent="-571500" algn="just">
              <a:buFontTx/>
              <a:buChar char="-"/>
            </a:pPr>
            <a:r>
              <a:rPr lang="en-US" sz="2800" b="1" smtClean="0">
                <a:latin typeface="Times New Roman" pitchFamily="18" charset="0"/>
                <a:cs typeface="Times New Roman" pitchFamily="18" charset="0"/>
              </a:rPr>
              <a:t>Thủ tục: </a:t>
            </a:r>
            <a:r>
              <a:rPr lang="en-US" sz="2800" smtClean="0">
                <a:latin typeface="Times New Roman" pitchFamily="18" charset="0"/>
                <a:cs typeface="Times New Roman" pitchFamily="18" charset="0"/>
              </a:rPr>
              <a:t>những </a:t>
            </a:r>
            <a:r>
              <a:rPr lang="en-US" sz="2800" smtClean="0">
                <a:solidFill>
                  <a:srgbClr val="FF0000"/>
                </a:solidFill>
                <a:latin typeface="Times New Roman" pitchFamily="18" charset="0"/>
                <a:cs typeface="Times New Roman" pitchFamily="18" charset="0"/>
              </a:rPr>
              <a:t>việc phải làm </a:t>
            </a:r>
            <a:r>
              <a:rPr lang="en-US" sz="2800" smtClean="0">
                <a:latin typeface="Times New Roman" pitchFamily="18" charset="0"/>
                <a:cs typeface="Times New Roman" pitchFamily="18" charset="0"/>
              </a:rPr>
              <a:t>theo một </a:t>
            </a:r>
            <a:r>
              <a:rPr lang="en-US" sz="2800" smtClean="0">
                <a:solidFill>
                  <a:srgbClr val="FF0000"/>
                </a:solidFill>
                <a:latin typeface="Times New Roman" pitchFamily="18" charset="0"/>
                <a:cs typeface="Times New Roman" pitchFamily="18" charset="0"/>
              </a:rPr>
              <a:t>trật tự </a:t>
            </a:r>
            <a:r>
              <a:rPr lang="en-US" sz="2800" smtClean="0">
                <a:latin typeface="Times New Roman" pitchFamily="18" charset="0"/>
                <a:cs typeface="Times New Roman" pitchFamily="18" charset="0"/>
              </a:rPr>
              <a:t>nhất định có tính </a:t>
            </a:r>
            <a:r>
              <a:rPr lang="en-US" sz="2800" smtClean="0">
                <a:solidFill>
                  <a:srgbClr val="FF0000"/>
                </a:solidFill>
                <a:latin typeface="Times New Roman" pitchFamily="18" charset="0"/>
                <a:cs typeface="Times New Roman" pitchFamily="18" charset="0"/>
              </a:rPr>
              <a:t>chính thức</a:t>
            </a:r>
          </a:p>
          <a:p>
            <a:pPr marL="571500" lvl="0" indent="-571500" algn="just">
              <a:buFontTx/>
              <a:buChar char="-"/>
            </a:pPr>
            <a:r>
              <a:rPr lang="en-US" sz="2800" b="1" smtClean="0">
                <a:latin typeface="Times New Roman" pitchFamily="18" charset="0"/>
                <a:cs typeface="Times New Roman" pitchFamily="18" charset="0"/>
              </a:rPr>
              <a:t>Thủ tục THHS: </a:t>
            </a:r>
            <a:r>
              <a:rPr lang="en-US" sz="2800" smtClean="0">
                <a:latin typeface="Times New Roman" pitchFamily="18" charset="0"/>
                <a:cs typeface="Times New Roman" pitchFamily="18" charset="0"/>
              </a:rPr>
              <a:t>những công việc phải làm theo một trật tự nhất định trong quá trình điều tra, giải quyết vụ án. </a:t>
            </a:r>
            <a:endParaRPr lang="en-US" sz="2800">
              <a:latin typeface="Times New Roman" pitchFamily="18" charset="0"/>
              <a:cs typeface="Times New Roman" pitchFamily="18" charset="0"/>
            </a:endParaRPr>
          </a:p>
        </p:txBody>
      </p:sp>
      <p:sp>
        <p:nvSpPr>
          <p:cNvPr id="4" name="TextBox 3"/>
          <p:cNvSpPr txBox="1"/>
          <p:nvPr/>
        </p:nvSpPr>
        <p:spPr>
          <a:xfrm>
            <a:off x="533400" y="4572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772400" cy="4495800"/>
          </a:xfrm>
        </p:spPr>
        <p:txBody>
          <a:bodyPr>
            <a:normAutofit/>
          </a:bodyPr>
          <a:lstStyle/>
          <a:p>
            <a:pPr marL="0" lvl="0" indent="457200" algn="just">
              <a:buNone/>
            </a:pPr>
            <a:r>
              <a:rPr lang="en-US" sz="2800" b="1" smtClean="0">
                <a:latin typeface="Times New Roman" pitchFamily="18" charset="0"/>
                <a:cs typeface="Times New Roman" pitchFamily="18" charset="0"/>
              </a:rPr>
              <a:t>3. Các giai đoạn tố tụng:</a:t>
            </a:r>
            <a:r>
              <a:rPr lang="en-US" sz="2800" smtClean="0">
                <a:latin typeface="Times New Roman" pitchFamily="18" charset="0"/>
                <a:cs typeface="Times New Roman" pitchFamily="18" charset="0"/>
              </a:rPr>
              <a:t> là những </a:t>
            </a:r>
            <a:r>
              <a:rPr lang="en-US" sz="2800" smtClean="0">
                <a:solidFill>
                  <a:srgbClr val="FF0000"/>
                </a:solidFill>
                <a:latin typeface="Times New Roman" pitchFamily="18" charset="0"/>
                <a:cs typeface="Times New Roman" pitchFamily="18" charset="0"/>
              </a:rPr>
              <a:t>bước nối tiếp nhau </a:t>
            </a:r>
            <a:r>
              <a:rPr lang="en-US" sz="2800" smtClean="0">
                <a:latin typeface="Times New Roman" pitchFamily="18" charset="0"/>
                <a:cs typeface="Times New Roman" pitchFamily="18" charset="0"/>
              </a:rPr>
              <a:t>trong tiến trình tố tụng. Những bước này phải độc lập với nhau nhưng lại có mối </a:t>
            </a:r>
            <a:r>
              <a:rPr lang="en-US" sz="2800" smtClean="0">
                <a:solidFill>
                  <a:srgbClr val="FF0000"/>
                </a:solidFill>
                <a:latin typeface="Times New Roman" pitchFamily="18" charset="0"/>
                <a:cs typeface="Times New Roman" pitchFamily="18" charset="0"/>
              </a:rPr>
              <a:t>quan hệ mật thiết </a:t>
            </a:r>
            <a:r>
              <a:rPr lang="en-US" sz="2800" smtClean="0">
                <a:latin typeface="Times New Roman" pitchFamily="18" charset="0"/>
                <a:cs typeface="Times New Roman" pitchFamily="18" charset="0"/>
              </a:rPr>
              <a:t>với nhau. Giai đoạn trước là </a:t>
            </a:r>
            <a:r>
              <a:rPr lang="en-US" sz="2800" smtClean="0">
                <a:solidFill>
                  <a:srgbClr val="FF0000"/>
                </a:solidFill>
                <a:latin typeface="Times New Roman" pitchFamily="18" charset="0"/>
                <a:cs typeface="Times New Roman" pitchFamily="18" charset="0"/>
              </a:rPr>
              <a:t>tiền đề </a:t>
            </a:r>
            <a:r>
              <a:rPr lang="en-US" sz="2800" smtClean="0">
                <a:latin typeface="Times New Roman" pitchFamily="18" charset="0"/>
                <a:cs typeface="Times New Roman" pitchFamily="18" charset="0"/>
              </a:rPr>
              <a:t>cho giai đoạn sau. Giai đoạn sau </a:t>
            </a:r>
            <a:r>
              <a:rPr lang="en-US" sz="2800" smtClean="0">
                <a:solidFill>
                  <a:srgbClr val="FF0000"/>
                </a:solidFill>
                <a:latin typeface="Times New Roman" pitchFamily="18" charset="0"/>
                <a:cs typeface="Times New Roman" pitchFamily="18" charset="0"/>
              </a:rPr>
              <a:t>kiểm tra lại </a:t>
            </a:r>
            <a:r>
              <a:rPr lang="en-US" sz="2800" smtClean="0">
                <a:latin typeface="Times New Roman" pitchFamily="18" charset="0"/>
                <a:cs typeface="Times New Roman" pitchFamily="18" charset="0"/>
              </a:rPr>
              <a:t>việc thực hiện giai đoạn trước. Kết thúc mỗi giai đoạn có kiểm tra, đánh giá và chuyển sang giai đoạn khác</a:t>
            </a:r>
            <a:endParaRPr lang="en-US" sz="2800" b="1" smtClean="0">
              <a:latin typeface="Times New Roman" pitchFamily="18" charset="0"/>
              <a:cs typeface="Times New Roman" pitchFamily="18" charset="0"/>
            </a:endParaRPr>
          </a:p>
        </p:txBody>
      </p:sp>
      <p:sp>
        <p:nvSpPr>
          <p:cNvPr id="4" name="TextBox 3"/>
          <p:cNvSpPr txBox="1"/>
          <p:nvPr/>
        </p:nvSpPr>
        <p:spPr>
          <a:xfrm>
            <a:off x="685800" y="533400"/>
            <a:ext cx="6553200" cy="1261884"/>
          </a:xfrm>
          <a:prstGeom prst="rect">
            <a:avLst/>
          </a:prstGeom>
          <a:noFill/>
        </p:spPr>
        <p:txBody>
          <a:bodyPr wrap="square" rtlCol="0">
            <a:spAutoFit/>
          </a:bodyPr>
          <a:lstStyle/>
          <a:p>
            <a:pPr marL="457200" lvl="0" indent="0" algn="just">
              <a:buNone/>
            </a:pPr>
            <a:r>
              <a:rPr lang="en-US" sz="2600" b="1" smtClean="0">
                <a:latin typeface="Times New Roman" pitchFamily="18" charset="0"/>
                <a:cs typeface="Times New Roman" pitchFamily="18" charset="0"/>
              </a:rPr>
              <a:t>B.Luật Tố tụng hình sự</a:t>
            </a:r>
          </a:p>
          <a:p>
            <a:pPr marL="457200" lvl="0" indent="0" algn="just">
              <a:buNone/>
            </a:pPr>
            <a:r>
              <a:rPr lang="en-US" sz="2600" b="1" i="1" smtClean="0">
                <a:latin typeface="Times New Roman" pitchFamily="18" charset="0"/>
                <a:cs typeface="Times New Roman" pitchFamily="18" charset="0"/>
              </a:rPr>
              <a:t>III. Khái quát chung</a:t>
            </a:r>
          </a:p>
          <a:p>
            <a:endParaRPr lang="en-US" sz="24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4638</TotalTime>
  <Words>4017</Words>
  <Application>Microsoft Office PowerPoint</Application>
  <PresentationFormat>On-screen Show (4:3)</PresentationFormat>
  <Paragraphs>271</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Hieu Tran</cp:lastModifiedBy>
  <cp:revision>791</cp:revision>
  <dcterms:created xsi:type="dcterms:W3CDTF">2006-08-16T00:00:00Z</dcterms:created>
  <dcterms:modified xsi:type="dcterms:W3CDTF">2017-04-15T15:41:12Z</dcterms:modified>
</cp:coreProperties>
</file>