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95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 Harris" initials="EH" lastIdx="1" clrIdx="0">
    <p:extLst>
      <p:ext uri="{19B8F6BF-5375-455C-9EA6-DF929625EA0E}">
        <p15:presenceInfo xmlns:p15="http://schemas.microsoft.com/office/powerpoint/2012/main" userId="Ed Har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380" y="57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2021-07-07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2021-07-07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130" y="221381"/>
            <a:ext cx="5342021" cy="4516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3511" y="885528"/>
            <a:ext cx="11338560" cy="680085"/>
          </a:xfrm>
          <a:custGeom>
            <a:avLst/>
            <a:gdLst/>
            <a:ahLst/>
            <a:cxnLst/>
            <a:rect l="l" t="t" r="r" b="b"/>
            <a:pathLst>
              <a:path w="11338560" h="680085">
                <a:moveTo>
                  <a:pt x="11338560" y="0"/>
                </a:moveTo>
                <a:lnTo>
                  <a:pt x="0" y="0"/>
                </a:lnTo>
                <a:lnTo>
                  <a:pt x="0" y="680034"/>
                </a:lnTo>
                <a:lnTo>
                  <a:pt x="11338560" y="680034"/>
                </a:lnTo>
                <a:lnTo>
                  <a:pt x="1133856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2021-07-07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2021-07-07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2021-07-07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2130" y="221381"/>
            <a:ext cx="5342021" cy="4516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511" y="885528"/>
            <a:ext cx="11344976" cy="68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0598" y="1564422"/>
            <a:ext cx="5706745" cy="329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2021-07-07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sgarage.netlify.app/bootcamp/0.1-bootcamp-intro/#anchor-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sgarage.netlify.app/bootcamp/0.1-bootcamp-intro/#anchor-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84655" y="2286000"/>
            <a:ext cx="8229600" cy="12599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ctr">
              <a:lnSpc>
                <a:spcPts val="4610"/>
              </a:lnSpc>
              <a:spcBef>
                <a:spcPts val="625"/>
              </a:spcBef>
            </a:pPr>
            <a:r>
              <a:rPr lang="en-US" sz="2800" b="1" spc="40">
                <a:solidFill>
                  <a:srgbClr val="000000"/>
                </a:solidFill>
                <a:latin typeface="+mn-lt"/>
              </a:rPr>
              <a:t>Data Science Garage</a:t>
            </a:r>
            <a:br>
              <a:rPr lang="en-US" sz="4000" b="1" spc="40">
                <a:solidFill>
                  <a:srgbClr val="000000"/>
                </a:solidFill>
                <a:latin typeface="+mn-lt"/>
              </a:rPr>
            </a:br>
            <a:r>
              <a:rPr lang="en-US" sz="4000" b="1" spc="40">
                <a:solidFill>
                  <a:srgbClr val="000000"/>
                </a:solidFill>
                <a:latin typeface="+mn-lt"/>
              </a:rPr>
              <a:t>Bootcamp launch</a:t>
            </a:r>
            <a:endParaRPr sz="4000" b="1">
              <a:latin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1800" y="3926960"/>
            <a:ext cx="5502910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20">
                <a:cs typeface="Franklin Gothic Medium"/>
              </a:rPr>
              <a:t>HARUG!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20">
                <a:cs typeface="Franklin Gothic Medium"/>
              </a:rPr>
              <a:t>2021-07-07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20">
                <a:cs typeface="Franklin Gothic Medium"/>
              </a:rPr>
              <a:t>Ed Harris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2400">
              <a:cs typeface="Franklin Gothic Medium"/>
            </a:endParaRPr>
          </a:p>
        </p:txBody>
      </p:sp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BFF963F-4239-4702-87DB-3DE70B18C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1734207" cy="18288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ABC2AC4-47C3-44A6-92D2-548B268BC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-76200"/>
            <a:ext cx="2133600" cy="2133600"/>
          </a:xfrm>
          <a:prstGeom prst="rect">
            <a:avLst/>
          </a:prstGeom>
        </p:spPr>
      </p:pic>
      <p:pic>
        <p:nvPicPr>
          <p:cNvPr id="6" name="Picture 5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18DD0A55-9413-4F59-A509-5BFC9B865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24" y="262076"/>
            <a:ext cx="1897461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5D8AB0-B9D0-49C2-968A-7B1043A74AC8}"/>
              </a:ext>
            </a:extLst>
          </p:cNvPr>
          <p:cNvSpPr txBox="1"/>
          <p:nvPr/>
        </p:nvSpPr>
        <p:spPr>
          <a:xfrm>
            <a:off x="2247632" y="1138767"/>
            <a:ext cx="7696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https://dsgarage.netlify.app/bootcamp/0.0-bootcamp-overview/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5E04D-DE98-40DD-AD5C-091673625F53}"/>
              </a:ext>
            </a:extLst>
          </p:cNvPr>
          <p:cNvSpPr txBox="1"/>
          <p:nvPr/>
        </p:nvSpPr>
        <p:spPr>
          <a:xfrm>
            <a:off x="719667" y="3048000"/>
            <a:ext cx="11506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>
                <a:solidFill>
                  <a:srgbClr val="333333"/>
                </a:solidFill>
                <a:effectLst/>
              </a:rPr>
              <a:t>Module 1</a:t>
            </a:r>
            <a:r>
              <a:rPr lang="en-GB" sz="2400" b="0" i="0">
                <a:solidFill>
                  <a:srgbClr val="333333"/>
                </a:solidFill>
                <a:effectLst/>
              </a:rPr>
              <a:t> (pages 1.x): A bare-bones introduction to </a:t>
            </a:r>
            <a:r>
              <a:rPr lang="en-GB" sz="2400" b="1" i="0">
                <a:solidFill>
                  <a:srgbClr val="333333"/>
                </a:solidFill>
                <a:effectLst/>
              </a:rPr>
              <a:t>R and Rstudio for beginners</a:t>
            </a:r>
          </a:p>
          <a:p>
            <a:pPr algn="l"/>
            <a:endParaRPr lang="en-GB" sz="2400" b="0" i="0">
              <a:solidFill>
                <a:srgbClr val="333333"/>
              </a:solidFill>
              <a:effectLst/>
            </a:endParaRPr>
          </a:p>
          <a:p>
            <a:pPr algn="l"/>
            <a:r>
              <a:rPr lang="en-GB" sz="2400" b="1" i="0">
                <a:solidFill>
                  <a:srgbClr val="333333"/>
                </a:solidFill>
                <a:effectLst/>
              </a:rPr>
              <a:t>Module 2</a:t>
            </a:r>
            <a:r>
              <a:rPr lang="en-GB" sz="2400" b="0" i="0">
                <a:solidFill>
                  <a:srgbClr val="333333"/>
                </a:solidFill>
                <a:effectLst/>
              </a:rPr>
              <a:t> (pages 2.x): A bare-bones introduction to </a:t>
            </a:r>
            <a:r>
              <a:rPr lang="en-GB" sz="2400" b="1" i="0">
                <a:solidFill>
                  <a:srgbClr val="333333"/>
                </a:solidFill>
                <a:effectLst/>
              </a:rPr>
              <a:t>using R for traditional data analysis</a:t>
            </a:r>
          </a:p>
          <a:p>
            <a:pPr algn="l"/>
            <a:endParaRPr lang="en-GB" sz="2400" b="0" i="0">
              <a:solidFill>
                <a:srgbClr val="333333"/>
              </a:solidFill>
              <a:effectLst/>
            </a:endParaRPr>
          </a:p>
          <a:p>
            <a:pPr algn="l"/>
            <a:r>
              <a:rPr lang="en-GB" sz="2400" b="1" i="0">
                <a:solidFill>
                  <a:srgbClr val="333333"/>
                </a:solidFill>
                <a:effectLst/>
              </a:rPr>
              <a:t>Moduel 3</a:t>
            </a:r>
            <a:r>
              <a:rPr lang="en-GB" sz="2400" b="0" i="0">
                <a:solidFill>
                  <a:srgbClr val="333333"/>
                </a:solidFill>
                <a:effectLst/>
              </a:rPr>
              <a:t> (pages 3.x): An introduction to </a:t>
            </a:r>
            <a:r>
              <a:rPr lang="en-GB" sz="2400" b="1" i="0">
                <a:solidFill>
                  <a:srgbClr val="333333"/>
                </a:solidFill>
                <a:effectLst/>
              </a:rPr>
              <a:t>reproducible code, R Markdown, and Github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8258E-EF76-4349-A92E-A3714966B66D}"/>
              </a:ext>
            </a:extLst>
          </p:cNvPr>
          <p:cNvSpPr txBox="1"/>
          <p:nvPr/>
        </p:nvSpPr>
        <p:spPr>
          <a:xfrm>
            <a:off x="3657600" y="195023"/>
            <a:ext cx="4790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How is it organised?</a:t>
            </a:r>
            <a:endParaRPr lang="en-GB" sz="4400"/>
          </a:p>
        </p:txBody>
      </p:sp>
      <p:pic>
        <p:nvPicPr>
          <p:cNvPr id="11" name="Picture 10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B08DA4D-BB1F-42C0-ABC9-45B953FDA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3657600" y="195023"/>
            <a:ext cx="4790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How is it organised?</a:t>
            </a:r>
            <a:endParaRPr lang="en-GB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5E04D-DE98-40DD-AD5C-091673625F53}"/>
              </a:ext>
            </a:extLst>
          </p:cNvPr>
          <p:cNvSpPr txBox="1"/>
          <p:nvPr/>
        </p:nvSpPr>
        <p:spPr>
          <a:xfrm>
            <a:off x="3691467" y="3342408"/>
            <a:ext cx="402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>
                <a:solidFill>
                  <a:srgbClr val="333333"/>
                </a:solidFill>
                <a:effectLst/>
              </a:rPr>
              <a:t>Module 1</a:t>
            </a:r>
            <a:r>
              <a:rPr lang="en-GB" b="0" i="0">
                <a:solidFill>
                  <a:srgbClr val="333333"/>
                </a:solidFill>
                <a:effectLst/>
              </a:rPr>
              <a:t> (pages 1.x): A bare-bones introduction to R and Rstudio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CBD85-9912-42CA-BC6F-0BAE21FE1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07" y="1333796"/>
            <a:ext cx="3378374" cy="4940554"/>
          </a:xfrm>
          <a:prstGeom prst="rect">
            <a:avLst/>
          </a:prstGeom>
        </p:spPr>
      </p:pic>
      <p:pic>
        <p:nvPicPr>
          <p:cNvPr id="11" name="Picture 10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67334FC-5C0E-4073-B20D-8EAEED12A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34062D-6FCC-4D41-B543-7A795A7EABDE}"/>
              </a:ext>
            </a:extLst>
          </p:cNvPr>
          <p:cNvSpPr txBox="1"/>
          <p:nvPr/>
        </p:nvSpPr>
        <p:spPr>
          <a:xfrm>
            <a:off x="3810000" y="964464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https://dsgarage.netlify.app/bootcamp/</a:t>
            </a:r>
          </a:p>
        </p:txBody>
      </p:sp>
    </p:spTree>
    <p:extLst>
      <p:ext uri="{BB962C8B-B14F-4D97-AF65-F5344CB8AC3E}">
        <p14:creationId xmlns:p14="http://schemas.microsoft.com/office/powerpoint/2010/main" val="42948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DC5E04D-DE98-40DD-AD5C-091673625F53}"/>
              </a:ext>
            </a:extLst>
          </p:cNvPr>
          <p:cNvSpPr txBox="1"/>
          <p:nvPr/>
        </p:nvSpPr>
        <p:spPr>
          <a:xfrm>
            <a:off x="3471334" y="3276600"/>
            <a:ext cx="402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>
                <a:solidFill>
                  <a:srgbClr val="333333"/>
                </a:solidFill>
                <a:effectLst/>
              </a:rPr>
              <a:t>Module 2</a:t>
            </a:r>
            <a:r>
              <a:rPr lang="en-GB" b="0" i="0">
                <a:solidFill>
                  <a:srgbClr val="333333"/>
                </a:solidFill>
                <a:effectLst/>
              </a:rPr>
              <a:t> (pages 2.x): A bare-bones introduction to using R for traditional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D4237-13C4-46DB-A8B2-A235472BCE56}"/>
              </a:ext>
            </a:extLst>
          </p:cNvPr>
          <p:cNvSpPr txBox="1"/>
          <p:nvPr/>
        </p:nvSpPr>
        <p:spPr>
          <a:xfrm>
            <a:off x="3810000" y="964464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https://dsgarage.netlify.app/bootcamp/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8F4A9-1CF8-4626-87BA-12E62FED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535719"/>
            <a:ext cx="3143412" cy="5994708"/>
          </a:xfrm>
          <a:prstGeom prst="rect">
            <a:avLst/>
          </a:prstGeom>
        </p:spPr>
      </p:pic>
      <p:pic>
        <p:nvPicPr>
          <p:cNvPr id="10" name="Picture 9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9ED7015-0E47-4250-98F0-2994B849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C9718D-2E92-4DB9-A6DF-4EC42F08615E}"/>
              </a:ext>
            </a:extLst>
          </p:cNvPr>
          <p:cNvSpPr txBox="1"/>
          <p:nvPr/>
        </p:nvSpPr>
        <p:spPr>
          <a:xfrm>
            <a:off x="3657600" y="195023"/>
            <a:ext cx="4790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How is it organised?</a:t>
            </a:r>
            <a:endParaRPr lang="en-GB" sz="4400"/>
          </a:p>
        </p:txBody>
      </p:sp>
    </p:spTree>
    <p:extLst>
      <p:ext uri="{BB962C8B-B14F-4D97-AF65-F5344CB8AC3E}">
        <p14:creationId xmlns:p14="http://schemas.microsoft.com/office/powerpoint/2010/main" val="126471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DC5E04D-DE98-40DD-AD5C-091673625F53}"/>
              </a:ext>
            </a:extLst>
          </p:cNvPr>
          <p:cNvSpPr txBox="1"/>
          <p:nvPr/>
        </p:nvSpPr>
        <p:spPr>
          <a:xfrm>
            <a:off x="2819400" y="3412067"/>
            <a:ext cx="402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>
                <a:solidFill>
                  <a:srgbClr val="333333"/>
                </a:solidFill>
                <a:effectLst/>
              </a:rPr>
              <a:t>Moduel 3</a:t>
            </a:r>
            <a:r>
              <a:rPr lang="en-GB" b="0" i="0">
                <a:solidFill>
                  <a:srgbClr val="333333"/>
                </a:solidFill>
                <a:effectLst/>
              </a:rPr>
              <a:t> (pages 3.x): An introduction to reproducible code, R Markdown, and 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D4237-13C4-46DB-A8B2-A235472BCE56}"/>
              </a:ext>
            </a:extLst>
          </p:cNvPr>
          <p:cNvSpPr txBox="1"/>
          <p:nvPr/>
        </p:nvSpPr>
        <p:spPr>
          <a:xfrm>
            <a:off x="4114800" y="964464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https://dsgarage.netlify.app/bootcamp/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CAA24-4A13-4159-AAE9-61115D6D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514600"/>
            <a:ext cx="3930852" cy="3067208"/>
          </a:xfrm>
          <a:prstGeom prst="rect">
            <a:avLst/>
          </a:prstGeom>
        </p:spPr>
      </p:pic>
      <p:pic>
        <p:nvPicPr>
          <p:cNvPr id="10" name="Picture 9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4444421A-C158-423B-AACA-59C4E2D86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7F3EF1-4CBA-4DE8-9986-337086F70783}"/>
              </a:ext>
            </a:extLst>
          </p:cNvPr>
          <p:cNvSpPr txBox="1"/>
          <p:nvPr/>
        </p:nvSpPr>
        <p:spPr>
          <a:xfrm>
            <a:off x="3657600" y="195023"/>
            <a:ext cx="4790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How is it organised?</a:t>
            </a:r>
            <a:endParaRPr lang="en-GB" sz="4400"/>
          </a:p>
        </p:txBody>
      </p:sp>
    </p:spTree>
    <p:extLst>
      <p:ext uri="{BB962C8B-B14F-4D97-AF65-F5344CB8AC3E}">
        <p14:creationId xmlns:p14="http://schemas.microsoft.com/office/powerpoint/2010/main" val="384417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2188636" y="286314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Day 1 with R and how it is intended to work</a:t>
            </a:r>
            <a:endParaRPr lang="en-GB" sz="4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BD3AB0-0AD6-4BB0-9658-65201D5EF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638" y="3124200"/>
            <a:ext cx="3535595" cy="16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4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2188636" y="286314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Day 1 with R and how it is intended to work</a:t>
            </a:r>
            <a:endParaRPr lang="en-GB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19DB9-5184-4FE1-9540-FE8C36D8201D}"/>
              </a:ext>
            </a:extLst>
          </p:cNvPr>
          <p:cNvSpPr txBox="1"/>
          <p:nvPr/>
        </p:nvSpPr>
        <p:spPr>
          <a:xfrm>
            <a:off x="1981200" y="25908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- Install R and RStudio</a:t>
            </a:r>
          </a:p>
          <a:p>
            <a:endParaRPr lang="en-US" sz="3200"/>
          </a:p>
          <a:p>
            <a:r>
              <a:rPr lang="en-US" sz="3200"/>
              <a:t>- Read the pages and type and run all code</a:t>
            </a:r>
          </a:p>
          <a:p>
            <a:endParaRPr lang="en-US" sz="3200"/>
          </a:p>
          <a:p>
            <a:r>
              <a:rPr lang="en-US" sz="3200"/>
              <a:t>- Practice good Reproducible scripting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20923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2188636" y="286314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Day 1 with R and how it is intended to work</a:t>
            </a:r>
            <a:endParaRPr lang="en-GB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19DB9-5184-4FE1-9540-FE8C36D8201D}"/>
              </a:ext>
            </a:extLst>
          </p:cNvPr>
          <p:cNvSpPr txBox="1"/>
          <p:nvPr/>
        </p:nvSpPr>
        <p:spPr>
          <a:xfrm>
            <a:off x="2159928" y="2743200"/>
            <a:ext cx="7848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hlinkClick r:id="rId3"/>
              </a:rPr>
              <a:t>Real tour of RStudio</a:t>
            </a:r>
            <a:endParaRPr lang="en-US" sz="3200"/>
          </a:p>
          <a:p>
            <a:pPr algn="ctr"/>
            <a:endParaRPr lang="en-US" sz="2000"/>
          </a:p>
          <a:p>
            <a:pPr algn="ctr"/>
            <a:r>
              <a:rPr lang="en-US" sz="2000"/>
              <a:t>(mention RStudio Cloud...)</a:t>
            </a:r>
          </a:p>
          <a:p>
            <a:pPr algn="ctr"/>
            <a:endParaRPr lang="en-US" sz="3200"/>
          </a:p>
          <a:p>
            <a:pPr algn="ctr"/>
            <a:r>
              <a:rPr lang="en-US"/>
              <a:t>https://dsgarage.netlify.app/bootcamp/0.1-bootcamp-intro/#anchor-4</a:t>
            </a:r>
          </a:p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5872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2188636" y="286314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Day 1 with R and how it is intended to work</a:t>
            </a:r>
            <a:endParaRPr lang="en-GB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19DB9-5184-4FE1-9540-FE8C36D8201D}"/>
              </a:ext>
            </a:extLst>
          </p:cNvPr>
          <p:cNvSpPr txBox="1"/>
          <p:nvPr/>
        </p:nvSpPr>
        <p:spPr>
          <a:xfrm>
            <a:off x="2171703" y="2473405"/>
            <a:ext cx="7848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hlinkClick r:id="rId3"/>
              </a:rPr>
              <a:t>Parts of a reproducible script and workflow</a:t>
            </a:r>
            <a:endParaRPr lang="en-US" sz="3200"/>
          </a:p>
          <a:p>
            <a:pPr algn="ctr"/>
            <a:r>
              <a:rPr lang="en-US"/>
              <a:t>https://dsgarage.netlify.app/bootcamp/0.1-bootcamp-intro/#anchor-5</a:t>
            </a:r>
          </a:p>
          <a:p>
            <a:pPr algn="ctr"/>
            <a:endParaRPr lang="en-US" sz="3200"/>
          </a:p>
          <a:p>
            <a:pPr algn="ctr"/>
            <a:endParaRPr 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593BD-A024-4507-86E7-31765F00E505}"/>
              </a:ext>
            </a:extLst>
          </p:cNvPr>
          <p:cNvSpPr txBox="1"/>
          <p:nvPr/>
        </p:nvSpPr>
        <p:spPr>
          <a:xfrm>
            <a:off x="2438400" y="4331732"/>
            <a:ext cx="8458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>
                <a:solidFill>
                  <a:srgbClr val="333333"/>
                </a:solidFill>
                <a:effectLst/>
              </a:rPr>
              <a:t> Header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>
                <a:solidFill>
                  <a:srgbClr val="333333"/>
                </a:solidFill>
                <a:effectLst/>
              </a:rPr>
              <a:t> Contents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>
                <a:solidFill>
                  <a:srgbClr val="333333"/>
                </a:solidFill>
                <a:effectLst/>
              </a:rPr>
              <a:t> Section for each item of contents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>
                <a:solidFill>
                  <a:srgbClr val="333333"/>
                </a:solidFill>
              </a:rPr>
              <a:t> NB how to submit commands (demonstrate)</a:t>
            </a:r>
            <a:endParaRPr lang="en-GB" sz="3200" b="0" i="0">
              <a:solidFill>
                <a:srgbClr val="333333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D91E0-A45E-4937-A9C5-6137C1CDA0B4}"/>
              </a:ext>
            </a:extLst>
          </p:cNvPr>
          <p:cNvSpPr txBox="1"/>
          <p:nvPr/>
        </p:nvSpPr>
        <p:spPr>
          <a:xfrm>
            <a:off x="4583775" y="3692605"/>
            <a:ext cx="242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(Look at example script)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7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2188636" y="286314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Day 1 with R and how it is intended to work</a:t>
            </a:r>
            <a:endParaRPr lang="en-GB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19DB9-5184-4FE1-9540-FE8C36D8201D}"/>
              </a:ext>
            </a:extLst>
          </p:cNvPr>
          <p:cNvSpPr txBox="1"/>
          <p:nvPr/>
        </p:nvSpPr>
        <p:spPr>
          <a:xfrm>
            <a:off x="2159928" y="2743200"/>
            <a:ext cx="7848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Exercises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Let's do the first one together</a:t>
            </a:r>
          </a:p>
          <a:p>
            <a:pPr algn="ctr"/>
            <a:r>
              <a:rPr lang="en-US" sz="3200"/>
              <a:t>(demonstrate)</a:t>
            </a:r>
          </a:p>
          <a:p>
            <a:pPr algn="ctr"/>
            <a:endParaRPr lang="en-US" sz="2000"/>
          </a:p>
          <a:p>
            <a:pPr algn="ctr"/>
            <a:endParaRPr lang="en-US" sz="3200"/>
          </a:p>
          <a:p>
            <a:pPr algn="ctr"/>
            <a:r>
              <a:rPr lang="en-US"/>
              <a:t>https://dsgarage.netlify.app/bootcamp/0.1-bootcamp-intro/#anchor-4</a:t>
            </a:r>
          </a:p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8260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2549395" y="352392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Let's start the next page together!</a:t>
            </a:r>
            <a:endParaRPr lang="en-GB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19DB9-5184-4FE1-9540-FE8C36D8201D}"/>
              </a:ext>
            </a:extLst>
          </p:cNvPr>
          <p:cNvSpPr txBox="1"/>
          <p:nvPr/>
        </p:nvSpPr>
        <p:spPr>
          <a:xfrm>
            <a:off x="1981200" y="5261494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https://dsgarage.netlify.app/bootcamp/1.1-m1-r-syntax-basics/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271EB-AA1C-4D71-B503-9051AAE9D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736427"/>
            <a:ext cx="3568883" cy="1587582"/>
          </a:xfrm>
          <a:prstGeom prst="rect">
            <a:avLst/>
          </a:prstGeom>
        </p:spPr>
      </p:pic>
      <p:pic>
        <p:nvPicPr>
          <p:cNvPr id="2050" name="Picture 2" descr=" ">
            <a:extLst>
              <a:ext uri="{FF2B5EF4-FFF2-40B4-BE49-F238E27FC236}">
                <a16:creationId xmlns:a16="http://schemas.microsoft.com/office/drawing/2014/main" id="{53980B43-33CC-4A40-819D-B10448B2A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4317"/>
            <a:ext cx="24669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20FBC1-DED7-4FBB-A8CC-036CC49FD63B}"/>
              </a:ext>
            </a:extLst>
          </p:cNvPr>
          <p:cNvSpPr txBox="1"/>
          <p:nvPr/>
        </p:nvSpPr>
        <p:spPr>
          <a:xfrm>
            <a:off x="1600200" y="2311955"/>
            <a:ext cx="364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Meet the Passive aggressive butler, 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FC82EA-FB8A-43A3-95CC-750781B1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209800"/>
            <a:ext cx="5240066" cy="2778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404CAA-10AF-4A45-B28D-5E89ECE8FCCE}"/>
              </a:ext>
            </a:extLst>
          </p:cNvPr>
          <p:cNvSpPr txBox="1"/>
          <p:nvPr/>
        </p:nvSpPr>
        <p:spPr>
          <a:xfrm>
            <a:off x="4953000" y="430916"/>
            <a:ext cx="1891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Last time</a:t>
            </a:r>
            <a:endParaRPr lang="en-GB" sz="3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4CA5C-6663-4966-9990-145D1B29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00200"/>
            <a:ext cx="5457265" cy="420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3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2362200" y="1197620"/>
            <a:ext cx="9067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In coming weeks we will use the meeting time to </a:t>
            </a:r>
            <a:r>
              <a:rPr lang="en-US" sz="4400" b="1"/>
              <a:t>complete bootcamp pages together in real time</a:t>
            </a:r>
          </a:p>
          <a:p>
            <a:pPr algn="ctr"/>
            <a:endParaRPr lang="en-US" sz="4400"/>
          </a:p>
          <a:p>
            <a:pPr algn="ctr"/>
            <a:r>
              <a:rPr lang="en-US" sz="3600"/>
              <a:t>1-2 module pages per week?</a:t>
            </a:r>
          </a:p>
          <a:p>
            <a:pPr algn="ctr"/>
            <a:endParaRPr lang="en-US" sz="3600"/>
          </a:p>
          <a:p>
            <a:pPr algn="ctr"/>
            <a:r>
              <a:rPr lang="en-GB" sz="3600"/>
              <a:t>Problem sessions at beginning and end</a:t>
            </a:r>
          </a:p>
        </p:txBody>
      </p:sp>
    </p:spTree>
    <p:extLst>
      <p:ext uri="{BB962C8B-B14F-4D97-AF65-F5344CB8AC3E}">
        <p14:creationId xmlns:p14="http://schemas.microsoft.com/office/powerpoint/2010/main" val="238016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8ACF8-8C69-450A-BD14-D1BB45023F2E}"/>
              </a:ext>
            </a:extLst>
          </p:cNvPr>
          <p:cNvSpPr txBox="1"/>
          <p:nvPr/>
        </p:nvSpPr>
        <p:spPr>
          <a:xfrm>
            <a:off x="643514" y="1219200"/>
            <a:ext cx="109049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/>
              <a:t>HAP-E Group</a:t>
            </a:r>
          </a:p>
          <a:p>
            <a:pPr algn="ctr"/>
            <a:endParaRPr lang="en-US" sz="3600"/>
          </a:p>
          <a:p>
            <a:pPr algn="ctr"/>
            <a:r>
              <a:rPr lang="en-US" sz="3600"/>
              <a:t>(Harper Adams Python Enthusiasts Group)</a:t>
            </a:r>
          </a:p>
          <a:p>
            <a:pPr algn="ctr"/>
            <a:endParaRPr lang="en-US" sz="3600"/>
          </a:p>
          <a:p>
            <a:pPr algn="ctr"/>
            <a:r>
              <a:rPr lang="en-GB" sz="3600" b="1"/>
              <a:t>First meeting Friday July 9th 1pm</a:t>
            </a:r>
          </a:p>
          <a:p>
            <a:pPr algn="ctr"/>
            <a:endParaRPr lang="en-GB" sz="3600"/>
          </a:p>
          <a:p>
            <a:pPr algn="ctr"/>
            <a:r>
              <a:rPr lang="en-GB" sz="3600" b="1"/>
              <a:t>Lunchtime tutorials </a:t>
            </a:r>
          </a:p>
          <a:p>
            <a:pPr algn="ctr"/>
            <a:r>
              <a:rPr lang="en-GB" sz="3600"/>
              <a:t>(email Ed if you would like to be added to the mailing list)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B5C11CD3-E6A6-459F-A456-038691265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1676400" cy="190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06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C1F3E8-9224-4CC9-B9D4-4B9951972017}"/>
              </a:ext>
            </a:extLst>
          </p:cNvPr>
          <p:cNvSpPr txBox="1"/>
          <p:nvPr/>
        </p:nvSpPr>
        <p:spPr>
          <a:xfrm>
            <a:off x="762000" y="1981200"/>
            <a:ext cx="11049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Github webpage</a:t>
            </a:r>
          </a:p>
          <a:p>
            <a:endParaRPr lang="en-GB" sz="3600" b="1">
              <a:latin typeface="Calibri" panose="020F0502020204030204" pitchFamily="34" charset="0"/>
            </a:endParaRPr>
          </a:p>
          <a:p>
            <a:r>
              <a:rPr lang="en-GB" sz="3600" b="1">
                <a:latin typeface="Calibri" panose="020F0502020204030204" pitchFamily="34" charset="0"/>
              </a:rPr>
              <a:t>Did anybody make one?</a:t>
            </a:r>
          </a:p>
          <a:p>
            <a:endParaRPr lang="en-GB" sz="3600" b="1">
              <a:latin typeface="Calibri" panose="020F0502020204030204" pitchFamily="34" charset="0"/>
            </a:endParaRPr>
          </a:p>
          <a:p>
            <a:r>
              <a:rPr lang="en-GB" sz="3600" b="1">
                <a:latin typeface="Calibri" panose="020F0502020204030204" pitchFamily="34" charset="0"/>
              </a:rPr>
              <a:t>Post successes, comic fails, in Slack, ask for help in Slack</a:t>
            </a:r>
          </a:p>
          <a:p>
            <a:endParaRPr lang="en-GB" sz="3600" b="1">
              <a:latin typeface="Calibri" panose="020F0502020204030204" pitchFamily="34" charset="0"/>
            </a:endParaRPr>
          </a:p>
          <a:p>
            <a:endParaRPr lang="en-GB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3CBB2-B2C8-4F22-A925-828F7E61EF9A}"/>
              </a:ext>
            </a:extLst>
          </p:cNvPr>
          <p:cNvSpPr txBox="1"/>
          <p:nvPr/>
        </p:nvSpPr>
        <p:spPr>
          <a:xfrm>
            <a:off x="4953000" y="430916"/>
            <a:ext cx="1891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Last time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231212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F8E928E-450B-4D08-A1DE-C87C2291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30871"/>
            <a:ext cx="6172200" cy="3896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D3CBB2-B2C8-4F22-A925-828F7E61EF9A}"/>
              </a:ext>
            </a:extLst>
          </p:cNvPr>
          <p:cNvSpPr txBox="1"/>
          <p:nvPr/>
        </p:nvSpPr>
        <p:spPr>
          <a:xfrm>
            <a:off x="5334000" y="457200"/>
            <a:ext cx="1274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Today</a:t>
            </a:r>
            <a:endParaRPr lang="en-GB" sz="3600"/>
          </a:p>
        </p:txBody>
      </p:sp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114800"/>
            <a:ext cx="1897461" cy="2057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B37842-FBE9-4D10-8CA0-53DEB484FEA3}"/>
              </a:ext>
            </a:extLst>
          </p:cNvPr>
          <p:cNvSpPr txBox="1"/>
          <p:nvPr/>
        </p:nvSpPr>
        <p:spPr>
          <a:xfrm>
            <a:off x="7111315" y="3124200"/>
            <a:ext cx="42864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Bootcamp Launch</a:t>
            </a:r>
            <a:endParaRPr lang="en-GB" sz="4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D3E2BE-B6E9-4D7E-AE95-8204E2A3F21E}"/>
              </a:ext>
            </a:extLst>
          </p:cNvPr>
          <p:cNvSpPr txBox="1"/>
          <p:nvPr/>
        </p:nvSpPr>
        <p:spPr>
          <a:xfrm>
            <a:off x="1932518" y="1137398"/>
            <a:ext cx="8077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/>
              <a:t>https://dsgarage.netlify.app/</a:t>
            </a:r>
          </a:p>
        </p:txBody>
      </p:sp>
    </p:spTree>
    <p:extLst>
      <p:ext uri="{BB962C8B-B14F-4D97-AF65-F5344CB8AC3E}">
        <p14:creationId xmlns:p14="http://schemas.microsoft.com/office/powerpoint/2010/main" val="19008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D3CBB2-B2C8-4F22-A925-828F7E61EF9A}"/>
              </a:ext>
            </a:extLst>
          </p:cNvPr>
          <p:cNvSpPr txBox="1"/>
          <p:nvPr/>
        </p:nvSpPr>
        <p:spPr>
          <a:xfrm>
            <a:off x="5334000" y="457200"/>
            <a:ext cx="1274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Today</a:t>
            </a:r>
            <a:endParaRPr lang="en-GB" sz="3600"/>
          </a:p>
        </p:txBody>
      </p:sp>
      <p:pic>
        <p:nvPicPr>
          <p:cNvPr id="1026" name="Picture 2" descr="Should My Child Attend A Boot Camp or Receive Therapy? - Bricolage  Behavioral Health">
            <a:extLst>
              <a:ext uri="{FF2B5EF4-FFF2-40B4-BE49-F238E27FC236}">
                <a16:creationId xmlns:a16="http://schemas.microsoft.com/office/drawing/2014/main" id="{C033E598-E061-477C-AAEF-12EB49BF1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40386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457977"/>
            <a:ext cx="1897461" cy="2057400"/>
          </a:xfrm>
          <a:prstGeom prst="rect">
            <a:avLst/>
          </a:prstGeom>
        </p:spPr>
      </p:pic>
      <p:pic>
        <p:nvPicPr>
          <p:cNvPr id="1030" name="Picture 6" descr="100+ Team Work Images | Download Free Pictures On Unsplash">
            <a:extLst>
              <a:ext uri="{FF2B5EF4-FFF2-40B4-BE49-F238E27FC236}">
                <a16:creationId xmlns:a16="http://schemas.microsoft.com/office/drawing/2014/main" id="{9029B681-D02A-443F-9751-B84E0B31D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819400"/>
            <a:ext cx="24223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F672F3-2A05-4C34-B187-018BCD095889}"/>
              </a:ext>
            </a:extLst>
          </p:cNvPr>
          <p:cNvSpPr txBox="1"/>
          <p:nvPr/>
        </p:nvSpPr>
        <p:spPr>
          <a:xfrm>
            <a:off x="1752600" y="1775936"/>
            <a:ext cx="284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Traditional bootcamp</a:t>
            </a:r>
            <a:endParaRPr lang="en-GB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D05768-FD49-4844-9AF1-99BE00E91D49}"/>
              </a:ext>
            </a:extLst>
          </p:cNvPr>
          <p:cNvSpPr txBox="1"/>
          <p:nvPr/>
        </p:nvSpPr>
        <p:spPr>
          <a:xfrm>
            <a:off x="8077200" y="1815508"/>
            <a:ext cx="3448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Ed's R and stats Bootcamp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428030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4953000" y="457200"/>
            <a:ext cx="1488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Why?</a:t>
            </a:r>
            <a:endParaRPr lang="en-GB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2110F-1F33-437A-BF89-403E45FC2012}"/>
              </a:ext>
            </a:extLst>
          </p:cNvPr>
          <p:cNvSpPr txBox="1"/>
          <p:nvPr/>
        </p:nvSpPr>
        <p:spPr>
          <a:xfrm>
            <a:off x="1828800" y="28956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The purpose of the bootcamp is a </a:t>
            </a:r>
            <a:r>
              <a:rPr lang="en-US" sz="3200" b="1"/>
              <a:t>SELF-GUIDED resources </a:t>
            </a:r>
            <a:r>
              <a:rPr lang="en-US" sz="3200"/>
              <a:t>to learn basic </a:t>
            </a:r>
            <a:r>
              <a:rPr lang="en-US" sz="3200" b="1"/>
              <a:t>R programming </a:t>
            </a:r>
            <a:r>
              <a:rPr lang="en-US" sz="3200"/>
              <a:t>and basic </a:t>
            </a:r>
            <a:r>
              <a:rPr lang="en-US" sz="3200" b="1"/>
              <a:t>statistics</a:t>
            </a:r>
            <a:r>
              <a:rPr lang="en-US" sz="3200"/>
              <a:t> with </a:t>
            </a:r>
            <a:r>
              <a:rPr lang="en-US" sz="3200" b="1"/>
              <a:t>no prior knowledge</a:t>
            </a:r>
            <a:endParaRPr lang="en-GB" sz="3200" b="1"/>
          </a:p>
        </p:txBody>
      </p:sp>
      <p:pic>
        <p:nvPicPr>
          <p:cNvPr id="11" name="Picture 10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5C3A135D-BD64-4203-A4A0-8A6598346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5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4114800" y="457200"/>
            <a:ext cx="3252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Who is it for?</a:t>
            </a:r>
            <a:endParaRPr lang="en-GB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2110F-1F33-437A-BF89-403E45FC2012}"/>
              </a:ext>
            </a:extLst>
          </p:cNvPr>
          <p:cNvSpPr txBox="1"/>
          <p:nvPr/>
        </p:nvSpPr>
        <p:spPr>
          <a:xfrm>
            <a:off x="3124200" y="1828800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- PhD students with data</a:t>
            </a:r>
          </a:p>
          <a:p>
            <a:endParaRPr lang="en-US" sz="2400"/>
          </a:p>
          <a:p>
            <a:r>
              <a:rPr lang="en-US" sz="2400"/>
              <a:t>- Academic colleagues who want to learn R</a:t>
            </a:r>
          </a:p>
          <a:p>
            <a:endParaRPr lang="en-US" sz="2400"/>
          </a:p>
          <a:p>
            <a:r>
              <a:rPr lang="en-US" sz="2400"/>
              <a:t>- Postgraduate students (mixed MSc)</a:t>
            </a:r>
          </a:p>
          <a:p>
            <a:endParaRPr lang="en-US" sz="2400"/>
          </a:p>
          <a:p>
            <a:r>
              <a:rPr lang="en-US" sz="2400"/>
              <a:t>- Learning data scientists </a:t>
            </a:r>
          </a:p>
          <a:p>
            <a:endParaRPr lang="en-US" sz="2400"/>
          </a:p>
          <a:p>
            <a:r>
              <a:rPr lang="en-GB" sz="2400"/>
              <a:t>- Other interesting people</a:t>
            </a:r>
          </a:p>
        </p:txBody>
      </p:sp>
      <p:pic>
        <p:nvPicPr>
          <p:cNvPr id="6" name="Picture 5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D5D6F8B3-2D03-424C-ACD6-D105C75AE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0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3648374" y="352392"/>
            <a:ext cx="4895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What will you learn?</a:t>
            </a:r>
            <a:endParaRPr lang="en-GB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2110F-1F33-437A-BF89-403E45FC2012}"/>
              </a:ext>
            </a:extLst>
          </p:cNvPr>
          <p:cNvSpPr txBox="1"/>
          <p:nvPr/>
        </p:nvSpPr>
        <p:spPr>
          <a:xfrm>
            <a:off x="2514600" y="19812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- Intro R programming language</a:t>
            </a:r>
          </a:p>
          <a:p>
            <a:endParaRPr lang="en-US" sz="3200"/>
          </a:p>
          <a:p>
            <a:r>
              <a:rPr lang="en-US" sz="3200"/>
              <a:t>- Best practice for reproducible scripts</a:t>
            </a:r>
          </a:p>
          <a:p>
            <a:endParaRPr lang="en-US" sz="3200"/>
          </a:p>
          <a:p>
            <a:r>
              <a:rPr lang="en-US" sz="3200"/>
              <a:t>- Tidy data</a:t>
            </a:r>
          </a:p>
          <a:p>
            <a:endParaRPr lang="en-US" sz="3200"/>
          </a:p>
          <a:p>
            <a:r>
              <a:rPr lang="en-GB" sz="3200"/>
              <a:t>- Review of simple statistics (just enough...)</a:t>
            </a:r>
          </a:p>
        </p:txBody>
      </p:sp>
      <p:pic>
        <p:nvPicPr>
          <p:cNvPr id="6" name="Picture 5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E35D132-D13B-4C4B-8570-820DF875C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4435</TotalTime>
  <Words>562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Medium</vt:lpstr>
      <vt:lpstr>Office Theme</vt:lpstr>
      <vt:lpstr>Data Science Garage Bootcamp launch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Mild Introduction to  Structural Equation Modeling</dc:title>
  <dc:creator>Ed Harris</dc:creator>
  <cp:lastModifiedBy>Ed Harris</cp:lastModifiedBy>
  <cp:revision>80</cp:revision>
  <dcterms:created xsi:type="dcterms:W3CDTF">2021-04-28T13:13:49Z</dcterms:created>
  <dcterms:modified xsi:type="dcterms:W3CDTF">2021-07-07T19:32:35Z</dcterms:modified>
</cp:coreProperties>
</file>