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257" r:id="rId3"/>
    <p:sldId id="298" r:id="rId4"/>
    <p:sldId id="259" r:id="rId5"/>
    <p:sldId id="260" r:id="rId6"/>
    <p:sldId id="297" r:id="rId7"/>
    <p:sldId id="299" r:id="rId8"/>
    <p:sldId id="302" r:id="rId9"/>
    <p:sldId id="300" r:id="rId10"/>
    <p:sldId id="303" r:id="rId11"/>
    <p:sldId id="304" r:id="rId12"/>
    <p:sldId id="305" r:id="rId13"/>
    <p:sldId id="306" r:id="rId14"/>
    <p:sldId id="307" r:id="rId15"/>
    <p:sldId id="308" r:id="rId16"/>
    <p:sldId id="310" r:id="rId17"/>
    <p:sldId id="311" r:id="rId18"/>
    <p:sldId id="312" r:id="rId19"/>
    <p:sldId id="313" r:id="rId20"/>
    <p:sldId id="314" r:id="rId21"/>
    <p:sldId id="315" r:id="rId22"/>
    <p:sldId id="316" r:id="rId23"/>
    <p:sldId id="317" r:id="rId24"/>
    <p:sldId id="318" r:id="rId25"/>
    <p:sldId id="319" r:id="rId26"/>
    <p:sldId id="323" r:id="rId27"/>
    <p:sldId id="324" r:id="rId28"/>
    <p:sldId id="325" r:id="rId29"/>
    <p:sldId id="326" r:id="rId30"/>
    <p:sldId id="327" r:id="rId31"/>
    <p:sldId id="330" r:id="rId32"/>
    <p:sldId id="329" r:id="rId33"/>
    <p:sldId id="331" r:id="rId34"/>
    <p:sldId id="334" r:id="rId35"/>
    <p:sldId id="335" r:id="rId36"/>
  </p:sldIdLst>
  <p:sldSz cx="9144000" cy="5143500" type="screen16x9"/>
  <p:notesSz cx="6858000" cy="9144000"/>
  <p:embeddedFontLst>
    <p:embeddedFont>
      <p:font typeface="Barlow" panose="020B0604020202020204" charset="0"/>
      <p:regular r:id="rId38"/>
      <p:bold r:id="rId39"/>
      <p:italic r:id="rId40"/>
      <p:boldItalic r:id="rId41"/>
    </p:embeddedFont>
    <p:embeddedFont>
      <p:font typeface="Barlow Light" panose="020B0604020202020204" charset="0"/>
      <p:regular r:id="rId42"/>
    </p:embeddedFont>
    <p:embeddedFont>
      <p:font typeface="Calibri" panose="020F0502020204030204" pitchFamily="34" charset="0"/>
      <p:regular r:id="rId43"/>
      <p:bold r:id="rId44"/>
      <p:italic r:id="rId45"/>
      <p:boldItalic r:id="rId46"/>
    </p:embeddedFont>
    <p:embeddedFont>
      <p:font typeface="Miriam Libre" panose="00000500000000000000" pitchFamily="2" charset="-79"/>
      <p:regular r:id="rId47"/>
      <p:bold r:id="rId48"/>
    </p:embeddedFont>
    <p:embeddedFont>
      <p:font typeface="Work Sans"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1pPr>
            <a:lvl2pPr lvl="1">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2pPr>
            <a:lvl3pPr lvl="2">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3pPr>
            <a:lvl4pPr lvl="3">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4pPr>
            <a:lvl5pPr lvl="4">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5pPr>
            <a:lvl6pPr lvl="5">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6pPr>
            <a:lvl7pPr lvl="6">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7pPr>
            <a:lvl8pPr lvl="7">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8pPr>
            <a:lvl9pPr lvl="8">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lvl="1" indent="-381000">
              <a:spcBef>
                <a:spcPts val="0"/>
              </a:spcBef>
              <a:spcAft>
                <a:spcPts val="0"/>
              </a:spcAft>
              <a:buClr>
                <a:schemeClr val="accent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lvl="2" indent="-381000">
              <a:spcBef>
                <a:spcPts val="0"/>
              </a:spcBef>
              <a:spcAft>
                <a:spcPts val="0"/>
              </a:spcAft>
              <a:buClr>
                <a:schemeClr val="accent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lvl="3" indent="-381000">
              <a:spcBef>
                <a:spcPts val="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lvl="4" indent="-381000">
              <a:spcBef>
                <a:spcPts val="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lvl="5" indent="-381000">
              <a:spcBef>
                <a:spcPts val="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lvl="6" indent="-381000">
              <a:spcBef>
                <a:spcPts val="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lvl="7" indent="-381000">
              <a:spcBef>
                <a:spcPts val="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lvl="8" indent="-381000">
              <a:spcBef>
                <a:spcPts val="0"/>
              </a:spcBef>
              <a:spcAft>
                <a:spcPts val="0"/>
              </a:spcAft>
              <a:buClr>
                <a:schemeClr val="dk1"/>
              </a:buClr>
              <a:buSzPts val="2400"/>
              <a:buFont typeface="Barlow Light" panose="00000500000000000000"/>
              <a:buChar char="■"/>
              <a:defRPr sz="2400">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panose="00000500000000000000"/>
                <a:ea typeface="Barlow" panose="00000500000000000000"/>
                <a:cs typeface="Barlow" panose="00000500000000000000"/>
                <a:sym typeface="Barlow" panose="00000500000000000000"/>
              </a:defRPr>
            </a:lvl1pPr>
            <a:lvl2pPr lvl="1" algn="ctr">
              <a:buNone/>
              <a:defRPr sz="1000">
                <a:solidFill>
                  <a:schemeClr val="lt1"/>
                </a:solidFill>
                <a:latin typeface="Barlow" panose="00000500000000000000"/>
                <a:ea typeface="Barlow" panose="00000500000000000000"/>
                <a:cs typeface="Barlow" panose="00000500000000000000"/>
                <a:sym typeface="Barlow" panose="00000500000000000000"/>
              </a:defRPr>
            </a:lvl2pPr>
            <a:lvl3pPr lvl="2" algn="ctr">
              <a:buNone/>
              <a:defRPr sz="1000">
                <a:solidFill>
                  <a:schemeClr val="lt1"/>
                </a:solidFill>
                <a:latin typeface="Barlow" panose="00000500000000000000"/>
                <a:ea typeface="Barlow" panose="00000500000000000000"/>
                <a:cs typeface="Barlow" panose="00000500000000000000"/>
                <a:sym typeface="Barlow" panose="00000500000000000000"/>
              </a:defRPr>
            </a:lvl3pPr>
            <a:lvl4pPr lvl="3" algn="ctr">
              <a:buNone/>
              <a:defRPr sz="1000">
                <a:solidFill>
                  <a:schemeClr val="lt1"/>
                </a:solidFill>
                <a:latin typeface="Barlow" panose="00000500000000000000"/>
                <a:ea typeface="Barlow" panose="00000500000000000000"/>
                <a:cs typeface="Barlow" panose="00000500000000000000"/>
                <a:sym typeface="Barlow" panose="00000500000000000000"/>
              </a:defRPr>
            </a:lvl4pPr>
            <a:lvl5pPr lvl="4" algn="ctr">
              <a:buNone/>
              <a:defRPr sz="1000">
                <a:solidFill>
                  <a:schemeClr val="lt1"/>
                </a:solidFill>
                <a:latin typeface="Barlow" panose="00000500000000000000"/>
                <a:ea typeface="Barlow" panose="00000500000000000000"/>
                <a:cs typeface="Barlow" panose="00000500000000000000"/>
                <a:sym typeface="Barlow" panose="00000500000000000000"/>
              </a:defRPr>
            </a:lvl5pPr>
            <a:lvl6pPr lvl="5" algn="ctr">
              <a:buNone/>
              <a:defRPr sz="1000">
                <a:solidFill>
                  <a:schemeClr val="lt1"/>
                </a:solidFill>
                <a:latin typeface="Barlow" panose="00000500000000000000"/>
                <a:ea typeface="Barlow" panose="00000500000000000000"/>
                <a:cs typeface="Barlow" panose="00000500000000000000"/>
                <a:sym typeface="Barlow" panose="00000500000000000000"/>
              </a:defRPr>
            </a:lvl6pPr>
            <a:lvl7pPr lvl="6" algn="ctr">
              <a:buNone/>
              <a:defRPr sz="1000">
                <a:solidFill>
                  <a:schemeClr val="lt1"/>
                </a:solidFill>
                <a:latin typeface="Barlow" panose="00000500000000000000"/>
                <a:ea typeface="Barlow" panose="00000500000000000000"/>
                <a:cs typeface="Barlow" panose="00000500000000000000"/>
                <a:sym typeface="Barlow" panose="00000500000000000000"/>
              </a:defRPr>
            </a:lvl7pPr>
            <a:lvl8pPr lvl="7" algn="ctr">
              <a:buNone/>
              <a:defRPr sz="1000">
                <a:solidFill>
                  <a:schemeClr val="lt1"/>
                </a:solidFill>
                <a:latin typeface="Barlow" panose="00000500000000000000"/>
                <a:ea typeface="Barlow" panose="00000500000000000000"/>
                <a:cs typeface="Barlow" panose="00000500000000000000"/>
                <a:sym typeface="Barlow" panose="00000500000000000000"/>
              </a:defRPr>
            </a:lvl8pPr>
            <a:lvl9pPr lvl="8" algn="ctr">
              <a:buNone/>
              <a:defRPr sz="1000">
                <a:solidFill>
                  <a:schemeClr val="lt1"/>
                </a:solidFill>
                <a:latin typeface="Barlow" panose="00000500000000000000"/>
                <a:ea typeface="Barlow" panose="00000500000000000000"/>
                <a:cs typeface="Barlow" panose="00000500000000000000"/>
                <a:sym typeface="Barlow" panose="00000500000000000000"/>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95830" y="1059180"/>
            <a:ext cx="4899025" cy="21342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err="1"/>
              <a:t>UniverSmart</a:t>
            </a:r>
            <a:endParaRPr lang="en-US" altLang="en-GB"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194945"/>
            <a:ext cx="6057900" cy="721360"/>
          </a:xfrm>
        </p:spPr>
        <p:txBody>
          <a:bodyPr/>
          <a:lstStyle/>
          <a:p>
            <a:r>
              <a:rPr lang="en-US" sz="2400">
                <a:solidFill>
                  <a:schemeClr val="tx1">
                    <a:lumMod val="65000"/>
                    <a:lumOff val="35000"/>
                  </a:schemeClr>
                </a:solidFill>
              </a:rPr>
              <a:t>b. Chọn trường Đại học theo điểm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10</a:t>
            </a:fld>
            <a:endParaRPr lang="en-GB"/>
          </a:p>
        </p:txBody>
      </p:sp>
      <p:pic>
        <p:nvPicPr>
          <p:cNvPr id="6" name="Picture 5" descr="2"/>
          <p:cNvPicPr>
            <a:picLocks noChangeAspect="1"/>
          </p:cNvPicPr>
          <p:nvPr/>
        </p:nvPicPr>
        <p:blipFill>
          <a:blip r:embed="rId2"/>
          <a:stretch>
            <a:fillRect/>
          </a:stretch>
        </p:blipFill>
        <p:spPr>
          <a:xfrm>
            <a:off x="179705" y="1419860"/>
            <a:ext cx="5794375" cy="2823845"/>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194945"/>
            <a:ext cx="6057900" cy="1009650"/>
          </a:xfrm>
        </p:spPr>
        <p:txBody>
          <a:bodyPr/>
          <a:lstStyle/>
          <a:p>
            <a:r>
              <a:rPr lang="en-US" sz="2400">
                <a:solidFill>
                  <a:schemeClr val="tx1">
                    <a:lumMod val="65000"/>
                    <a:lumOff val="35000"/>
                  </a:schemeClr>
                </a:solidFill>
              </a:rPr>
              <a:t>c. So sánh các ngành học  giữa các trường</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11</a:t>
            </a:fld>
            <a:endParaRPr lang="en-GB"/>
          </a:p>
        </p:txBody>
      </p:sp>
      <p:pic>
        <p:nvPicPr>
          <p:cNvPr id="6" name="Picture 5" descr="3"/>
          <p:cNvPicPr>
            <a:picLocks noChangeAspect="1"/>
          </p:cNvPicPr>
          <p:nvPr/>
        </p:nvPicPr>
        <p:blipFill>
          <a:blip r:embed="rId2"/>
          <a:stretch>
            <a:fillRect/>
          </a:stretch>
        </p:blipFill>
        <p:spPr>
          <a:xfrm>
            <a:off x="251460" y="1276350"/>
            <a:ext cx="5749290" cy="370840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 y="123825"/>
            <a:ext cx="6022975" cy="1136650"/>
          </a:xfrm>
        </p:spPr>
        <p:txBody>
          <a:bodyPr/>
          <a:lstStyle/>
          <a:p>
            <a:r>
              <a:rPr lang="en-US"/>
              <a:t>3.2 KIẾN TRÚC HỆ THỐNG</a:t>
            </a:r>
            <a:br>
              <a:rPr lang="en-US"/>
            </a:br>
            <a:r>
              <a:rPr lang="en-US" sz="2400">
                <a:solidFill>
                  <a:schemeClr val="tx1">
                    <a:lumMod val="65000"/>
                    <a:lumOff val="35000"/>
                  </a:schemeClr>
                </a:solidFill>
              </a:rPr>
              <a:t>3.2.1 Biểu đồ điểm từng môn học</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12</a:t>
            </a:fld>
            <a:endParaRPr lang="en-GB"/>
          </a:p>
        </p:txBody>
      </p:sp>
      <p:sp>
        <p:nvSpPr>
          <p:cNvPr id="299" name="Google Shape;299;p20"/>
          <p:cNvSpPr txBox="1">
            <a:spLocks noGrp="1"/>
          </p:cNvSpPr>
          <p:nvPr>
            <p:ph type="body" idx="1"/>
          </p:nvPr>
        </p:nvSpPr>
        <p:spPr>
          <a:xfrm>
            <a:off x="202565" y="1240790"/>
            <a:ext cx="5730240" cy="3587115"/>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pPr>
            <a:r>
              <a:rPr lang="en-GB"/>
              <a:t>Phần mềm được thiết kế theo mô hình client-server. Người dùng nhập yêu cầu trên giao diện sau đó server xử lý yêu cầu rồi hiện lên giao diện các yêu cầu đã gửi</a:t>
            </a:r>
            <a:r>
              <a:rPr lang="en-GB" sz="1800"/>
              <a:t>.</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339725"/>
            <a:ext cx="5138420" cy="650240"/>
          </a:xfrm>
        </p:spPr>
        <p:txBody>
          <a:bodyPr/>
          <a:lstStyle/>
          <a:p>
            <a:r>
              <a:rPr lang="en-US" sz="2400">
                <a:solidFill>
                  <a:schemeClr val="tx1">
                    <a:lumMod val="65000"/>
                    <a:lumOff val="35000"/>
                  </a:schemeClr>
                </a:solidFill>
              </a:rPr>
              <a:t>3.2.2 UML Diagrams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13</a:t>
            </a:fld>
            <a:endParaRPr lang="en-GB"/>
          </a:p>
        </p:txBody>
      </p:sp>
      <p:pic>
        <p:nvPicPr>
          <p:cNvPr id="5" name="Picture 4" descr="4"/>
          <p:cNvPicPr>
            <a:picLocks noChangeAspect="1"/>
          </p:cNvPicPr>
          <p:nvPr/>
        </p:nvPicPr>
        <p:blipFill>
          <a:blip r:embed="rId2"/>
          <a:stretch>
            <a:fillRect/>
          </a:stretch>
        </p:blipFill>
        <p:spPr>
          <a:xfrm>
            <a:off x="107315" y="1347470"/>
            <a:ext cx="5733415" cy="3375025"/>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50" y="267335"/>
            <a:ext cx="5138420" cy="628650"/>
          </a:xfrm>
        </p:spPr>
        <p:txBody>
          <a:bodyPr/>
          <a:lstStyle/>
          <a:p>
            <a:r>
              <a:rPr lang="en-US" sz="2400">
                <a:ln/>
                <a:solidFill>
                  <a:schemeClr val="tx1"/>
                </a:solidFill>
                <a:effectLst>
                  <a:outerShdw blurRad="38100" dist="19050" dir="2700000" algn="tl" rotWithShape="0">
                    <a:schemeClr val="dk1">
                      <a:alpha val="40000"/>
                    </a:schemeClr>
                  </a:outerShdw>
                </a:effectLst>
              </a:rPr>
              <a:t>Sequence Diagram: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14</a:t>
            </a:fld>
            <a:endParaRPr lang="en-GB"/>
          </a:p>
        </p:txBody>
      </p:sp>
      <p:pic>
        <p:nvPicPr>
          <p:cNvPr id="5" name="Picture 4"/>
          <p:cNvPicPr>
            <a:picLocks noChangeAspect="1"/>
          </p:cNvPicPr>
          <p:nvPr/>
        </p:nvPicPr>
        <p:blipFill>
          <a:blip r:embed="rId2"/>
          <a:stretch>
            <a:fillRect/>
          </a:stretch>
        </p:blipFill>
        <p:spPr>
          <a:xfrm>
            <a:off x="611505" y="1347470"/>
            <a:ext cx="4901565" cy="3606165"/>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 y="635"/>
            <a:ext cx="5441315" cy="1687830"/>
          </a:xfrm>
        </p:spPr>
        <p:txBody>
          <a:bodyPr/>
          <a:lstStyle/>
          <a:p>
            <a:r>
              <a:rPr lang="en-US"/>
              <a:t>3.3 Giao diện hệ thống</a:t>
            </a:r>
            <a:br>
              <a:rPr lang="en-US"/>
            </a:br>
            <a:r>
              <a:rPr lang="en-US" sz="2400">
                <a:ln/>
                <a:solidFill>
                  <a:schemeClr val="tx1">
                    <a:lumMod val="65000"/>
                    <a:lumOff val="35000"/>
                  </a:schemeClr>
                </a:solidFill>
                <a:effectLst>
                  <a:outerShdw blurRad="38100" dist="19050" dir="2700000" algn="tl" rotWithShape="0">
                    <a:schemeClr val="dk1">
                      <a:alpha val="40000"/>
                    </a:schemeClr>
                  </a:outerShdw>
                </a:effectLst>
              </a:rPr>
              <a:t>3.3.1 Giao diện biểu đồ điểm từng môn học</a:t>
            </a:r>
          </a:p>
        </p:txBody>
      </p:sp>
      <p:sp>
        <p:nvSpPr>
          <p:cNvPr id="3" name="Text Placeholder 2"/>
          <p:cNvSpPr>
            <a:spLocks noGrp="1"/>
          </p:cNvSpPr>
          <p:nvPr>
            <p:ph type="body" idx="1"/>
          </p:nvPr>
        </p:nvSpPr>
        <p:spPr>
          <a:xfrm>
            <a:off x="130175" y="1657350"/>
            <a:ext cx="5863590" cy="551815"/>
          </a:xfrm>
        </p:spPr>
        <p:txBody>
          <a:bodyPr/>
          <a:lstStyle/>
          <a:p>
            <a:pPr marL="76200" indent="0">
              <a:buNone/>
            </a:pPr>
            <a:r>
              <a:rPr lang="en-US"/>
              <a:t>Môn Toán :</a:t>
            </a:r>
          </a:p>
          <a:p>
            <a:pPr marL="76200" indent="0">
              <a:buNone/>
            </a:pPr>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15</a:t>
            </a:fld>
            <a:endParaRPr lang="en-GB"/>
          </a:p>
        </p:txBody>
      </p:sp>
      <p:pic>
        <p:nvPicPr>
          <p:cNvPr id="6" name="Picture 5"/>
          <p:cNvPicPr>
            <a:picLocks noChangeAspect="1"/>
          </p:cNvPicPr>
          <p:nvPr/>
        </p:nvPicPr>
        <p:blipFill>
          <a:blip r:embed="rId2"/>
          <a:stretch>
            <a:fillRect/>
          </a:stretch>
        </p:blipFill>
        <p:spPr>
          <a:xfrm>
            <a:off x="755650" y="2284095"/>
            <a:ext cx="4614545" cy="2647315"/>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Văn :</a:t>
            </a:r>
          </a:p>
          <a:p>
            <a:pPr marL="76200" indent="0">
              <a:buNone/>
            </a:pPr>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16</a:t>
            </a:fld>
            <a:endParaRPr lang="en-GB"/>
          </a:p>
        </p:txBody>
      </p:sp>
      <p:pic>
        <p:nvPicPr>
          <p:cNvPr id="7" name="Picture 6"/>
          <p:cNvPicPr>
            <a:picLocks noChangeAspect="1"/>
          </p:cNvPicPr>
          <p:nvPr/>
        </p:nvPicPr>
        <p:blipFill>
          <a:blip r:embed="rId2"/>
          <a:stretch>
            <a:fillRect/>
          </a:stretch>
        </p:blipFill>
        <p:spPr>
          <a:xfrm>
            <a:off x="107315" y="987425"/>
            <a:ext cx="5869305" cy="339915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Anh:</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17</a:t>
            </a:fld>
            <a:endParaRPr lang="en-GB"/>
          </a:p>
        </p:txBody>
      </p:sp>
      <p:pic>
        <p:nvPicPr>
          <p:cNvPr id="5" name="Picture 4"/>
          <p:cNvPicPr>
            <a:picLocks noChangeAspect="1"/>
          </p:cNvPicPr>
          <p:nvPr/>
        </p:nvPicPr>
        <p:blipFill>
          <a:blip r:embed="rId2"/>
          <a:stretch>
            <a:fillRect/>
          </a:stretch>
        </p:blipFill>
        <p:spPr>
          <a:xfrm>
            <a:off x="71755" y="1059815"/>
            <a:ext cx="5970905" cy="3427730"/>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Lý:</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18</a:t>
            </a:fld>
            <a:endParaRPr lang="en-GB"/>
          </a:p>
        </p:txBody>
      </p:sp>
      <p:pic>
        <p:nvPicPr>
          <p:cNvPr id="5" name="Picture 4"/>
          <p:cNvPicPr>
            <a:picLocks noChangeAspect="1"/>
          </p:cNvPicPr>
          <p:nvPr/>
        </p:nvPicPr>
        <p:blipFill>
          <a:blip r:embed="rId2"/>
          <a:stretch>
            <a:fillRect/>
          </a:stretch>
        </p:blipFill>
        <p:spPr>
          <a:xfrm>
            <a:off x="107315" y="1131570"/>
            <a:ext cx="5911850" cy="3302635"/>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Hóa:</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19</a:t>
            </a:fld>
            <a:endParaRPr lang="en-GB"/>
          </a:p>
        </p:txBody>
      </p:sp>
      <p:pic>
        <p:nvPicPr>
          <p:cNvPr id="7" name="Picture 6"/>
          <p:cNvPicPr>
            <a:picLocks noChangeAspect="1"/>
          </p:cNvPicPr>
          <p:nvPr/>
        </p:nvPicPr>
        <p:blipFill>
          <a:blip r:embed="rId2"/>
          <a:stretch>
            <a:fillRect/>
          </a:stretch>
        </p:blipFill>
        <p:spPr>
          <a:xfrm>
            <a:off x="35560" y="1059815"/>
            <a:ext cx="5928360" cy="3385185"/>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THÀNH VIÊN </a:t>
            </a: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2" name="Text Placeholder 1"/>
          <p:cNvSpPr>
            <a:spLocks noGrp="1"/>
          </p:cNvSpPr>
          <p:nvPr>
            <p:ph type="body" idx="2"/>
          </p:nvPr>
        </p:nvSpPr>
        <p:spPr>
          <a:xfrm>
            <a:off x="755650" y="1707515"/>
            <a:ext cx="4056380" cy="3155315"/>
          </a:xfrm>
        </p:spPr>
        <p:txBody>
          <a:bodyPr/>
          <a:lstStyle/>
          <a:p>
            <a:r>
              <a:rPr lang="en-US"/>
              <a:t>Hà Đức Hải</a:t>
            </a:r>
          </a:p>
          <a:p>
            <a:r>
              <a:rPr lang="en-US"/>
              <a:t>Vũ Đức Duy</a:t>
            </a:r>
          </a:p>
          <a:p>
            <a:r>
              <a:rPr lang="en-US"/>
              <a:t>Lê Khắc Châu</a:t>
            </a:r>
          </a:p>
          <a:p>
            <a:r>
              <a:rPr lang="en-US"/>
              <a:t>Đàm Khắc Khánh Duy</a:t>
            </a:r>
          </a:p>
          <a:p>
            <a:r>
              <a:rPr lang="en-US"/>
              <a:t>Nguyễn Quốc Thịnh</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Sinh:</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20</a:t>
            </a:fld>
            <a:endParaRPr lang="en-GB"/>
          </a:p>
        </p:txBody>
      </p:sp>
      <p:pic>
        <p:nvPicPr>
          <p:cNvPr id="8" name="Picture 7"/>
          <p:cNvPicPr>
            <a:picLocks noChangeAspect="1"/>
          </p:cNvPicPr>
          <p:nvPr/>
        </p:nvPicPr>
        <p:blipFill>
          <a:blip r:embed="rId2"/>
          <a:stretch>
            <a:fillRect/>
          </a:stretch>
        </p:blipFill>
        <p:spPr>
          <a:xfrm>
            <a:off x="54610" y="1059815"/>
            <a:ext cx="5988050" cy="3394075"/>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Sử:</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21</a:t>
            </a:fld>
            <a:endParaRPr lang="en-GB"/>
          </a:p>
        </p:txBody>
      </p:sp>
      <p:pic>
        <p:nvPicPr>
          <p:cNvPr id="2" name="Picture 1"/>
          <p:cNvPicPr>
            <a:picLocks noChangeAspect="1"/>
          </p:cNvPicPr>
          <p:nvPr/>
        </p:nvPicPr>
        <p:blipFill>
          <a:blip r:embed="rId2"/>
          <a:stretch>
            <a:fillRect/>
          </a:stretch>
        </p:blipFill>
        <p:spPr>
          <a:xfrm>
            <a:off x="107315" y="1059180"/>
            <a:ext cx="5859145" cy="3311525"/>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Địa:</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22</a:t>
            </a:fld>
            <a:endParaRPr lang="en-GB"/>
          </a:p>
        </p:txBody>
      </p:sp>
      <p:pic>
        <p:nvPicPr>
          <p:cNvPr id="2" name="Picture 1"/>
          <p:cNvPicPr>
            <a:picLocks noChangeAspect="1"/>
          </p:cNvPicPr>
          <p:nvPr/>
        </p:nvPicPr>
        <p:blipFill>
          <a:blip r:embed="rId2"/>
          <a:stretch>
            <a:fillRect/>
          </a:stretch>
        </p:blipFill>
        <p:spPr>
          <a:xfrm>
            <a:off x="35560" y="987425"/>
            <a:ext cx="5960110" cy="3391535"/>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Môn GDCD: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23</a:t>
            </a:fld>
            <a:endParaRPr lang="en-GB"/>
          </a:p>
        </p:txBody>
      </p:sp>
      <p:pic>
        <p:nvPicPr>
          <p:cNvPr id="2" name="Picture 1"/>
          <p:cNvPicPr>
            <a:picLocks noChangeAspect="1"/>
          </p:cNvPicPr>
          <p:nvPr/>
        </p:nvPicPr>
        <p:blipFill>
          <a:blip r:embed="rId2"/>
          <a:stretch>
            <a:fillRect/>
          </a:stretch>
        </p:blipFill>
        <p:spPr>
          <a:xfrm>
            <a:off x="59055" y="1203960"/>
            <a:ext cx="5983605" cy="3296285"/>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 y="267335"/>
            <a:ext cx="5441315" cy="1030605"/>
          </a:xfrm>
        </p:spPr>
        <p:txBody>
          <a:bodyPr/>
          <a:lstStyle/>
          <a:p>
            <a:r>
              <a:rPr lang="en-US" sz="2400">
                <a:solidFill>
                  <a:schemeClr val="tx1">
                    <a:lumMod val="65000"/>
                    <a:lumOff val="35000"/>
                  </a:schemeClr>
                </a:solidFill>
                <a:effectLst>
                  <a:outerShdw blurRad="38100" dist="19050" dir="2700000" algn="tl" rotWithShape="0">
                    <a:schemeClr val="dk1">
                      <a:alpha val="40000"/>
                    </a:schemeClr>
                  </a:outerShdw>
                </a:effectLst>
              </a:rPr>
              <a:t>3.3.2: Giao diện Chọn trường ĐH theo điểm</a:t>
            </a:r>
          </a:p>
        </p:txBody>
      </p:sp>
      <p:sp>
        <p:nvSpPr>
          <p:cNvPr id="3" name="Text Placeholder 2"/>
          <p:cNvSpPr>
            <a:spLocks noGrp="1"/>
          </p:cNvSpPr>
          <p:nvPr>
            <p:ph type="body" idx="1"/>
          </p:nvPr>
        </p:nvSpPr>
        <p:spPr>
          <a:xfrm>
            <a:off x="107315" y="1347470"/>
            <a:ext cx="5863590" cy="551815"/>
          </a:xfrm>
        </p:spPr>
        <p:txBody>
          <a:bodyPr/>
          <a:lstStyle/>
          <a:p>
            <a:pPr marL="76200" indent="0">
              <a:buNone/>
            </a:pPr>
            <a:r>
              <a:rPr lang="en-US"/>
              <a:t>Ngành CNTT: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24</a:t>
            </a:fld>
            <a:endParaRPr lang="en-GB"/>
          </a:p>
        </p:txBody>
      </p:sp>
      <p:pic>
        <p:nvPicPr>
          <p:cNvPr id="5" name="Picture 4"/>
          <p:cNvPicPr>
            <a:picLocks noChangeAspect="1"/>
          </p:cNvPicPr>
          <p:nvPr/>
        </p:nvPicPr>
        <p:blipFill>
          <a:blip r:embed="rId2"/>
          <a:stretch>
            <a:fillRect/>
          </a:stretch>
        </p:blipFill>
        <p:spPr>
          <a:xfrm>
            <a:off x="147955" y="2067560"/>
            <a:ext cx="5782945" cy="2610485"/>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Nghành QTKD: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25</a:t>
            </a:fld>
            <a:endParaRPr lang="en-GB"/>
          </a:p>
        </p:txBody>
      </p:sp>
      <p:pic>
        <p:nvPicPr>
          <p:cNvPr id="6" name="Picture 5"/>
          <p:cNvPicPr>
            <a:picLocks noChangeAspect="1"/>
          </p:cNvPicPr>
          <p:nvPr/>
        </p:nvPicPr>
        <p:blipFill>
          <a:blip r:embed="rId2"/>
          <a:stretch>
            <a:fillRect/>
          </a:stretch>
        </p:blipFill>
        <p:spPr>
          <a:xfrm>
            <a:off x="71120" y="1176020"/>
            <a:ext cx="5971540" cy="2792095"/>
          </a:xfrm>
          <a:prstGeom prst="rect">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Ngành Dược:</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26</a:t>
            </a:fld>
            <a:endParaRPr lang="en-GB"/>
          </a:p>
        </p:txBody>
      </p:sp>
      <p:pic>
        <p:nvPicPr>
          <p:cNvPr id="2" name="Picture 1"/>
          <p:cNvPicPr>
            <a:picLocks noChangeAspect="1"/>
          </p:cNvPicPr>
          <p:nvPr/>
        </p:nvPicPr>
        <p:blipFill>
          <a:blip r:embed="rId2"/>
          <a:stretch>
            <a:fillRect/>
          </a:stretch>
        </p:blipFill>
        <p:spPr>
          <a:xfrm>
            <a:off x="60960" y="1131570"/>
            <a:ext cx="5981700" cy="2705735"/>
          </a:xfrm>
          <a:prstGeom prst="rect">
            <a:avLst/>
          </a:prstGeom>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 y="267335"/>
            <a:ext cx="5441315" cy="1030605"/>
          </a:xfrm>
        </p:spPr>
        <p:txBody>
          <a:bodyPr/>
          <a:lstStyle/>
          <a:p>
            <a:r>
              <a:rPr lang="en-US" sz="2400">
                <a:solidFill>
                  <a:schemeClr val="tx1">
                    <a:lumMod val="65000"/>
                    <a:lumOff val="35000"/>
                  </a:schemeClr>
                </a:solidFill>
                <a:effectLst>
                  <a:outerShdw blurRad="38100" dist="19050" dir="2700000" algn="tl" rotWithShape="0">
                    <a:schemeClr val="dk1">
                      <a:alpha val="40000"/>
                    </a:schemeClr>
                  </a:outerShdw>
                </a:effectLst>
              </a:rPr>
              <a:t>3.3.3: Giao diện So sánh giữa các trường ĐH</a:t>
            </a:r>
          </a:p>
        </p:txBody>
      </p:sp>
      <p:sp>
        <p:nvSpPr>
          <p:cNvPr id="3" name="Text Placeholder 2"/>
          <p:cNvSpPr>
            <a:spLocks noGrp="1"/>
          </p:cNvSpPr>
          <p:nvPr>
            <p:ph type="body" idx="1"/>
          </p:nvPr>
        </p:nvSpPr>
        <p:spPr>
          <a:xfrm>
            <a:off x="107315" y="1347470"/>
            <a:ext cx="5863590" cy="551815"/>
          </a:xfrm>
        </p:spPr>
        <p:txBody>
          <a:bodyPr/>
          <a:lstStyle/>
          <a:p>
            <a:pPr marL="76200" indent="0">
              <a:buNone/>
            </a:pPr>
            <a:r>
              <a:rPr lang="en-US"/>
              <a:t>Ngành CNTT: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27</a:t>
            </a:fld>
            <a:endParaRPr lang="en-GB"/>
          </a:p>
        </p:txBody>
      </p:sp>
      <p:pic>
        <p:nvPicPr>
          <p:cNvPr id="6" name="Picture 5"/>
          <p:cNvPicPr>
            <a:picLocks noChangeAspect="1"/>
          </p:cNvPicPr>
          <p:nvPr/>
        </p:nvPicPr>
        <p:blipFill>
          <a:blip r:embed="rId2"/>
          <a:stretch>
            <a:fillRect/>
          </a:stretch>
        </p:blipFill>
        <p:spPr>
          <a:xfrm>
            <a:off x="64770" y="1995805"/>
            <a:ext cx="5948680" cy="2553970"/>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Nghành Dược:</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28</a:t>
            </a:fld>
            <a:endParaRPr lang="en-GB"/>
          </a:p>
        </p:txBody>
      </p:sp>
      <p:pic>
        <p:nvPicPr>
          <p:cNvPr id="2" name="Picture 1"/>
          <p:cNvPicPr>
            <a:picLocks noChangeAspect="1"/>
          </p:cNvPicPr>
          <p:nvPr/>
        </p:nvPicPr>
        <p:blipFill>
          <a:blip r:embed="rId2"/>
          <a:stretch>
            <a:fillRect/>
          </a:stretch>
        </p:blipFill>
        <p:spPr>
          <a:xfrm>
            <a:off x="35560" y="1348105"/>
            <a:ext cx="5989955" cy="2454910"/>
          </a:xfrm>
          <a:prstGeom prst="rect">
            <a:avLst/>
          </a:prstGeom>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070" y="267335"/>
            <a:ext cx="5863590" cy="551815"/>
          </a:xfrm>
        </p:spPr>
        <p:txBody>
          <a:bodyPr/>
          <a:lstStyle/>
          <a:p>
            <a:pPr marL="76200" indent="0">
              <a:buNone/>
            </a:pPr>
            <a:r>
              <a:rPr lang="en-US"/>
              <a:t>Nghành QTKD: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29</a:t>
            </a:fld>
            <a:endParaRPr lang="en-GB"/>
          </a:p>
        </p:txBody>
      </p:sp>
      <p:pic>
        <p:nvPicPr>
          <p:cNvPr id="2" name="Picture 1"/>
          <p:cNvPicPr>
            <a:picLocks noChangeAspect="1"/>
          </p:cNvPicPr>
          <p:nvPr/>
        </p:nvPicPr>
        <p:blipFill>
          <a:blip r:embed="rId2"/>
          <a:stretch>
            <a:fillRect/>
          </a:stretch>
        </p:blipFill>
        <p:spPr>
          <a:xfrm>
            <a:off x="35560" y="1275715"/>
            <a:ext cx="6077585" cy="249110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1.GIỚI THIỆU</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4. KIỂM THỬ </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195580"/>
            <a:ext cx="5910580" cy="713740"/>
          </a:xfrm>
        </p:spPr>
        <p:txBody>
          <a:bodyPr/>
          <a:lstStyle/>
          <a:p>
            <a:r>
              <a:rPr lang="en-US" sz="2800"/>
              <a:t>4.1 Biểu đồ điểm từng môn học</a:t>
            </a:r>
          </a:p>
        </p:txBody>
      </p:sp>
      <p:sp>
        <p:nvSpPr>
          <p:cNvPr id="3" name="Text Placeholder 2"/>
          <p:cNvSpPr>
            <a:spLocks noGrp="1"/>
          </p:cNvSpPr>
          <p:nvPr>
            <p:ph type="body" idx="1"/>
          </p:nvPr>
        </p:nvSpPr>
        <p:spPr>
          <a:xfrm>
            <a:off x="107950" y="963930"/>
            <a:ext cx="5909945" cy="3940810"/>
          </a:xfrm>
        </p:spPr>
        <p:txBody>
          <a:bodyPr/>
          <a:lstStyle/>
          <a:p>
            <a:r>
              <a:rPr lang="en-US" sz="1800"/>
              <a:t>Test case:</a:t>
            </a:r>
          </a:p>
          <a:p>
            <a:pPr lvl="1"/>
            <a:r>
              <a:rPr lang="en-US" sz="1800"/>
              <a:t>Lần 1: chọn Toán =&gt; hiển thị phổ điểm môn Toán</a:t>
            </a:r>
          </a:p>
          <a:p>
            <a:pPr lvl="1"/>
            <a:r>
              <a:rPr lang="en-US" sz="1800"/>
              <a:t>Lần 2: chọn Văn =&gt; hiển thị phổ điểm môn Văn</a:t>
            </a:r>
          </a:p>
          <a:p>
            <a:pPr lvl="1"/>
            <a:r>
              <a:rPr lang="en-US" sz="1800"/>
              <a:t>Lần 3: chọn T.Anh =&gt; hiển thị phổ điểm môn Anh</a:t>
            </a:r>
          </a:p>
          <a:p>
            <a:pPr lvl="1"/>
            <a:r>
              <a:rPr lang="en-US" sz="1800"/>
              <a:t>Lần 4: chọn Lý =&gt; hiển thị phổ điểm môn Lý</a:t>
            </a:r>
          </a:p>
          <a:p>
            <a:pPr lvl="1"/>
            <a:r>
              <a:rPr lang="en-US" sz="1800"/>
              <a:t>Lần 5: chọn Hóa =&gt; hiển thị phổ điểm môn Hóa</a:t>
            </a:r>
          </a:p>
          <a:p>
            <a:pPr lvl="1"/>
            <a:r>
              <a:rPr lang="en-US" sz="1800"/>
              <a:t>Lần 6: chọn Sinh =&gt; hiển thị phổ điểm môn Sinh</a:t>
            </a:r>
          </a:p>
          <a:p>
            <a:pPr lvl="1"/>
            <a:r>
              <a:rPr lang="en-US" sz="1800"/>
              <a:t>Lần 7: chọn Sử =&gt; hiển thị phổ điểm môn Sử</a:t>
            </a:r>
          </a:p>
          <a:p>
            <a:pPr lvl="1"/>
            <a:r>
              <a:rPr lang="en-US" sz="1800"/>
              <a:t>Lần 8: chọn Địa =&gt; hiển thị phổ điểm môn Địa</a:t>
            </a:r>
          </a:p>
          <a:p>
            <a:pPr lvl="1"/>
            <a:r>
              <a:rPr lang="en-US" sz="1800"/>
              <a:t>Lần 9: chọn GDCD: hiển thị phổ điểm môn GDCD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31</a:t>
            </a:fld>
            <a:endParaRPr lang="en-GB"/>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195580"/>
            <a:ext cx="6029960" cy="581025"/>
          </a:xfrm>
        </p:spPr>
        <p:txBody>
          <a:bodyPr/>
          <a:lstStyle/>
          <a:p>
            <a:r>
              <a:rPr lang="en-US" sz="2800"/>
              <a:t>4.2: Chọn trường ĐH theo điểm</a:t>
            </a:r>
          </a:p>
        </p:txBody>
      </p:sp>
      <p:sp>
        <p:nvSpPr>
          <p:cNvPr id="3" name="Text Placeholder 2"/>
          <p:cNvSpPr>
            <a:spLocks noGrp="1"/>
          </p:cNvSpPr>
          <p:nvPr>
            <p:ph type="body" idx="1"/>
          </p:nvPr>
        </p:nvSpPr>
        <p:spPr>
          <a:xfrm>
            <a:off x="27305" y="1053465"/>
            <a:ext cx="6038215" cy="3851275"/>
          </a:xfrm>
        </p:spPr>
        <p:txBody>
          <a:bodyPr/>
          <a:lstStyle/>
          <a:p>
            <a:r>
              <a:rPr lang="en-US" sz="1800" dirty="0"/>
              <a:t>Test case:</a:t>
            </a:r>
          </a:p>
          <a:p>
            <a:pPr lvl="1"/>
            <a:r>
              <a:rPr lang="en-US" sz="1800" dirty="0" err="1"/>
              <a:t>Lần</a:t>
            </a:r>
            <a:r>
              <a:rPr lang="en-US" sz="1800" dirty="0"/>
              <a:t> 1: </a:t>
            </a:r>
            <a:r>
              <a:rPr lang="en-US" sz="1800" dirty="0" err="1"/>
              <a:t>Nhập</a:t>
            </a:r>
            <a:r>
              <a:rPr lang="en-US" sz="1800" dirty="0"/>
              <a:t> </a:t>
            </a:r>
            <a:r>
              <a:rPr lang="en-US" sz="1800" dirty="0" err="1"/>
              <a:t>tổ</a:t>
            </a:r>
            <a:r>
              <a:rPr lang="en-US" sz="1800" dirty="0"/>
              <a:t> </a:t>
            </a:r>
            <a:r>
              <a:rPr lang="en-US" sz="1800" dirty="0" err="1"/>
              <a:t>hợp</a:t>
            </a:r>
            <a:r>
              <a:rPr lang="en-US" sz="1800" dirty="0"/>
              <a:t> </a:t>
            </a:r>
            <a:r>
              <a:rPr lang="en-US" sz="1800" dirty="0" err="1"/>
              <a:t>điểm</a:t>
            </a:r>
            <a:r>
              <a:rPr lang="en-US" sz="1800" dirty="0"/>
              <a:t> </a:t>
            </a:r>
            <a:r>
              <a:rPr lang="en-US" sz="1800" dirty="0" err="1"/>
              <a:t>khối</a:t>
            </a:r>
            <a:r>
              <a:rPr lang="en-US" sz="1800" dirty="0"/>
              <a:t> A, </a:t>
            </a:r>
            <a:r>
              <a:rPr lang="en-US" sz="1800" dirty="0" err="1"/>
              <a:t>chọn</a:t>
            </a:r>
            <a:r>
              <a:rPr lang="en-US" sz="1800" dirty="0"/>
              <a:t> </a:t>
            </a:r>
            <a:r>
              <a:rPr lang="en-US" sz="1800" dirty="0" err="1"/>
              <a:t>khối</a:t>
            </a:r>
            <a:r>
              <a:rPr lang="en-US" sz="1800" dirty="0"/>
              <a:t> </a:t>
            </a:r>
            <a:r>
              <a:rPr lang="en-US" sz="1800" dirty="0" err="1"/>
              <a:t>nghành</a:t>
            </a:r>
            <a:r>
              <a:rPr lang="en-US" sz="1800" dirty="0"/>
              <a:t> CNTT, </a:t>
            </a:r>
            <a:r>
              <a:rPr lang="en-US" sz="1800" dirty="0" err="1"/>
              <a:t>tìm</a:t>
            </a:r>
            <a:r>
              <a:rPr lang="en-US" sz="1800" dirty="0"/>
              <a:t> </a:t>
            </a:r>
            <a:r>
              <a:rPr lang="en-US" sz="1800" dirty="0" err="1"/>
              <a:t>kiếm</a:t>
            </a:r>
            <a:endParaRPr lang="en-US" sz="1800" dirty="0"/>
          </a:p>
          <a:p>
            <a:pPr marL="533400" lvl="1" indent="0">
              <a:buNone/>
            </a:pPr>
            <a:r>
              <a:rPr lang="en-US" sz="1800" dirty="0"/>
              <a:t>	=&gt;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trường</a:t>
            </a:r>
            <a:r>
              <a:rPr lang="en-US" sz="1800" dirty="0"/>
              <a:t> </a:t>
            </a:r>
            <a:r>
              <a:rPr lang="en-US" sz="1800" dirty="0" err="1"/>
              <a:t>có</a:t>
            </a:r>
            <a:r>
              <a:rPr lang="en-US" sz="1800" dirty="0"/>
              <a:t> </a:t>
            </a:r>
            <a:r>
              <a:rPr lang="en-US" sz="1800" dirty="0" err="1"/>
              <a:t>điểm</a:t>
            </a:r>
            <a:r>
              <a:rPr lang="en-US" sz="1800" dirty="0"/>
              <a:t> &lt;= </a:t>
            </a:r>
            <a:r>
              <a:rPr lang="en-US" sz="1800" dirty="0" err="1"/>
              <a:t>điểm</a:t>
            </a:r>
            <a:r>
              <a:rPr lang="en-US" sz="1800" dirty="0"/>
              <a:t> </a:t>
            </a:r>
            <a:r>
              <a:rPr lang="en-US" sz="1800" dirty="0" err="1"/>
              <a:t>nhập</a:t>
            </a:r>
            <a:endParaRPr lang="en-US" sz="1800" dirty="0"/>
          </a:p>
          <a:p>
            <a:pPr marL="533400" lvl="1" indent="0">
              <a:buNone/>
            </a:pPr>
            <a:endParaRPr lang="en-US" sz="1800" dirty="0"/>
          </a:p>
          <a:p>
            <a:pPr lvl="1"/>
            <a:r>
              <a:rPr lang="en-US" sz="1800" dirty="0" err="1"/>
              <a:t>Lần</a:t>
            </a:r>
            <a:r>
              <a:rPr lang="en-US" sz="1800" dirty="0"/>
              <a:t> 2: </a:t>
            </a:r>
            <a:r>
              <a:rPr lang="en-US" sz="1800" dirty="0" err="1"/>
              <a:t>Nhập</a:t>
            </a:r>
            <a:r>
              <a:rPr lang="en-US" sz="1800" dirty="0"/>
              <a:t> </a:t>
            </a:r>
            <a:r>
              <a:rPr lang="en-US" sz="1800" dirty="0" err="1"/>
              <a:t>tổ</a:t>
            </a:r>
            <a:r>
              <a:rPr lang="en-US" sz="1800" dirty="0"/>
              <a:t> </a:t>
            </a:r>
            <a:r>
              <a:rPr lang="en-US" sz="1800" dirty="0" err="1"/>
              <a:t>hợp</a:t>
            </a:r>
            <a:r>
              <a:rPr lang="en-US" sz="1800" dirty="0"/>
              <a:t> </a:t>
            </a:r>
            <a:r>
              <a:rPr lang="en-US" sz="1800" dirty="0" err="1"/>
              <a:t>khối</a:t>
            </a:r>
            <a:r>
              <a:rPr lang="en-US" sz="1800" dirty="0"/>
              <a:t> D, </a:t>
            </a:r>
            <a:r>
              <a:rPr lang="en-US" sz="1800" dirty="0" err="1"/>
              <a:t>chọn</a:t>
            </a:r>
            <a:r>
              <a:rPr lang="en-US" sz="1800" dirty="0"/>
              <a:t> QTKD, </a:t>
            </a:r>
            <a:r>
              <a:rPr lang="en-US" sz="1800" dirty="0" err="1"/>
              <a:t>tìm</a:t>
            </a:r>
            <a:r>
              <a:rPr lang="en-US" sz="1800" dirty="0"/>
              <a:t> </a:t>
            </a:r>
            <a:r>
              <a:rPr lang="en-US" sz="1800" dirty="0" err="1"/>
              <a:t>kiếm</a:t>
            </a:r>
            <a:endParaRPr lang="en-US" sz="1800" dirty="0"/>
          </a:p>
          <a:p>
            <a:pPr marL="990600" lvl="2" indent="0">
              <a:buNone/>
            </a:pPr>
            <a:r>
              <a:rPr lang="en-US" sz="1800" dirty="0"/>
              <a:t>=&gt;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trường</a:t>
            </a:r>
            <a:r>
              <a:rPr lang="en-US" sz="1800" dirty="0"/>
              <a:t> </a:t>
            </a:r>
            <a:r>
              <a:rPr lang="en-US" sz="1800" dirty="0" err="1"/>
              <a:t>có</a:t>
            </a:r>
            <a:r>
              <a:rPr lang="en-US" sz="1800" dirty="0"/>
              <a:t> </a:t>
            </a:r>
            <a:r>
              <a:rPr lang="en-US" sz="1800" dirty="0" err="1"/>
              <a:t>điểm</a:t>
            </a:r>
            <a:r>
              <a:rPr lang="en-US" sz="1800" dirty="0"/>
              <a:t> &lt;= </a:t>
            </a:r>
            <a:r>
              <a:rPr lang="en-US" sz="1800" dirty="0" err="1"/>
              <a:t>điểm</a:t>
            </a:r>
            <a:r>
              <a:rPr lang="en-US" sz="1800" dirty="0"/>
              <a:t> </a:t>
            </a:r>
            <a:r>
              <a:rPr lang="en-US" sz="1800" dirty="0" err="1"/>
              <a:t>nhập</a:t>
            </a:r>
            <a:endParaRPr lang="en-US" sz="1800" dirty="0"/>
          </a:p>
          <a:p>
            <a:pPr marL="990600" lvl="2" indent="0">
              <a:buNone/>
            </a:pPr>
            <a:endParaRPr lang="en-US" sz="1800" dirty="0"/>
          </a:p>
          <a:p>
            <a:pPr lvl="1"/>
            <a:r>
              <a:rPr lang="en-US" sz="1800" dirty="0" err="1"/>
              <a:t>Lần</a:t>
            </a:r>
            <a:r>
              <a:rPr lang="en-US" sz="1800" dirty="0"/>
              <a:t> 3: </a:t>
            </a:r>
            <a:r>
              <a:rPr lang="en-US" sz="1800" dirty="0" err="1"/>
              <a:t>Nhập</a:t>
            </a:r>
            <a:r>
              <a:rPr lang="en-US" sz="1800" dirty="0"/>
              <a:t> </a:t>
            </a:r>
            <a:r>
              <a:rPr lang="en-US" sz="1800" dirty="0" err="1"/>
              <a:t>tổ</a:t>
            </a:r>
            <a:r>
              <a:rPr lang="en-US" sz="1800" dirty="0"/>
              <a:t> </a:t>
            </a:r>
            <a:r>
              <a:rPr lang="en-US" sz="1800" dirty="0" err="1"/>
              <a:t>hợp</a:t>
            </a:r>
            <a:r>
              <a:rPr lang="en-US" sz="1800" dirty="0"/>
              <a:t> </a:t>
            </a:r>
            <a:r>
              <a:rPr lang="en-US" sz="1800" dirty="0" err="1"/>
              <a:t>khối</a:t>
            </a:r>
            <a:r>
              <a:rPr lang="en-US" sz="1800" dirty="0"/>
              <a:t> B, </a:t>
            </a:r>
            <a:r>
              <a:rPr lang="en-US" sz="1800" dirty="0" err="1"/>
              <a:t>chọn</a:t>
            </a:r>
            <a:r>
              <a:rPr lang="en-US" sz="1800" dirty="0"/>
              <a:t> </a:t>
            </a:r>
            <a:r>
              <a:rPr lang="en-US" sz="1800" dirty="0" err="1"/>
              <a:t>nghành</a:t>
            </a:r>
            <a:r>
              <a:rPr lang="en-US" sz="1800" dirty="0"/>
              <a:t> </a:t>
            </a:r>
            <a:r>
              <a:rPr lang="en-US" sz="1800" dirty="0" err="1"/>
              <a:t>Dược</a:t>
            </a:r>
            <a:r>
              <a:rPr lang="en-US" sz="1800" dirty="0"/>
              <a:t>, </a:t>
            </a:r>
            <a:r>
              <a:rPr lang="en-US" sz="1800" dirty="0" err="1"/>
              <a:t>tìm</a:t>
            </a:r>
            <a:r>
              <a:rPr lang="en-US" sz="1800" dirty="0"/>
              <a:t> </a:t>
            </a:r>
            <a:r>
              <a:rPr lang="en-US" sz="1800" dirty="0" err="1"/>
              <a:t>kiếm</a:t>
            </a:r>
            <a:endParaRPr lang="en-US" sz="1800" dirty="0"/>
          </a:p>
          <a:p>
            <a:pPr marL="76200" indent="0">
              <a:buNone/>
            </a:pPr>
            <a:r>
              <a:rPr lang="en-US" sz="1800" dirty="0"/>
              <a:t>	=&gt;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trường</a:t>
            </a:r>
            <a:r>
              <a:rPr lang="en-US" sz="1800" dirty="0"/>
              <a:t> </a:t>
            </a:r>
            <a:r>
              <a:rPr lang="en-US" sz="1800" dirty="0" err="1"/>
              <a:t>có</a:t>
            </a:r>
            <a:r>
              <a:rPr lang="en-US" sz="1800" dirty="0"/>
              <a:t> </a:t>
            </a:r>
            <a:r>
              <a:rPr lang="en-US" sz="1800" dirty="0" err="1"/>
              <a:t>điểm</a:t>
            </a:r>
            <a:r>
              <a:rPr lang="en-US" sz="1800" dirty="0"/>
              <a:t> &lt;= </a:t>
            </a:r>
            <a:r>
              <a:rPr lang="en-US" sz="1800" dirty="0" err="1"/>
              <a:t>điểm</a:t>
            </a:r>
            <a:r>
              <a:rPr lang="en-US" sz="1800" dirty="0"/>
              <a:t> </a:t>
            </a:r>
            <a:r>
              <a:rPr lang="en-US" sz="1800" dirty="0" err="1"/>
              <a:t>nhập</a:t>
            </a:r>
            <a:endParaRPr lang="en-US"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32</a:t>
            </a:fld>
            <a:endParaRPr lang="en-GB"/>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195580"/>
            <a:ext cx="5910580" cy="1108710"/>
          </a:xfrm>
        </p:spPr>
        <p:txBody>
          <a:bodyPr/>
          <a:lstStyle/>
          <a:p>
            <a:r>
              <a:rPr lang="en-US" sz="2800"/>
              <a:t>4.3 So sánh các ngành học giữa các trường</a:t>
            </a:r>
          </a:p>
        </p:txBody>
      </p:sp>
      <p:sp>
        <p:nvSpPr>
          <p:cNvPr id="3" name="Text Placeholder 2"/>
          <p:cNvSpPr>
            <a:spLocks noGrp="1"/>
          </p:cNvSpPr>
          <p:nvPr>
            <p:ph type="body" idx="1"/>
          </p:nvPr>
        </p:nvSpPr>
        <p:spPr>
          <a:xfrm>
            <a:off x="107950" y="1303655"/>
            <a:ext cx="5909945" cy="3601085"/>
          </a:xfrm>
        </p:spPr>
        <p:txBody>
          <a:bodyPr/>
          <a:lstStyle/>
          <a:p>
            <a:r>
              <a:rPr lang="en-US" sz="1800" dirty="0"/>
              <a:t>Test case:</a:t>
            </a:r>
          </a:p>
          <a:p>
            <a:pPr lvl="1"/>
            <a:r>
              <a:rPr lang="en-US" sz="1800" dirty="0" err="1"/>
              <a:t>Lần</a:t>
            </a:r>
            <a:r>
              <a:rPr lang="en-US" sz="1800" dirty="0"/>
              <a:t> 1: </a:t>
            </a:r>
            <a:r>
              <a:rPr lang="en-US" sz="1800" dirty="0" err="1"/>
              <a:t>chọn</a:t>
            </a:r>
            <a:r>
              <a:rPr lang="en-US" sz="1800" dirty="0"/>
              <a:t> </a:t>
            </a:r>
            <a:r>
              <a:rPr lang="en-US" sz="1800" dirty="0" err="1"/>
              <a:t>khối</a:t>
            </a:r>
            <a:r>
              <a:rPr lang="en-US" sz="1800" dirty="0"/>
              <a:t> </a:t>
            </a:r>
            <a:r>
              <a:rPr lang="en-US" sz="1800" dirty="0" err="1"/>
              <a:t>nghành</a:t>
            </a:r>
            <a:r>
              <a:rPr lang="en-US" sz="1800" dirty="0"/>
              <a:t> CNTT</a:t>
            </a:r>
          </a:p>
          <a:p>
            <a:pPr marL="76200" indent="0">
              <a:buNone/>
            </a:pPr>
            <a:r>
              <a:rPr lang="en-US" sz="1800" dirty="0"/>
              <a:t>	=&gt;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trường</a:t>
            </a:r>
            <a:r>
              <a:rPr lang="en-US" sz="1800" dirty="0"/>
              <a:t> </a:t>
            </a:r>
            <a:r>
              <a:rPr lang="en-US" sz="1800" dirty="0" err="1"/>
              <a:t>có</a:t>
            </a:r>
            <a:r>
              <a:rPr lang="en-US" sz="1800" dirty="0"/>
              <a:t> </a:t>
            </a:r>
            <a:r>
              <a:rPr lang="en-US" sz="1800" dirty="0" err="1"/>
              <a:t>nghành</a:t>
            </a:r>
            <a:r>
              <a:rPr lang="en-US" sz="1800" dirty="0"/>
              <a:t> CNTT </a:t>
            </a:r>
            <a:r>
              <a:rPr lang="en-US" sz="1800" dirty="0" err="1"/>
              <a:t>cùng</a:t>
            </a:r>
            <a:r>
              <a:rPr lang="en-US" sz="1800" dirty="0"/>
              <a:t> </a:t>
            </a:r>
            <a:r>
              <a:rPr lang="en-US" sz="1800" dirty="0" err="1"/>
              <a:t>các</a:t>
            </a:r>
            <a:r>
              <a:rPr lang="en-US" sz="1800" dirty="0"/>
              <a:t> 	</a:t>
            </a:r>
            <a:r>
              <a:rPr lang="en-US" sz="1800" dirty="0" err="1"/>
              <a:t>thông</a:t>
            </a:r>
            <a:r>
              <a:rPr lang="en-US" sz="1800" dirty="0"/>
              <a:t> tin </a:t>
            </a:r>
            <a:r>
              <a:rPr lang="en-US" sz="1800" dirty="0" err="1"/>
              <a:t>liên</a:t>
            </a:r>
            <a:r>
              <a:rPr lang="en-US" sz="1800" dirty="0"/>
              <a:t> </a:t>
            </a:r>
            <a:r>
              <a:rPr lang="en-US" sz="1800" dirty="0" err="1"/>
              <a:t>quan</a:t>
            </a:r>
            <a:endParaRPr lang="en-US" sz="1800" dirty="0"/>
          </a:p>
          <a:p>
            <a:pPr lvl="1"/>
            <a:r>
              <a:rPr lang="en-US" sz="1800" dirty="0" err="1"/>
              <a:t>Lần</a:t>
            </a:r>
            <a:r>
              <a:rPr lang="en-US" sz="1800" dirty="0"/>
              <a:t> 2: </a:t>
            </a:r>
            <a:r>
              <a:rPr lang="en-US" sz="1800" dirty="0" err="1"/>
              <a:t>chọn</a:t>
            </a:r>
            <a:r>
              <a:rPr lang="en-US" sz="1800" dirty="0"/>
              <a:t> QTKD</a:t>
            </a:r>
          </a:p>
          <a:p>
            <a:pPr marL="76200" indent="0">
              <a:buNone/>
            </a:pPr>
            <a:r>
              <a:rPr lang="en-US" sz="1800" dirty="0"/>
              <a:t>	=&gt;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trường</a:t>
            </a:r>
            <a:r>
              <a:rPr lang="en-US" sz="1800" dirty="0"/>
              <a:t> </a:t>
            </a:r>
            <a:r>
              <a:rPr lang="en-US" sz="1800" dirty="0" err="1"/>
              <a:t>có</a:t>
            </a:r>
            <a:r>
              <a:rPr lang="en-US" sz="1800" dirty="0"/>
              <a:t> </a:t>
            </a:r>
            <a:r>
              <a:rPr lang="en-US" sz="1800" dirty="0" err="1"/>
              <a:t>khối</a:t>
            </a:r>
            <a:r>
              <a:rPr lang="en-US" sz="1800" dirty="0"/>
              <a:t> </a:t>
            </a:r>
            <a:r>
              <a:rPr lang="en-US" sz="1800" dirty="0" err="1"/>
              <a:t>nghành</a:t>
            </a:r>
            <a:r>
              <a:rPr lang="en-US" sz="1800" dirty="0"/>
              <a:t> QTKD </a:t>
            </a:r>
            <a:r>
              <a:rPr lang="en-US" sz="1800" dirty="0" err="1"/>
              <a:t>cùng</a:t>
            </a:r>
            <a:r>
              <a:rPr lang="en-US" sz="1800" dirty="0"/>
              <a:t> 	</a:t>
            </a:r>
            <a:r>
              <a:rPr lang="en-US" sz="1800" dirty="0" err="1"/>
              <a:t>các</a:t>
            </a:r>
            <a:r>
              <a:rPr lang="en-US" sz="1800" dirty="0"/>
              <a:t> </a:t>
            </a:r>
            <a:r>
              <a:rPr lang="en-US" sz="1800" dirty="0" err="1"/>
              <a:t>thông</a:t>
            </a:r>
            <a:r>
              <a:rPr lang="en-US" sz="1800" dirty="0"/>
              <a:t> tin </a:t>
            </a:r>
            <a:r>
              <a:rPr lang="en-US" sz="1800" dirty="0" err="1"/>
              <a:t>liên</a:t>
            </a:r>
            <a:r>
              <a:rPr lang="en-US" sz="1800" dirty="0"/>
              <a:t> </a:t>
            </a:r>
            <a:r>
              <a:rPr lang="en-US" sz="1800" dirty="0" err="1"/>
              <a:t>quan</a:t>
            </a:r>
            <a:endParaRPr lang="en-US" sz="1800" dirty="0"/>
          </a:p>
          <a:p>
            <a:pPr lvl="1"/>
            <a:r>
              <a:rPr lang="en-US" sz="1800" dirty="0" err="1"/>
              <a:t>Lần</a:t>
            </a:r>
            <a:r>
              <a:rPr lang="en-US" sz="1800" dirty="0"/>
              <a:t> 3: </a:t>
            </a:r>
            <a:r>
              <a:rPr lang="en-US" sz="1800" dirty="0" err="1"/>
              <a:t>chọn</a:t>
            </a:r>
            <a:r>
              <a:rPr lang="en-US" sz="1800" dirty="0"/>
              <a:t> </a:t>
            </a:r>
            <a:r>
              <a:rPr lang="en-US" sz="1800" dirty="0" err="1"/>
              <a:t>nghành</a:t>
            </a:r>
            <a:r>
              <a:rPr lang="en-US" sz="1800" dirty="0"/>
              <a:t> </a:t>
            </a:r>
            <a:r>
              <a:rPr lang="en-US" sz="1800" dirty="0" err="1"/>
              <a:t>Dược</a:t>
            </a:r>
            <a:endParaRPr lang="en-US" sz="1800" dirty="0"/>
          </a:p>
          <a:p>
            <a:pPr marL="76200" indent="0">
              <a:buNone/>
            </a:pPr>
            <a:r>
              <a:rPr lang="en-US" sz="1800" dirty="0"/>
              <a:t>	=&gt; </a:t>
            </a:r>
            <a:r>
              <a:rPr lang="en-US" sz="1800" dirty="0" err="1"/>
              <a:t>Hiển</a:t>
            </a:r>
            <a:r>
              <a:rPr lang="en-US" sz="1800" dirty="0"/>
              <a:t> </a:t>
            </a:r>
            <a:r>
              <a:rPr lang="en-US" sz="1800" dirty="0" err="1"/>
              <a:t>thị</a:t>
            </a:r>
            <a:r>
              <a:rPr lang="en-US" sz="1800" dirty="0"/>
              <a:t> </a:t>
            </a:r>
            <a:r>
              <a:rPr lang="en-US" sz="1800" dirty="0" err="1"/>
              <a:t>các</a:t>
            </a:r>
            <a:r>
              <a:rPr lang="en-US" sz="1800" dirty="0"/>
              <a:t> </a:t>
            </a:r>
            <a:r>
              <a:rPr lang="en-US" sz="1800" dirty="0" err="1"/>
              <a:t>trường</a:t>
            </a:r>
            <a:r>
              <a:rPr lang="en-US" sz="1800" dirty="0"/>
              <a:t> </a:t>
            </a:r>
            <a:r>
              <a:rPr lang="en-US" sz="1800" dirty="0" err="1"/>
              <a:t>có</a:t>
            </a:r>
            <a:r>
              <a:rPr lang="en-US" sz="1800" dirty="0"/>
              <a:t> </a:t>
            </a:r>
            <a:r>
              <a:rPr lang="en-US" sz="1800" dirty="0" err="1"/>
              <a:t>khối</a:t>
            </a:r>
            <a:r>
              <a:rPr lang="en-US" sz="1800" dirty="0"/>
              <a:t> </a:t>
            </a:r>
            <a:r>
              <a:rPr lang="en-US" sz="1800" dirty="0" err="1"/>
              <a:t>nghành</a:t>
            </a:r>
            <a:r>
              <a:rPr lang="en-US" sz="1800" dirty="0"/>
              <a:t> </a:t>
            </a:r>
            <a:r>
              <a:rPr lang="en-US" sz="1800" dirty="0" err="1"/>
              <a:t>Dược</a:t>
            </a:r>
            <a:r>
              <a:rPr lang="en-US" sz="1800" dirty="0"/>
              <a:t> </a:t>
            </a:r>
            <a:r>
              <a:rPr lang="en-US" sz="1800" dirty="0" err="1"/>
              <a:t>cùng</a:t>
            </a:r>
            <a:r>
              <a:rPr lang="en-US" sz="1800" dirty="0"/>
              <a:t> 	</a:t>
            </a:r>
            <a:r>
              <a:rPr lang="en-US" sz="1800" dirty="0" err="1"/>
              <a:t>các</a:t>
            </a:r>
            <a:r>
              <a:rPr lang="en-US" sz="1800" dirty="0"/>
              <a:t> </a:t>
            </a:r>
            <a:r>
              <a:rPr lang="en-US" sz="1800" dirty="0" err="1"/>
              <a:t>thông</a:t>
            </a:r>
            <a:r>
              <a:rPr lang="en-US" sz="1800" dirty="0"/>
              <a:t> tin </a:t>
            </a:r>
            <a:r>
              <a:rPr lang="en-US" sz="1800" dirty="0" err="1"/>
              <a:t>liên</a:t>
            </a:r>
            <a:r>
              <a:rPr lang="en-US" sz="1800" dirty="0"/>
              <a:t> </a:t>
            </a:r>
            <a:r>
              <a:rPr lang="en-US" sz="1800" dirty="0" err="1"/>
              <a:t>quan</a:t>
            </a:r>
            <a:r>
              <a:rPr lang="en-US" sz="1800" dirty="0"/>
              <a: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33</a:t>
            </a:fld>
            <a:endParaRPr lang="en-GB"/>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5. KẾT QUẢ </a:t>
            </a: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950" y="603885"/>
            <a:ext cx="5909945" cy="4300855"/>
          </a:xfrm>
        </p:spPr>
        <p:txBody>
          <a:bodyPr/>
          <a:lstStyle/>
          <a:p>
            <a:r>
              <a:rPr lang="en-US" sz="1800" dirty="0" err="1"/>
              <a:t>Tìm</a:t>
            </a:r>
            <a:r>
              <a:rPr lang="en-US" sz="1800" dirty="0"/>
              <a:t> </a:t>
            </a:r>
            <a:r>
              <a:rPr lang="en-US" sz="1800" dirty="0" err="1"/>
              <a:t>hiểu</a:t>
            </a:r>
            <a:r>
              <a:rPr lang="en-US" sz="1800" dirty="0"/>
              <a:t> </a:t>
            </a:r>
            <a:r>
              <a:rPr lang="en-US" sz="1800" dirty="0" err="1"/>
              <a:t>thêm</a:t>
            </a:r>
            <a:r>
              <a:rPr lang="en-US" sz="1800" dirty="0"/>
              <a:t> </a:t>
            </a:r>
            <a:r>
              <a:rPr lang="en-US" sz="1800" dirty="0" err="1"/>
              <a:t>được</a:t>
            </a:r>
            <a:r>
              <a:rPr lang="en-US" sz="1800" dirty="0"/>
              <a:t> </a:t>
            </a:r>
            <a:r>
              <a:rPr lang="en-US" sz="1800" dirty="0" err="1"/>
              <a:t>cách</a:t>
            </a:r>
            <a:r>
              <a:rPr lang="en-US" sz="1800" dirty="0"/>
              <a:t> crawl data </a:t>
            </a:r>
            <a:r>
              <a:rPr lang="en-US" sz="1800" dirty="0" err="1"/>
              <a:t>từ</a:t>
            </a:r>
            <a:r>
              <a:rPr lang="en-US" sz="1800" dirty="0"/>
              <a:t> web </a:t>
            </a:r>
            <a:r>
              <a:rPr lang="en-US" sz="1800" dirty="0" err="1"/>
              <a:t>bằng</a:t>
            </a:r>
            <a:r>
              <a:rPr lang="en-US" sz="1800" dirty="0"/>
              <a:t> selenium.</a:t>
            </a:r>
          </a:p>
          <a:p>
            <a:r>
              <a:rPr lang="en-US" sz="1800" dirty="0" err="1"/>
              <a:t>Tạo</a:t>
            </a:r>
            <a:r>
              <a:rPr lang="en-US" sz="1800" dirty="0"/>
              <a:t> ra </a:t>
            </a:r>
            <a:r>
              <a:rPr lang="en-US" sz="1800" dirty="0" err="1"/>
              <a:t>được</a:t>
            </a:r>
            <a:r>
              <a:rPr lang="en-US" sz="1800" dirty="0"/>
              <a:t> </a:t>
            </a:r>
            <a:r>
              <a:rPr lang="en-US" sz="1800" dirty="0" err="1"/>
              <a:t>biểu</a:t>
            </a:r>
            <a:r>
              <a:rPr lang="en-US" sz="1800" dirty="0"/>
              <a:t> </a:t>
            </a:r>
            <a:r>
              <a:rPr lang="en-US" sz="1800" dirty="0" err="1"/>
              <a:t>đồ</a:t>
            </a:r>
            <a:r>
              <a:rPr lang="en-US" sz="1800" dirty="0"/>
              <a:t> </a:t>
            </a:r>
            <a:r>
              <a:rPr lang="en-US" sz="1800" dirty="0" err="1"/>
              <a:t>phổ</a:t>
            </a:r>
            <a:r>
              <a:rPr lang="en-US" sz="1800" dirty="0"/>
              <a:t> </a:t>
            </a:r>
            <a:r>
              <a:rPr lang="en-US" sz="1800" dirty="0" err="1"/>
              <a:t>điểm</a:t>
            </a:r>
            <a:r>
              <a:rPr lang="en-US" sz="1800" dirty="0"/>
              <a:t> </a:t>
            </a:r>
            <a:r>
              <a:rPr lang="en-US" sz="1800" dirty="0" err="1"/>
              <a:t>cho</a:t>
            </a:r>
            <a:r>
              <a:rPr lang="en-US" sz="1800" dirty="0"/>
              <a:t> </a:t>
            </a:r>
            <a:r>
              <a:rPr lang="en-US" sz="1800" dirty="0" err="1"/>
              <a:t>các</a:t>
            </a:r>
            <a:r>
              <a:rPr lang="en-US" sz="1800" dirty="0"/>
              <a:t> </a:t>
            </a:r>
            <a:r>
              <a:rPr lang="en-US" sz="1800" dirty="0" err="1"/>
              <a:t>môn</a:t>
            </a:r>
            <a:r>
              <a:rPr lang="en-US" sz="1800" dirty="0"/>
              <a:t>.</a:t>
            </a:r>
          </a:p>
          <a:p>
            <a:r>
              <a:rPr lang="en-US" sz="1800" dirty="0" err="1"/>
              <a:t>Giúp</a:t>
            </a:r>
            <a:r>
              <a:rPr lang="en-US" sz="1800" dirty="0"/>
              <a:t> </a:t>
            </a:r>
            <a:r>
              <a:rPr lang="en-US" sz="1800" dirty="0" err="1"/>
              <a:t>các</a:t>
            </a:r>
            <a:r>
              <a:rPr lang="en-US" sz="1800" dirty="0"/>
              <a:t> </a:t>
            </a:r>
            <a:r>
              <a:rPr lang="en-US" sz="1800" dirty="0" err="1"/>
              <a:t>học</a:t>
            </a:r>
            <a:r>
              <a:rPr lang="en-US" sz="1800" dirty="0"/>
              <a:t> </a:t>
            </a:r>
            <a:r>
              <a:rPr lang="en-US" sz="1800" dirty="0" err="1"/>
              <a:t>sinh</a:t>
            </a:r>
            <a:r>
              <a:rPr lang="en-US" sz="1800" dirty="0"/>
              <a:t> 12 THPT </a:t>
            </a:r>
            <a:r>
              <a:rPr lang="en-US" sz="1800" dirty="0" err="1"/>
              <a:t>có</a:t>
            </a:r>
            <a:r>
              <a:rPr lang="en-US" sz="1800" dirty="0"/>
              <a:t> </a:t>
            </a:r>
            <a:r>
              <a:rPr lang="en-US" sz="1800" dirty="0" err="1"/>
              <a:t>thể</a:t>
            </a:r>
            <a:r>
              <a:rPr lang="en-US" sz="1800" dirty="0"/>
              <a:t> </a:t>
            </a:r>
            <a:r>
              <a:rPr lang="en-US" sz="1800" dirty="0" err="1"/>
              <a:t>tra</a:t>
            </a:r>
            <a:r>
              <a:rPr lang="en-US" sz="1800" dirty="0"/>
              <a:t> </a:t>
            </a:r>
            <a:r>
              <a:rPr lang="en-US" sz="1800" dirty="0" err="1"/>
              <a:t>cứu</a:t>
            </a:r>
            <a:r>
              <a:rPr lang="en-US" sz="1800" dirty="0"/>
              <a:t> </a:t>
            </a:r>
            <a:r>
              <a:rPr lang="en-US" sz="1800" dirty="0" err="1"/>
              <a:t>được</a:t>
            </a:r>
            <a:r>
              <a:rPr lang="en-US" sz="1800" dirty="0"/>
              <a:t> </a:t>
            </a:r>
            <a:r>
              <a:rPr lang="en-US" sz="1800" dirty="0" err="1"/>
              <a:t>điểm</a:t>
            </a:r>
            <a:r>
              <a:rPr lang="en-US" sz="1800" dirty="0"/>
              <a:t> </a:t>
            </a:r>
            <a:r>
              <a:rPr lang="en-US" sz="1800" dirty="0" err="1"/>
              <a:t>chuẩn</a:t>
            </a:r>
            <a:r>
              <a:rPr lang="en-US" sz="1800" dirty="0"/>
              <a:t> </a:t>
            </a:r>
            <a:r>
              <a:rPr lang="en-US" sz="1800" dirty="0" err="1"/>
              <a:t>hàng</a:t>
            </a:r>
            <a:r>
              <a:rPr lang="en-US" sz="1800" dirty="0"/>
              <a:t> </a:t>
            </a:r>
            <a:r>
              <a:rPr lang="en-US" sz="1800" dirty="0" err="1"/>
              <a:t>năm</a:t>
            </a:r>
            <a:r>
              <a:rPr lang="en-US" sz="1800" dirty="0"/>
              <a:t> </a:t>
            </a:r>
            <a:r>
              <a:rPr lang="en-US" sz="1800" dirty="0" err="1"/>
              <a:t>của</a:t>
            </a:r>
            <a:r>
              <a:rPr lang="en-US" sz="1800" dirty="0"/>
              <a:t> </a:t>
            </a:r>
            <a:r>
              <a:rPr lang="en-US" sz="1800" dirty="0" err="1"/>
              <a:t>cùng</a:t>
            </a:r>
            <a:r>
              <a:rPr lang="en-US" sz="1800" dirty="0"/>
              <a:t> 1 </a:t>
            </a:r>
            <a:r>
              <a:rPr lang="en-US" sz="1800" dirty="0" err="1"/>
              <a:t>nghành</a:t>
            </a:r>
            <a:r>
              <a:rPr lang="en-US" sz="1800" dirty="0"/>
              <a:t> </a:t>
            </a:r>
            <a:r>
              <a:rPr lang="en-US" sz="1800" dirty="0" err="1"/>
              <a:t>của</a:t>
            </a:r>
            <a:r>
              <a:rPr lang="en-US" sz="1800" dirty="0"/>
              <a:t> </a:t>
            </a:r>
            <a:r>
              <a:rPr lang="en-US" sz="1800" dirty="0" err="1"/>
              <a:t>cá</a:t>
            </a:r>
            <a:r>
              <a:rPr lang="en-US" sz="1800" dirty="0"/>
              <a:t> </a:t>
            </a:r>
            <a:r>
              <a:rPr lang="en-US" sz="1800" dirty="0" err="1"/>
              <a:t>trường</a:t>
            </a:r>
            <a:r>
              <a:rPr lang="en-US" sz="1800" dirty="0"/>
              <a:t> </a:t>
            </a:r>
            <a:r>
              <a:rPr lang="en-US" sz="1800" dirty="0" err="1"/>
              <a:t>với</a:t>
            </a:r>
            <a:r>
              <a:rPr lang="en-US" sz="1800" dirty="0"/>
              <a:t> </a:t>
            </a:r>
            <a:r>
              <a:rPr lang="en-US" sz="1800" dirty="0" err="1"/>
              <a:t>nhau</a:t>
            </a:r>
            <a:r>
              <a:rPr lang="en-US" sz="1800" dirty="0"/>
              <a:t> </a:t>
            </a:r>
            <a:r>
              <a:rPr lang="en-US" sz="1800" dirty="0" err="1"/>
              <a:t>cùng</a:t>
            </a:r>
            <a:r>
              <a:rPr lang="en-US" sz="1800" dirty="0"/>
              <a:t> </a:t>
            </a:r>
            <a:r>
              <a:rPr lang="en-US" sz="1800" dirty="0" err="1"/>
              <a:t>với</a:t>
            </a:r>
            <a:r>
              <a:rPr lang="en-US" sz="1800" dirty="0"/>
              <a:t> </a:t>
            </a:r>
            <a:r>
              <a:rPr lang="en-US" sz="1800" dirty="0" err="1"/>
              <a:t>đó</a:t>
            </a:r>
            <a:r>
              <a:rPr lang="en-US" sz="1800" dirty="0"/>
              <a:t> </a:t>
            </a:r>
            <a:r>
              <a:rPr lang="en-US" sz="1800" dirty="0" err="1"/>
              <a:t>là</a:t>
            </a:r>
            <a:r>
              <a:rPr lang="en-US" sz="1800" dirty="0"/>
              <a:t> 1 </a:t>
            </a:r>
            <a:r>
              <a:rPr lang="en-US" sz="1800" dirty="0" err="1"/>
              <a:t>số</a:t>
            </a:r>
            <a:r>
              <a:rPr lang="en-US" sz="1800" dirty="0"/>
              <a:t> </a:t>
            </a:r>
            <a:r>
              <a:rPr lang="en-US" sz="1800" dirty="0" err="1"/>
              <a:t>thông</a:t>
            </a:r>
            <a:r>
              <a:rPr lang="en-US" sz="1800" dirty="0"/>
              <a:t> tin </a:t>
            </a:r>
            <a:r>
              <a:rPr lang="en-US" sz="1800" dirty="0" err="1"/>
              <a:t>như</a:t>
            </a:r>
            <a:r>
              <a:rPr lang="en-US" sz="1800" dirty="0"/>
              <a:t> </a:t>
            </a:r>
            <a:r>
              <a:rPr lang="en-US" sz="1800" dirty="0" err="1"/>
              <a:t>học</a:t>
            </a:r>
            <a:r>
              <a:rPr lang="en-US" sz="1800" dirty="0"/>
              <a:t> </a:t>
            </a:r>
            <a:r>
              <a:rPr lang="en-US" sz="1800" dirty="0" err="1"/>
              <a:t>phí</a:t>
            </a:r>
            <a:r>
              <a:rPr lang="en-US" sz="1800" dirty="0"/>
              <a:t>, </a:t>
            </a:r>
            <a:r>
              <a:rPr lang="en-US" sz="1800" dirty="0" err="1"/>
              <a:t>chỉ</a:t>
            </a:r>
            <a:r>
              <a:rPr lang="en-US" sz="1800" dirty="0"/>
              <a:t> </a:t>
            </a:r>
            <a:r>
              <a:rPr lang="en-US" sz="1800" dirty="0" err="1"/>
              <a:t>tiêu</a:t>
            </a:r>
            <a:r>
              <a:rPr lang="en-US" sz="1800" dirty="0"/>
              <a:t>.</a:t>
            </a:r>
          </a:p>
          <a:p>
            <a:r>
              <a:rPr lang="en-US" sz="1800" dirty="0" err="1"/>
              <a:t>Hướng</a:t>
            </a:r>
            <a:r>
              <a:rPr lang="en-US" sz="1800" dirty="0"/>
              <a:t> </a:t>
            </a:r>
            <a:r>
              <a:rPr lang="en-US" sz="1800" dirty="0" err="1"/>
              <a:t>phát</a:t>
            </a:r>
            <a:r>
              <a:rPr lang="en-US" sz="1800" dirty="0"/>
              <a:t> </a:t>
            </a:r>
            <a:r>
              <a:rPr lang="en-US" sz="1800" dirty="0" err="1"/>
              <a:t>triển</a:t>
            </a:r>
            <a:r>
              <a:rPr lang="en-US" sz="1800" dirty="0"/>
              <a:t>:</a:t>
            </a:r>
          </a:p>
          <a:p>
            <a:pPr lvl="1"/>
            <a:r>
              <a:rPr lang="en-US" sz="1800" dirty="0" err="1"/>
              <a:t>Tạo</a:t>
            </a:r>
            <a:r>
              <a:rPr lang="en-US" sz="1800" dirty="0"/>
              <a:t> ra </a:t>
            </a:r>
            <a:r>
              <a:rPr lang="en-US" sz="1800" dirty="0" err="1"/>
              <a:t>phổ</a:t>
            </a:r>
            <a:r>
              <a:rPr lang="en-US" sz="1800" dirty="0"/>
              <a:t> </a:t>
            </a:r>
            <a:r>
              <a:rPr lang="en-US" sz="1800" dirty="0" err="1"/>
              <a:t>điểm</a:t>
            </a:r>
            <a:r>
              <a:rPr lang="en-US" sz="1800" dirty="0"/>
              <a:t> </a:t>
            </a:r>
            <a:r>
              <a:rPr lang="en-US" sz="1800" dirty="0" err="1"/>
              <a:t>các</a:t>
            </a:r>
            <a:r>
              <a:rPr lang="en-US" sz="1800" dirty="0"/>
              <a:t> </a:t>
            </a:r>
            <a:r>
              <a:rPr lang="en-US" sz="1800" dirty="0" err="1"/>
              <a:t>tổ</a:t>
            </a:r>
            <a:r>
              <a:rPr lang="en-US" sz="1800" dirty="0"/>
              <a:t> </a:t>
            </a:r>
            <a:r>
              <a:rPr lang="en-US" sz="1800" dirty="0" err="1"/>
              <a:t>hợp</a:t>
            </a:r>
            <a:r>
              <a:rPr lang="en-US" sz="1800" dirty="0"/>
              <a:t> </a:t>
            </a:r>
            <a:r>
              <a:rPr lang="en-US" sz="1800" dirty="0" err="1"/>
              <a:t>theo</a:t>
            </a:r>
            <a:r>
              <a:rPr lang="en-US" sz="1800" dirty="0"/>
              <a:t> </a:t>
            </a:r>
            <a:r>
              <a:rPr lang="en-US" sz="1800" dirty="0" err="1"/>
              <a:t>khối</a:t>
            </a:r>
            <a:r>
              <a:rPr lang="en-US" sz="1800" dirty="0"/>
              <a:t>.</a:t>
            </a:r>
          </a:p>
          <a:p>
            <a:pPr marL="533400" lvl="1" indent="0">
              <a:buNone/>
            </a:pPr>
            <a:endParaRPr lang="en-US" sz="1800" dirty="0"/>
          </a:p>
          <a:p>
            <a:pPr lvl="1"/>
            <a:r>
              <a:rPr lang="en-US" sz="1800" dirty="0" err="1"/>
              <a:t>Có</a:t>
            </a:r>
            <a:r>
              <a:rPr lang="en-US" sz="1800" dirty="0"/>
              <a:t> </a:t>
            </a:r>
            <a:r>
              <a:rPr lang="en-US" sz="1800" dirty="0" err="1"/>
              <a:t>thể</a:t>
            </a:r>
            <a:r>
              <a:rPr lang="en-US" sz="1800" dirty="0"/>
              <a:t> </a:t>
            </a:r>
            <a:r>
              <a:rPr lang="en-US" sz="1800" dirty="0" err="1"/>
              <a:t>dự</a:t>
            </a:r>
            <a:r>
              <a:rPr lang="en-US" sz="1800" dirty="0"/>
              <a:t> </a:t>
            </a:r>
            <a:r>
              <a:rPr lang="en-US" sz="1800" dirty="0" err="1"/>
              <a:t>đoán</a:t>
            </a:r>
            <a:r>
              <a:rPr lang="en-US" sz="1800" dirty="0"/>
              <a:t> </a:t>
            </a:r>
            <a:r>
              <a:rPr lang="en-US" sz="1800" dirty="0" err="1"/>
              <a:t>điểm</a:t>
            </a:r>
            <a:r>
              <a:rPr lang="en-US" sz="1800" dirty="0"/>
              <a:t> </a:t>
            </a:r>
            <a:r>
              <a:rPr lang="en-US" sz="1800" dirty="0" err="1"/>
              <a:t>chuẩn</a:t>
            </a:r>
            <a:r>
              <a:rPr lang="en-US" sz="1800" dirty="0"/>
              <a:t> </a:t>
            </a:r>
            <a:r>
              <a:rPr lang="en-US" sz="1800" dirty="0" err="1"/>
              <a:t>của</a:t>
            </a:r>
            <a:r>
              <a:rPr lang="en-US" sz="1800" dirty="0"/>
              <a:t> </a:t>
            </a:r>
            <a:r>
              <a:rPr lang="en-US" sz="1800" dirty="0" err="1"/>
              <a:t>các</a:t>
            </a:r>
            <a:r>
              <a:rPr lang="en-US" sz="1800" dirty="0"/>
              <a:t> </a:t>
            </a:r>
            <a:r>
              <a:rPr lang="en-US" sz="1800" dirty="0" err="1"/>
              <a:t>trường</a:t>
            </a:r>
            <a:r>
              <a:rPr lang="en-US" sz="1800" dirty="0"/>
              <a:t> ĐH.</a:t>
            </a:r>
          </a:p>
          <a:p>
            <a:pPr marL="533400" lvl="1" indent="0">
              <a:buNone/>
            </a:pPr>
            <a:endParaRPr lang="en-US" sz="1800" dirty="0"/>
          </a:p>
          <a:p>
            <a:pPr lvl="1"/>
            <a:r>
              <a:rPr lang="en-US" sz="1800" dirty="0"/>
              <a:t>Thu </a:t>
            </a:r>
            <a:r>
              <a:rPr lang="en-US" sz="1800" dirty="0" err="1"/>
              <a:t>thập</a:t>
            </a:r>
            <a:r>
              <a:rPr lang="en-US" sz="1800" dirty="0"/>
              <a:t> </a:t>
            </a:r>
            <a:r>
              <a:rPr lang="en-US" sz="1800" dirty="0" err="1"/>
              <a:t>thêm</a:t>
            </a:r>
            <a:r>
              <a:rPr lang="en-US" sz="1800" dirty="0"/>
              <a:t> </a:t>
            </a:r>
            <a:r>
              <a:rPr lang="en-US" sz="1800" dirty="0" err="1"/>
              <a:t>nhiều</a:t>
            </a:r>
            <a:r>
              <a:rPr lang="en-US" sz="1800" dirty="0"/>
              <a:t> </a:t>
            </a:r>
            <a:r>
              <a:rPr lang="en-US" sz="1800" dirty="0" err="1"/>
              <a:t>nghành</a:t>
            </a:r>
            <a:r>
              <a:rPr lang="en-US" sz="1800" dirty="0"/>
              <a:t> </a:t>
            </a:r>
            <a:r>
              <a:rPr lang="en-US" sz="1800" dirty="0" err="1"/>
              <a:t>khác</a:t>
            </a:r>
            <a:endParaRPr lang="en-US"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35</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12342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I.GIỚI THIỆU </a:t>
            </a:r>
          </a:p>
        </p:txBody>
      </p:sp>
      <p:sp>
        <p:nvSpPr>
          <p:cNvPr id="262" name="Google Shape;262;p16"/>
          <p:cNvSpPr txBox="1">
            <a:spLocks noGrp="1"/>
          </p:cNvSpPr>
          <p:nvPr>
            <p:ph type="body" idx="1"/>
          </p:nvPr>
        </p:nvSpPr>
        <p:spPr>
          <a:xfrm>
            <a:off x="0" y="981075"/>
            <a:ext cx="5524500" cy="4107815"/>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GB" sz="1800"/>
              <a:t>Để giải quyết sự lo lắng của học sinh 12 sau khi thi ĐH, phần mềm được viết để giúp hỗ trợ các thí sinh có thể so sánh điểm thi của mình so với điểm chuẩn các năm của các trường trong cùng 1 ngành và có thể xem được phổ điểm thi để có thể điều chỉnh nguyện vọng 1 cách hợp lý</a:t>
            </a:r>
            <a:r>
              <a:rPr lang="en-US" altLang="en-GB" sz="1800"/>
              <a:t> </a:t>
            </a:r>
            <a:r>
              <a:rPr lang="en-US" sz="1800">
                <a:sym typeface="+mn-ea"/>
              </a:rPr>
              <a:t>tăng khả năng đỗ vào các trường ĐH với đúng nguyện vọng của mình.</a:t>
            </a:r>
          </a:p>
          <a:p>
            <a:pPr marL="76200" lvl="0" indent="0" algn="l" rtl="0">
              <a:spcBef>
                <a:spcPts val="600"/>
              </a:spcBef>
              <a:spcAft>
                <a:spcPts val="0"/>
              </a:spcAft>
              <a:buSzPts val="2400"/>
              <a:buNone/>
            </a:pPr>
            <a:endParaRPr lang="en-US" sz="1800"/>
          </a:p>
          <a:p>
            <a:pPr marL="457200" lvl="0" indent="-381000" algn="l" rtl="0">
              <a:spcBef>
                <a:spcPts val="600"/>
              </a:spcBef>
              <a:spcAft>
                <a:spcPts val="0"/>
              </a:spcAft>
              <a:buSzPts val="2400"/>
              <a:buChar char="▹"/>
            </a:pPr>
            <a:r>
              <a:rPr lang="en-US" sz="1800">
                <a:sym typeface="+mn-ea"/>
              </a:rPr>
              <a:t>Bên cạnh đó phần mềm còn giúp các thí sinh có thể biết thêm được 1 số thông tin về chỉ tiêu, học phí và thông tin cần thiết của các trường ĐH.</a:t>
            </a:r>
            <a:endParaRPr lang="en-US" sz="1800"/>
          </a:p>
          <a:p>
            <a:pPr marL="457200" lvl="0" indent="-381000" algn="l" rtl="0">
              <a:spcBef>
                <a:spcPts val="600"/>
              </a:spcBef>
              <a:spcAft>
                <a:spcPts val="0"/>
              </a:spcAft>
              <a:buSzPts val="2400"/>
              <a:buChar char="▹"/>
            </a:pPr>
            <a:endParaRPr lang="en-US" altLang="en-GB" sz="180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1979295" y="1779270"/>
            <a:ext cx="5341620" cy="12617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2.MVP VÀ SẢN PHẨM</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815"/>
            <a:ext cx="5138700" cy="857400"/>
          </a:xfrm>
        </p:spPr>
        <p:txBody>
          <a:bodyPr/>
          <a:lstStyle/>
          <a:p>
            <a:r>
              <a:rPr lang="en-US"/>
              <a:t>2.1 MVP</a:t>
            </a:r>
          </a:p>
        </p:txBody>
      </p:sp>
      <p:sp>
        <p:nvSpPr>
          <p:cNvPr id="3" name="Text Placeholder 2"/>
          <p:cNvSpPr>
            <a:spLocks noGrp="1"/>
          </p:cNvSpPr>
          <p:nvPr>
            <p:ph type="body" idx="1"/>
          </p:nvPr>
        </p:nvSpPr>
        <p:spPr>
          <a:xfrm>
            <a:off x="467360" y="1053465"/>
            <a:ext cx="5138420" cy="3851275"/>
          </a:xfrm>
        </p:spPr>
        <p:txBody>
          <a:bodyPr/>
          <a:lstStyle/>
          <a:p>
            <a:r>
              <a:rPr lang="en-US" sz="1800" dirty="0" err="1"/>
              <a:t>Người</a:t>
            </a:r>
            <a:r>
              <a:rPr lang="en-US" sz="1800" dirty="0"/>
              <a:t> </a:t>
            </a:r>
            <a:r>
              <a:rPr lang="en-US" sz="1800" dirty="0" err="1"/>
              <a:t>dùng</a:t>
            </a:r>
            <a:r>
              <a:rPr lang="en-US" sz="1800" dirty="0"/>
              <a:t> </a:t>
            </a:r>
            <a:r>
              <a:rPr lang="en-US" sz="1800" dirty="0" err="1"/>
              <a:t>muốn</a:t>
            </a:r>
            <a:r>
              <a:rPr lang="en-US" sz="1800" dirty="0"/>
              <a:t> </a:t>
            </a:r>
            <a:r>
              <a:rPr lang="en-US" sz="1800" dirty="0" err="1"/>
              <a:t>xem</a:t>
            </a:r>
            <a:r>
              <a:rPr lang="en-US" sz="1800" dirty="0"/>
              <a:t> </a:t>
            </a:r>
            <a:r>
              <a:rPr lang="en-US" sz="1800" dirty="0" err="1"/>
              <a:t>phổ</a:t>
            </a:r>
            <a:r>
              <a:rPr lang="en-US" sz="1800" dirty="0"/>
              <a:t> </a:t>
            </a:r>
            <a:r>
              <a:rPr lang="en-US" sz="1800" dirty="0" err="1"/>
              <a:t>điểm</a:t>
            </a:r>
            <a:r>
              <a:rPr lang="en-US" sz="1800" dirty="0"/>
              <a:t> hay </a:t>
            </a:r>
            <a:r>
              <a:rPr lang="en-US" sz="1800" dirty="0" err="1"/>
              <a:t>thông</a:t>
            </a:r>
            <a:r>
              <a:rPr lang="en-US" sz="1800" dirty="0"/>
              <a:t> tin </a:t>
            </a:r>
            <a:r>
              <a:rPr lang="en-US" sz="1800" dirty="0" err="1"/>
              <a:t>về</a:t>
            </a:r>
            <a:r>
              <a:rPr lang="en-US" sz="1800" dirty="0"/>
              <a:t> </a:t>
            </a:r>
            <a:r>
              <a:rPr lang="en-US" sz="1800" dirty="0" err="1"/>
              <a:t>nghành</a:t>
            </a:r>
            <a:r>
              <a:rPr lang="en-US" sz="1800" dirty="0"/>
              <a:t>, </a:t>
            </a:r>
            <a:r>
              <a:rPr lang="en-US" sz="1800" dirty="0" err="1"/>
              <a:t>trường</a:t>
            </a:r>
            <a:r>
              <a:rPr lang="en-US" sz="1800" dirty="0"/>
              <a:t> ĐH.</a:t>
            </a:r>
          </a:p>
          <a:p>
            <a:pPr marL="76200" indent="0">
              <a:buNone/>
            </a:pPr>
            <a:endParaRPr lang="en-US" sz="1800" dirty="0"/>
          </a:p>
          <a:p>
            <a:r>
              <a:rPr lang="en-US" sz="1800" dirty="0" err="1"/>
              <a:t>Muốn</a:t>
            </a:r>
            <a:r>
              <a:rPr lang="en-US" sz="1800" dirty="0"/>
              <a:t> </a:t>
            </a:r>
            <a:r>
              <a:rPr lang="en-US" sz="1800" dirty="0" err="1"/>
              <a:t>xem</a:t>
            </a:r>
            <a:r>
              <a:rPr lang="en-US" sz="1800" dirty="0"/>
              <a:t> </a:t>
            </a:r>
            <a:r>
              <a:rPr lang="en-US" sz="1800" dirty="0" err="1"/>
              <a:t>phổ</a:t>
            </a:r>
            <a:r>
              <a:rPr lang="en-US" sz="1800" dirty="0"/>
              <a:t> </a:t>
            </a:r>
            <a:r>
              <a:rPr lang="en-US" sz="1800" dirty="0" err="1"/>
              <a:t>điểm</a:t>
            </a:r>
            <a:r>
              <a:rPr lang="en-US" sz="1800" dirty="0"/>
              <a:t> =&gt; </a:t>
            </a:r>
            <a:r>
              <a:rPr lang="en-US" sz="1800" dirty="0" err="1"/>
              <a:t>chọn</a:t>
            </a:r>
            <a:r>
              <a:rPr lang="en-US" sz="1800" dirty="0"/>
              <a:t> </a:t>
            </a:r>
            <a:r>
              <a:rPr lang="en-US" sz="1800" dirty="0" err="1"/>
              <a:t>môn</a:t>
            </a:r>
            <a:r>
              <a:rPr lang="en-US" sz="1800" dirty="0"/>
              <a:t> </a:t>
            </a:r>
            <a:r>
              <a:rPr lang="en-US" sz="1800" dirty="0" err="1"/>
              <a:t>cần</a:t>
            </a:r>
            <a:r>
              <a:rPr lang="en-US" sz="1800" dirty="0"/>
              <a:t> </a:t>
            </a:r>
            <a:r>
              <a:rPr lang="en-US" sz="1800" dirty="0" err="1"/>
              <a:t>xem</a:t>
            </a:r>
            <a:r>
              <a:rPr lang="en-US" sz="1800" dirty="0"/>
              <a:t> =&gt; </a:t>
            </a:r>
            <a:r>
              <a:rPr lang="en-US" sz="1800" dirty="0" err="1"/>
              <a:t>Hiển</a:t>
            </a:r>
            <a:r>
              <a:rPr lang="en-US" sz="1800" dirty="0"/>
              <a:t> </a:t>
            </a:r>
            <a:r>
              <a:rPr lang="en-US" sz="1800" dirty="0" err="1"/>
              <a:t>thị</a:t>
            </a:r>
            <a:r>
              <a:rPr lang="en-US" sz="1800" dirty="0"/>
              <a:t> </a:t>
            </a:r>
            <a:r>
              <a:rPr lang="en-US" sz="1800" dirty="0" err="1"/>
              <a:t>lên</a:t>
            </a:r>
            <a:r>
              <a:rPr lang="en-US" sz="1800" dirty="0"/>
              <a:t> </a:t>
            </a:r>
            <a:r>
              <a:rPr lang="en-US" sz="1800" dirty="0" err="1"/>
              <a:t>giao</a:t>
            </a:r>
            <a:r>
              <a:rPr lang="en-US" sz="1800" dirty="0"/>
              <a:t> </a:t>
            </a:r>
            <a:r>
              <a:rPr lang="en-US" sz="1800" dirty="0" err="1"/>
              <a:t>diện</a:t>
            </a:r>
            <a:r>
              <a:rPr lang="en-US" sz="1800" dirty="0"/>
              <a:t> </a:t>
            </a:r>
            <a:r>
              <a:rPr lang="en-US" sz="1800" dirty="0" err="1"/>
              <a:t>phổ</a:t>
            </a:r>
            <a:r>
              <a:rPr lang="en-US" sz="1800" dirty="0"/>
              <a:t> </a:t>
            </a:r>
            <a:r>
              <a:rPr lang="en-US" sz="1800" dirty="0" err="1"/>
              <a:t>điểm</a:t>
            </a:r>
            <a:r>
              <a:rPr lang="en-US" sz="1800" dirty="0"/>
              <a:t>.</a:t>
            </a:r>
          </a:p>
          <a:p>
            <a:pPr marL="76200" indent="0">
              <a:buNone/>
            </a:pPr>
            <a:endParaRPr lang="en-US" sz="1800" dirty="0"/>
          </a:p>
          <a:p>
            <a:r>
              <a:rPr lang="en-US" sz="1800" dirty="0" err="1"/>
              <a:t>Muốn</a:t>
            </a:r>
            <a:r>
              <a:rPr lang="en-US" sz="1800" dirty="0"/>
              <a:t> </a:t>
            </a:r>
            <a:r>
              <a:rPr lang="en-US" sz="1800" dirty="0" err="1"/>
              <a:t>biết</a:t>
            </a:r>
            <a:r>
              <a:rPr lang="en-US" sz="1800" dirty="0"/>
              <a:t> </a:t>
            </a:r>
            <a:r>
              <a:rPr lang="en-US" sz="1800" dirty="0" err="1"/>
              <a:t>thêm</a:t>
            </a:r>
            <a:r>
              <a:rPr lang="en-US" sz="1800" dirty="0"/>
              <a:t> </a:t>
            </a:r>
            <a:r>
              <a:rPr lang="en-US" sz="1800" dirty="0" err="1"/>
              <a:t>thông</a:t>
            </a:r>
            <a:r>
              <a:rPr lang="en-US" sz="1800" dirty="0"/>
              <a:t> tin </a:t>
            </a:r>
            <a:r>
              <a:rPr lang="en-US" sz="1800" dirty="0" err="1"/>
              <a:t>về</a:t>
            </a:r>
            <a:r>
              <a:rPr lang="en-US" sz="1800" dirty="0"/>
              <a:t> </a:t>
            </a:r>
            <a:r>
              <a:rPr lang="en-US" sz="1800" dirty="0" err="1"/>
              <a:t>điểm</a:t>
            </a:r>
            <a:r>
              <a:rPr lang="en-US" sz="1800" dirty="0"/>
              <a:t> </a:t>
            </a:r>
            <a:r>
              <a:rPr lang="en-US" sz="1800" dirty="0" err="1"/>
              <a:t>chuẩn</a:t>
            </a:r>
            <a:r>
              <a:rPr lang="en-US" sz="1800" dirty="0"/>
              <a:t>, </a:t>
            </a:r>
            <a:r>
              <a:rPr lang="en-US" sz="1800" dirty="0" err="1"/>
              <a:t>học</a:t>
            </a:r>
            <a:r>
              <a:rPr lang="en-US" sz="1800" dirty="0"/>
              <a:t> </a:t>
            </a:r>
            <a:r>
              <a:rPr lang="en-US" sz="1800" dirty="0" err="1"/>
              <a:t>phí</a:t>
            </a:r>
            <a:r>
              <a:rPr lang="en-US" sz="1800" dirty="0"/>
              <a:t> =&gt; </a:t>
            </a:r>
            <a:r>
              <a:rPr lang="en-US" sz="1800" dirty="0" err="1"/>
              <a:t>chọn</a:t>
            </a:r>
            <a:r>
              <a:rPr lang="en-US" sz="1800" dirty="0"/>
              <a:t> </a:t>
            </a:r>
            <a:r>
              <a:rPr lang="en-US" sz="1800" dirty="0" err="1"/>
              <a:t>nghành</a:t>
            </a:r>
            <a:r>
              <a:rPr lang="en-US" sz="1800" dirty="0"/>
              <a:t> =&gt; </a:t>
            </a:r>
            <a:r>
              <a:rPr lang="en-US" sz="1800" dirty="0" err="1"/>
              <a:t>Hiển</a:t>
            </a:r>
            <a:r>
              <a:rPr lang="en-US" sz="1800" dirty="0"/>
              <a:t> </a:t>
            </a:r>
            <a:r>
              <a:rPr lang="en-US" sz="1800" dirty="0" err="1"/>
              <a:t>thị</a:t>
            </a:r>
            <a:r>
              <a:rPr lang="en-US" sz="1800" dirty="0"/>
              <a:t> </a:t>
            </a:r>
            <a:r>
              <a:rPr lang="en-US" sz="1800" dirty="0" err="1"/>
              <a:t>lên</a:t>
            </a:r>
            <a:r>
              <a:rPr lang="en-US" sz="1800" dirty="0"/>
              <a:t> </a:t>
            </a:r>
            <a:r>
              <a:rPr lang="en-US" sz="1800" dirty="0" err="1"/>
              <a:t>giao</a:t>
            </a:r>
            <a:r>
              <a:rPr lang="en-US" sz="1800" dirty="0"/>
              <a:t> </a:t>
            </a:r>
            <a:r>
              <a:rPr lang="en-US" sz="1800" dirty="0" err="1"/>
              <a:t>diện</a:t>
            </a:r>
            <a:r>
              <a:rPr lang="en-US" sz="1800" dirty="0"/>
              <a:t> </a:t>
            </a:r>
            <a:r>
              <a:rPr lang="en-US" sz="1800" dirty="0" err="1"/>
              <a:t>các</a:t>
            </a:r>
            <a:r>
              <a:rPr lang="en-US" sz="1800" dirty="0"/>
              <a:t> </a:t>
            </a:r>
            <a:r>
              <a:rPr lang="en-US" sz="1800" dirty="0" err="1"/>
              <a:t>trường</a:t>
            </a:r>
            <a:r>
              <a:rPr lang="en-US" sz="1800" dirty="0"/>
              <a:t>, </a:t>
            </a:r>
            <a:r>
              <a:rPr lang="en-US" sz="1800" dirty="0" err="1"/>
              <a:t>nghành</a:t>
            </a:r>
            <a:r>
              <a:rPr lang="en-US" sz="1800" dirty="0"/>
              <a:t> </a:t>
            </a:r>
            <a:r>
              <a:rPr lang="en-US" sz="1800" dirty="0" err="1"/>
              <a:t>hợp</a:t>
            </a:r>
            <a:r>
              <a:rPr lang="en-US" sz="1800" dirty="0"/>
              <a:t> </a:t>
            </a:r>
            <a:r>
              <a:rPr lang="en-US" sz="1800" dirty="0" err="1"/>
              <a:t>lý</a:t>
            </a:r>
            <a:r>
              <a:rPr lang="en-US" sz="1800" dirty="0"/>
              <a: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123190"/>
            <a:ext cx="5138420" cy="804545"/>
          </a:xfrm>
        </p:spPr>
        <p:txBody>
          <a:bodyPr/>
          <a:lstStyle/>
          <a:p>
            <a:r>
              <a:rPr lang="en-US"/>
              <a:t>2.2 User stories</a:t>
            </a:r>
          </a:p>
        </p:txBody>
      </p:sp>
      <p:sp>
        <p:nvSpPr>
          <p:cNvPr id="3" name="Text Placeholder 2"/>
          <p:cNvSpPr>
            <a:spLocks noGrp="1"/>
          </p:cNvSpPr>
          <p:nvPr>
            <p:ph type="body" idx="1"/>
          </p:nvPr>
        </p:nvSpPr>
        <p:spPr>
          <a:xfrm>
            <a:off x="467360" y="771525"/>
            <a:ext cx="5138420" cy="4477385"/>
          </a:xfrm>
        </p:spPr>
        <p:txBody>
          <a:bodyPr/>
          <a:lstStyle/>
          <a:p>
            <a:r>
              <a:rPr lang="en-US" sz="1800" dirty="0" err="1"/>
              <a:t>Biểu</a:t>
            </a:r>
            <a:r>
              <a:rPr lang="en-US" sz="1800" dirty="0"/>
              <a:t> </a:t>
            </a:r>
            <a:r>
              <a:rPr lang="en-US" sz="1800" dirty="0" err="1"/>
              <a:t>đồ</a:t>
            </a:r>
            <a:r>
              <a:rPr lang="en-US" sz="1800" dirty="0"/>
              <a:t> </a:t>
            </a:r>
            <a:r>
              <a:rPr lang="en-US" sz="1800" dirty="0" err="1"/>
              <a:t>điểm</a:t>
            </a:r>
            <a:r>
              <a:rPr lang="en-US" sz="1800" dirty="0"/>
              <a:t> </a:t>
            </a:r>
            <a:r>
              <a:rPr lang="en-US" sz="1800" dirty="0" err="1"/>
              <a:t>từng</a:t>
            </a:r>
            <a:r>
              <a:rPr lang="en-US" sz="1800" dirty="0"/>
              <a:t> </a:t>
            </a:r>
            <a:r>
              <a:rPr lang="en-US" sz="1800" dirty="0" err="1"/>
              <a:t>môn</a:t>
            </a:r>
            <a:r>
              <a:rPr lang="en-US" sz="1800" dirty="0"/>
              <a:t> </a:t>
            </a:r>
            <a:r>
              <a:rPr lang="en-US" sz="1800" dirty="0" err="1"/>
              <a:t>học</a:t>
            </a:r>
            <a:endParaRPr lang="en-US" sz="1800" dirty="0"/>
          </a:p>
          <a:p>
            <a:pPr lvl="1"/>
            <a:r>
              <a:rPr lang="en-US" sz="1800" dirty="0" err="1"/>
              <a:t>Lựa</a:t>
            </a:r>
            <a:r>
              <a:rPr lang="en-US" sz="1800" dirty="0"/>
              <a:t> </a:t>
            </a:r>
            <a:r>
              <a:rPr lang="en-US" sz="1800" dirty="0" err="1"/>
              <a:t>chọn</a:t>
            </a:r>
            <a:r>
              <a:rPr lang="en-US" sz="1800" dirty="0"/>
              <a:t> </a:t>
            </a:r>
            <a:r>
              <a:rPr lang="en-US" sz="1800" dirty="0" err="1"/>
              <a:t>môn</a:t>
            </a:r>
            <a:r>
              <a:rPr lang="en-US" sz="1800" dirty="0"/>
              <a:t> </a:t>
            </a:r>
            <a:r>
              <a:rPr lang="en-US" sz="1800" dirty="0" err="1"/>
              <a:t>cần</a:t>
            </a:r>
            <a:r>
              <a:rPr lang="en-US" sz="1800" dirty="0"/>
              <a:t> </a:t>
            </a:r>
            <a:r>
              <a:rPr lang="en-US" sz="1800" dirty="0" err="1"/>
              <a:t>xem</a:t>
            </a:r>
            <a:r>
              <a:rPr lang="en-US" sz="1800" dirty="0"/>
              <a:t> </a:t>
            </a:r>
            <a:r>
              <a:rPr lang="en-US" sz="1800" dirty="0" err="1"/>
              <a:t>phổ</a:t>
            </a:r>
            <a:r>
              <a:rPr lang="en-US" sz="1800" dirty="0"/>
              <a:t> </a:t>
            </a:r>
            <a:r>
              <a:rPr lang="en-US" sz="1800" dirty="0" err="1"/>
              <a:t>điểm</a:t>
            </a:r>
            <a:endParaRPr lang="en-US" sz="1800" dirty="0"/>
          </a:p>
          <a:p>
            <a:pPr lvl="1"/>
            <a:r>
              <a:rPr lang="en-US" sz="1800" dirty="0" err="1"/>
              <a:t>Hiển</a:t>
            </a:r>
            <a:r>
              <a:rPr lang="en-US" sz="1800" dirty="0"/>
              <a:t> </a:t>
            </a:r>
            <a:r>
              <a:rPr lang="en-US" sz="1800" dirty="0" err="1"/>
              <a:t>thị</a:t>
            </a:r>
            <a:r>
              <a:rPr lang="en-US" sz="1800" dirty="0"/>
              <a:t> </a:t>
            </a:r>
            <a:r>
              <a:rPr lang="en-US" sz="1800" dirty="0" err="1"/>
              <a:t>lên</a:t>
            </a:r>
            <a:r>
              <a:rPr lang="en-US" sz="1800" dirty="0"/>
              <a:t> </a:t>
            </a:r>
            <a:r>
              <a:rPr lang="en-US" sz="1800" dirty="0" err="1"/>
              <a:t>giao</a:t>
            </a:r>
            <a:r>
              <a:rPr lang="en-US" sz="1800" dirty="0"/>
              <a:t> </a:t>
            </a:r>
            <a:r>
              <a:rPr lang="en-US" sz="1800" dirty="0" err="1"/>
              <a:t>diện</a:t>
            </a:r>
            <a:endParaRPr lang="en-US" sz="1800" dirty="0"/>
          </a:p>
          <a:p>
            <a:r>
              <a:rPr lang="en-US" sz="1800" dirty="0" err="1"/>
              <a:t>Chọn</a:t>
            </a:r>
            <a:r>
              <a:rPr lang="en-US" sz="1800" dirty="0"/>
              <a:t> </a:t>
            </a:r>
            <a:r>
              <a:rPr lang="en-US" sz="1800" dirty="0" err="1"/>
              <a:t>trường</a:t>
            </a:r>
            <a:r>
              <a:rPr lang="en-US" sz="1800" dirty="0"/>
              <a:t> ĐH </a:t>
            </a:r>
            <a:r>
              <a:rPr lang="en-US" sz="1800" dirty="0" err="1"/>
              <a:t>theo</a:t>
            </a:r>
            <a:r>
              <a:rPr lang="en-US" sz="1800" dirty="0"/>
              <a:t> </a:t>
            </a:r>
            <a:r>
              <a:rPr lang="en-US" sz="1800" dirty="0" err="1"/>
              <a:t>điểm</a:t>
            </a:r>
            <a:endParaRPr lang="en-US" sz="1800" dirty="0"/>
          </a:p>
          <a:p>
            <a:pPr lvl="1"/>
            <a:r>
              <a:rPr lang="en-US" sz="1800" dirty="0" err="1"/>
              <a:t>Nhập</a:t>
            </a:r>
            <a:r>
              <a:rPr lang="en-US" sz="1800" dirty="0"/>
              <a:t> </a:t>
            </a:r>
            <a:r>
              <a:rPr lang="en-US" sz="1800" dirty="0" err="1"/>
              <a:t>điểm</a:t>
            </a:r>
            <a:r>
              <a:rPr lang="en-US" sz="1800" dirty="0"/>
              <a:t> </a:t>
            </a:r>
            <a:r>
              <a:rPr lang="en-US" sz="1800" dirty="0" err="1"/>
              <a:t>tổ</a:t>
            </a:r>
            <a:r>
              <a:rPr lang="en-US" sz="1800" dirty="0"/>
              <a:t> </a:t>
            </a:r>
            <a:r>
              <a:rPr lang="en-US" sz="1800" dirty="0" err="1"/>
              <a:t>hợp</a:t>
            </a:r>
            <a:r>
              <a:rPr lang="en-US" sz="1800" dirty="0"/>
              <a:t> </a:t>
            </a:r>
          </a:p>
          <a:p>
            <a:pPr lvl="1"/>
            <a:r>
              <a:rPr lang="en-US" sz="1800" dirty="0" err="1"/>
              <a:t>Chọn</a:t>
            </a:r>
            <a:r>
              <a:rPr lang="en-US" sz="1800" dirty="0"/>
              <a:t> </a:t>
            </a:r>
            <a:r>
              <a:rPr lang="en-US" sz="1800" dirty="0" err="1"/>
              <a:t>nghành</a:t>
            </a:r>
            <a:endParaRPr lang="en-US" sz="1800" dirty="0"/>
          </a:p>
          <a:p>
            <a:pPr lvl="1"/>
            <a:r>
              <a:rPr lang="en-US" sz="1800" dirty="0" err="1"/>
              <a:t>Hiển</a:t>
            </a:r>
            <a:r>
              <a:rPr lang="en-US" sz="1800" dirty="0"/>
              <a:t> </a:t>
            </a:r>
            <a:r>
              <a:rPr lang="en-US" sz="1800" dirty="0" err="1"/>
              <a:t>thị</a:t>
            </a:r>
            <a:r>
              <a:rPr lang="en-US" sz="1800" dirty="0"/>
              <a:t> </a:t>
            </a:r>
            <a:r>
              <a:rPr lang="en-US" sz="1800" dirty="0" err="1"/>
              <a:t>lên</a:t>
            </a:r>
            <a:r>
              <a:rPr lang="en-US" sz="1800" dirty="0"/>
              <a:t> </a:t>
            </a:r>
            <a:r>
              <a:rPr lang="en-US" sz="1800" dirty="0" err="1"/>
              <a:t>giao</a:t>
            </a:r>
            <a:r>
              <a:rPr lang="en-US" sz="1800" dirty="0"/>
              <a:t> </a:t>
            </a:r>
            <a:r>
              <a:rPr lang="en-US" sz="1800" dirty="0" err="1"/>
              <a:t>diện</a:t>
            </a:r>
            <a:r>
              <a:rPr lang="en-US" sz="1800" dirty="0"/>
              <a:t> </a:t>
            </a:r>
            <a:r>
              <a:rPr lang="en-US" sz="1800" dirty="0" err="1"/>
              <a:t>các</a:t>
            </a:r>
            <a:r>
              <a:rPr lang="en-US" sz="1800" dirty="0"/>
              <a:t> </a:t>
            </a:r>
            <a:r>
              <a:rPr lang="en-US" sz="1800" dirty="0" err="1"/>
              <a:t>trường</a:t>
            </a:r>
            <a:r>
              <a:rPr lang="en-US" sz="1800" dirty="0"/>
              <a:t> </a:t>
            </a:r>
            <a:r>
              <a:rPr lang="en-US" sz="1800" dirty="0" err="1"/>
              <a:t>nghành</a:t>
            </a:r>
            <a:r>
              <a:rPr lang="en-US" sz="1800" dirty="0"/>
              <a:t> </a:t>
            </a:r>
            <a:r>
              <a:rPr lang="en-US" sz="1800" dirty="0" err="1"/>
              <a:t>phù</a:t>
            </a:r>
            <a:r>
              <a:rPr lang="en-US" sz="1800" dirty="0"/>
              <a:t> </a:t>
            </a:r>
            <a:r>
              <a:rPr lang="en-US" sz="1800" dirty="0" err="1"/>
              <a:t>hợp</a:t>
            </a:r>
            <a:endParaRPr lang="en-US" sz="1800" dirty="0"/>
          </a:p>
          <a:p>
            <a:r>
              <a:rPr lang="en-US" sz="1800" dirty="0"/>
              <a:t>So </a:t>
            </a:r>
            <a:r>
              <a:rPr lang="en-US" sz="1800" dirty="0" err="1"/>
              <a:t>sánh</a:t>
            </a:r>
            <a:r>
              <a:rPr lang="en-US" sz="1800" dirty="0"/>
              <a:t> </a:t>
            </a:r>
            <a:r>
              <a:rPr lang="en-US" sz="1800" dirty="0" err="1"/>
              <a:t>các</a:t>
            </a:r>
            <a:r>
              <a:rPr lang="en-US" sz="1800" dirty="0"/>
              <a:t> </a:t>
            </a:r>
            <a:r>
              <a:rPr lang="en-US" sz="1800" dirty="0" err="1"/>
              <a:t>nghành</a:t>
            </a:r>
            <a:r>
              <a:rPr lang="en-US" sz="1800" dirty="0"/>
              <a:t> </a:t>
            </a:r>
            <a:r>
              <a:rPr lang="en-US" sz="1800" dirty="0" err="1"/>
              <a:t>học</a:t>
            </a:r>
            <a:r>
              <a:rPr lang="en-US" sz="1800" dirty="0"/>
              <a:t> </a:t>
            </a:r>
            <a:r>
              <a:rPr lang="en-US" sz="1800" dirty="0" err="1"/>
              <a:t>giữa</a:t>
            </a:r>
            <a:r>
              <a:rPr lang="en-US" sz="1800" dirty="0"/>
              <a:t> </a:t>
            </a:r>
            <a:r>
              <a:rPr lang="en-US" sz="1800" dirty="0" err="1"/>
              <a:t>các</a:t>
            </a:r>
            <a:r>
              <a:rPr lang="en-US" sz="1800" dirty="0"/>
              <a:t> </a:t>
            </a:r>
            <a:r>
              <a:rPr lang="en-US" sz="1800" dirty="0" err="1"/>
              <a:t>trường</a:t>
            </a:r>
            <a:endParaRPr lang="en-US" sz="1800" dirty="0"/>
          </a:p>
          <a:p>
            <a:pPr lvl="1"/>
            <a:r>
              <a:rPr lang="en-US" sz="1800" dirty="0" err="1"/>
              <a:t>Chọn</a:t>
            </a:r>
            <a:r>
              <a:rPr lang="en-US" sz="1800" dirty="0"/>
              <a:t> </a:t>
            </a:r>
            <a:r>
              <a:rPr lang="en-US" sz="1800" dirty="0" err="1"/>
              <a:t>nghành</a:t>
            </a:r>
            <a:r>
              <a:rPr lang="en-US" sz="1800" dirty="0"/>
              <a:t> </a:t>
            </a:r>
          </a:p>
          <a:p>
            <a:pPr lvl="1"/>
            <a:r>
              <a:rPr lang="en-US" sz="1800" dirty="0" err="1"/>
              <a:t>Hiển</a:t>
            </a:r>
            <a:r>
              <a:rPr lang="en-US" sz="1800" dirty="0"/>
              <a:t> </a:t>
            </a:r>
            <a:r>
              <a:rPr lang="en-US" sz="1800" dirty="0" err="1"/>
              <a:t>thị</a:t>
            </a:r>
            <a:r>
              <a:rPr lang="en-US" sz="1800" dirty="0"/>
              <a:t> </a:t>
            </a:r>
            <a:r>
              <a:rPr lang="en-US" sz="1800" dirty="0" err="1"/>
              <a:t>lên</a:t>
            </a:r>
            <a:r>
              <a:rPr lang="en-US" sz="1800" dirty="0"/>
              <a:t> </a:t>
            </a:r>
            <a:r>
              <a:rPr lang="en-US" sz="1800" dirty="0" err="1"/>
              <a:t>giao</a:t>
            </a:r>
            <a:r>
              <a:rPr lang="en-US" sz="1800" dirty="0"/>
              <a:t> </a:t>
            </a:r>
            <a:r>
              <a:rPr lang="en-US" sz="1800" dirty="0" err="1"/>
              <a:t>diện</a:t>
            </a:r>
            <a:r>
              <a:rPr lang="en-US" sz="1800" dirty="0"/>
              <a:t> </a:t>
            </a:r>
            <a:r>
              <a:rPr lang="en-US" sz="1800" dirty="0" err="1"/>
              <a:t>thông</a:t>
            </a:r>
            <a:r>
              <a:rPr lang="en-US" sz="1800" dirty="0"/>
              <a:t> tin </a:t>
            </a:r>
            <a:r>
              <a:rPr lang="en-US" sz="1800" dirty="0" err="1"/>
              <a:t>cùng</a:t>
            </a:r>
            <a:r>
              <a:rPr lang="en-US" sz="1800" dirty="0"/>
              <a:t> 1 </a:t>
            </a:r>
            <a:r>
              <a:rPr lang="en-US" sz="1800" dirty="0" err="1"/>
              <a:t>nghành</a:t>
            </a:r>
            <a:r>
              <a:rPr lang="en-US" sz="1800" dirty="0"/>
              <a:t> </a:t>
            </a:r>
            <a:r>
              <a:rPr lang="en-US" sz="1800" dirty="0" err="1"/>
              <a:t>của</a:t>
            </a:r>
            <a:r>
              <a:rPr lang="en-US" sz="1800" dirty="0"/>
              <a:t> </a:t>
            </a:r>
            <a:r>
              <a:rPr lang="en-US" sz="1800" dirty="0" err="1"/>
              <a:t>các</a:t>
            </a:r>
            <a:r>
              <a:rPr lang="en-US" sz="1800" dirty="0"/>
              <a:t> </a:t>
            </a:r>
            <a:r>
              <a:rPr lang="en-US" sz="1800" dirty="0" err="1"/>
              <a:t>trường</a:t>
            </a:r>
            <a:r>
              <a:rPr lang="en-US" sz="1800" dirty="0"/>
              <a: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7</a:t>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3.THIẾT KẾ </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340"/>
            <a:ext cx="5601335" cy="1136650"/>
          </a:xfrm>
        </p:spPr>
        <p:txBody>
          <a:bodyPr/>
          <a:lstStyle/>
          <a:p>
            <a:r>
              <a:rPr lang="en-US"/>
              <a:t>3.1 DATA MODELING </a:t>
            </a:r>
            <a:br>
              <a:rPr lang="en-US"/>
            </a:br>
            <a:r>
              <a:rPr lang="en-US" sz="2400">
                <a:ln/>
                <a:solidFill>
                  <a:schemeClr val="tx1">
                    <a:lumMod val="65000"/>
                    <a:lumOff val="35000"/>
                  </a:schemeClr>
                </a:solidFill>
                <a:effectLst>
                  <a:outerShdw blurRad="38100" dist="19050" dir="2700000" algn="tl" rotWithShape="0">
                    <a:schemeClr val="dk1">
                      <a:alpha val="40000"/>
                    </a:schemeClr>
                  </a:outerShdw>
                </a:effectLst>
              </a:rPr>
              <a:t>a. Biểu đồ điểm từng môn học</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9</a:t>
            </a:fld>
            <a:endParaRPr lang="en-GB"/>
          </a:p>
        </p:txBody>
      </p:sp>
      <p:pic>
        <p:nvPicPr>
          <p:cNvPr id="6" name="Picture 5" descr="1"/>
          <p:cNvPicPr>
            <a:picLocks noChangeAspect="1"/>
          </p:cNvPicPr>
          <p:nvPr/>
        </p:nvPicPr>
        <p:blipFill>
          <a:blip r:embed="rId2"/>
          <a:stretch>
            <a:fillRect/>
          </a:stretch>
        </p:blipFill>
        <p:spPr>
          <a:xfrm>
            <a:off x="1043940" y="1707515"/>
            <a:ext cx="4098290" cy="2927350"/>
          </a:xfrm>
          <a:prstGeom prst="rect">
            <a:avLst/>
          </a:prstGeom>
        </p:spPr>
      </p:pic>
    </p:spTree>
  </p:cSld>
  <p:clrMapOvr>
    <a:masterClrMapping/>
  </p:clrMapOvr>
  <p:transition>
    <p:fade thruBlk="1"/>
  </p:transition>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862</Words>
  <Application>Microsoft Office PowerPoint</Application>
  <PresentationFormat>On-screen Show (16:9)</PresentationFormat>
  <Paragraphs>125</Paragraphs>
  <Slides>35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Arial</vt:lpstr>
      <vt:lpstr>Barlow Light</vt:lpstr>
      <vt:lpstr>Miriam Libre</vt:lpstr>
      <vt:lpstr>Barlow</vt:lpstr>
      <vt:lpstr>Work Sans</vt:lpstr>
      <vt:lpstr>Roderigo template</vt:lpstr>
      <vt:lpstr>UniverSmart</vt:lpstr>
      <vt:lpstr>THÀNH VIÊN </vt:lpstr>
      <vt:lpstr>1.GIỚI THIỆU</vt:lpstr>
      <vt:lpstr>I.GIỚI THIỆU </vt:lpstr>
      <vt:lpstr>2.MVP VÀ SẢN PHẨM</vt:lpstr>
      <vt:lpstr>2.1 MVP</vt:lpstr>
      <vt:lpstr>2.2 User stories</vt:lpstr>
      <vt:lpstr>3.THIẾT KẾ </vt:lpstr>
      <vt:lpstr>3.1 DATA MODELING  a. Biểu đồ điểm từng môn học</vt:lpstr>
      <vt:lpstr>b. Chọn trường Đại học theo điểm</vt:lpstr>
      <vt:lpstr>c. So sánh các ngành học  giữa các trường</vt:lpstr>
      <vt:lpstr>3.2 KIẾN TRÚC HỆ THỐNG 3.2.1 Biểu đồ điểm từng môn học</vt:lpstr>
      <vt:lpstr>3.2.2 UML Diagrams</vt:lpstr>
      <vt:lpstr>Sequence Diagram:</vt:lpstr>
      <vt:lpstr>3.3 Giao diện hệ thống 3.3.1 Giao diện biểu đồ điểm từng môn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3.3.2: Giao diện Chọn trường ĐH theo điểm</vt:lpstr>
      <vt:lpstr>PowerPoint Presentation</vt:lpstr>
      <vt:lpstr>PowerPoint Presentation</vt:lpstr>
      <vt:lpstr>3.3.3: Giao diện So sánh giữa các trường ĐH</vt:lpstr>
      <vt:lpstr>PowerPoint Presentation</vt:lpstr>
      <vt:lpstr>PowerPoint Presentation</vt:lpstr>
      <vt:lpstr>4. KIỂM THỬ </vt:lpstr>
      <vt:lpstr>4.1 Biểu đồ điểm từng môn học</vt:lpstr>
      <vt:lpstr>4.2: Chọn trường ĐH theo điểm</vt:lpstr>
      <vt:lpstr>4.3 So sánh các ngành học giữa các trường</vt:lpstr>
      <vt:lpstr>5. KẾT QUẢ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HÀ ĐỨC HẢI</dc:title>
  <dc:creator/>
  <cp:lastModifiedBy>tankinguyen2@gmail.com</cp:lastModifiedBy>
  <cp:revision>3</cp:revision>
  <dcterms:created xsi:type="dcterms:W3CDTF">2021-07-02T14:54:04Z</dcterms:created>
  <dcterms:modified xsi:type="dcterms:W3CDTF">2021-07-02T16:00:38Z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