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78" r:id="rId6"/>
    <p:sldId id="354" r:id="rId7"/>
    <p:sldId id="352" r:id="rId8"/>
    <p:sldId id="353" r:id="rId9"/>
    <p:sldId id="356" r:id="rId10"/>
    <p:sldId id="355" r:id="rId11"/>
    <p:sldId id="367" r:id="rId12"/>
    <p:sldId id="359" r:id="rId13"/>
    <p:sldId id="361" r:id="rId14"/>
    <p:sldId id="363" r:id="rId15"/>
    <p:sldId id="3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A714-7B59-7568-D89D-5F7BF84AF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E0929-76F2-391C-5196-4CAF40BD3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FCA43-49D2-4A85-7800-42D0A50F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776-947E-4484-AAB5-B01793E0735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227F1-1B2A-910E-DB99-175EE204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2070-73C8-46AE-4F87-99188ECE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87F8-FB6F-46F9-B8B8-C4600138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8110-3118-F9BA-E740-C1CA852A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A75ED-BB45-48E1-2D46-F37EACACC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A64F8-377B-1864-A47A-43222CCC8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776-947E-4484-AAB5-B01793E0735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5BFE-47A2-DD11-00FB-A49F66BB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F32F-21E1-160E-21E3-990BA4924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87F8-FB6F-46F9-B8B8-C4600138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4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8ACD3-4D4E-19C1-E472-1619E7ECE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06AB3-F553-CD3D-3192-E788F1CC0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38801-A16D-B336-19C2-D09BE068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776-947E-4484-AAB5-B01793E0735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FF783-DBFB-9414-9FD6-3ECA78A4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A09A-E2C8-3B78-27EB-CC9BB652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87F8-FB6F-46F9-B8B8-C4600138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13A5-6ECB-423C-5059-1B91A344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EF52-1890-4BE9-97B5-F19606C60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B57C-A289-1334-5A74-DC7B044E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776-947E-4484-AAB5-B01793E0735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AD53E-EF2A-76B6-CC80-37430061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302F9-7E0A-9F38-A74E-74171E16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87F8-FB6F-46F9-B8B8-C4600138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6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E0AA-4736-EA58-FBCD-E9F2A189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CC48-E7C9-845F-7055-8859937D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5774-00B4-8964-CE1B-9F36D6E5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776-947E-4484-AAB5-B01793E0735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3744D-97DB-453A-9BFC-B0BFAE2BB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1DC30-F374-55F9-DCDD-B6C94677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87F8-FB6F-46F9-B8B8-C4600138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6D1A-15A9-E0EB-2A40-6DF8AD89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EF9B-7EA7-AF16-9E4D-374B7BCF5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6A44C-2FCE-AFAB-2E89-027A9C070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06F14-C441-876A-220F-DAB0B818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776-947E-4484-AAB5-B01793E0735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5E845-1630-B54F-92CD-A08C00EE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68A90-E6BE-F5A5-B9DA-28E6694D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87F8-FB6F-46F9-B8B8-C4600138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1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D50E-34EA-FF11-7025-253CBD6ED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C3A8A-6B9D-3AD4-C19B-6E09E76C4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E632F-E47C-FE53-3FA8-2CC730F13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2B16C-FE52-ABB6-8AAB-E40E891C0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659B3-0ECA-9D34-87DA-B1D44A0BD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98FCD-97B0-906A-40F6-1C34BCBE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776-947E-4484-AAB5-B01793E0735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0323C0-CA48-FE60-3F0E-5170BDC29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1A107-F8F9-A925-5DAD-8897286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87F8-FB6F-46F9-B8B8-C4600138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4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CF0D2-00D7-A8FE-CCA9-0921A9FB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64B3D-432C-3C63-19E9-516D20D7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776-947E-4484-AAB5-B01793E0735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D75CB-4A45-FBA0-A3C4-643682057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F7DB8-25EC-2BEF-32F4-A78FB645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87F8-FB6F-46F9-B8B8-C4600138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26FE4-B2F3-A489-930E-D5B61659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776-947E-4484-AAB5-B01793E0735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5627B9-3FCF-931F-165A-22F31E88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43397-69F9-4FF5-0F2B-D4AE27E4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87F8-FB6F-46F9-B8B8-C4600138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1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868E-0000-4F7E-9026-EF3A4708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236F-864F-2500-31A3-2C11125E5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43AE-2764-4201-F480-F41D24B0B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FD782-E4EF-B41C-B9D2-46837823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776-947E-4484-AAB5-B01793E0735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AFA59-6A2C-31DE-6AEE-207BD7213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43C9C-7C2A-6B6C-65E6-FD8D432A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87F8-FB6F-46F9-B8B8-C4600138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0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BD0E-7D79-7756-3367-2A6EF915D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51EB0-A7D5-1751-CDEF-86D479F73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24FA6-BBAF-0ECC-F1AB-AAAF93C88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5A519-BCCA-65D4-35A2-D1C55738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3776-947E-4484-AAB5-B01793E0735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BA365-5C27-3E0F-735D-675D9ABE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35F1F-F6CA-ED0F-5D97-95BAAF59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787F8-FB6F-46F9-B8B8-C4600138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9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F2D04-7161-7170-76D4-584BF10E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31F5E-D151-A039-62DC-6AA161D18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EE4-7540-1592-C5F0-DF3E44827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C3776-947E-4484-AAB5-B01793E0735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51D5-73DA-450C-B0F5-E91335792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E001-06B9-F1D5-C3FF-A0A50D963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787F8-FB6F-46F9-B8B8-C46001380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FF17C-1610-DAA6-51EE-403DF36BF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2494"/>
            <a:ext cx="9144000" cy="925893"/>
          </a:xfrm>
        </p:spPr>
        <p:txBody>
          <a:bodyPr/>
          <a:lstStyle/>
          <a:p>
            <a:r>
              <a:rPr lang="en-US" dirty="0"/>
              <a:t>SCED Gastric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6B7EA-1BCB-BB92-3CBD-CF238C104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8552" y="1318387"/>
            <a:ext cx="9144000" cy="592709"/>
          </a:xfrm>
        </p:spPr>
        <p:txBody>
          <a:bodyPr/>
          <a:lstStyle/>
          <a:p>
            <a:r>
              <a:rPr lang="en-US" dirty="0"/>
              <a:t>04/2025 – Ho Vo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089527-6E0E-3F23-2777-306632B40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493242"/>
              </p:ext>
            </p:extLst>
          </p:nvPr>
        </p:nvGraphicFramePr>
        <p:xfrm>
          <a:off x="0" y="1911096"/>
          <a:ext cx="12191994" cy="4683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588">
                  <a:extLst>
                    <a:ext uri="{9D8B030D-6E8A-4147-A177-3AD203B41FA5}">
                      <a16:colId xmlns:a16="http://schemas.microsoft.com/office/drawing/2014/main" val="3813343309"/>
                    </a:ext>
                  </a:extLst>
                </a:gridCol>
                <a:gridCol w="842588">
                  <a:extLst>
                    <a:ext uri="{9D8B030D-6E8A-4147-A177-3AD203B41FA5}">
                      <a16:colId xmlns:a16="http://schemas.microsoft.com/office/drawing/2014/main" val="3360278837"/>
                    </a:ext>
                  </a:extLst>
                </a:gridCol>
                <a:gridCol w="842588">
                  <a:extLst>
                    <a:ext uri="{9D8B030D-6E8A-4147-A177-3AD203B41FA5}">
                      <a16:colId xmlns:a16="http://schemas.microsoft.com/office/drawing/2014/main" val="1672693661"/>
                    </a:ext>
                  </a:extLst>
                </a:gridCol>
                <a:gridCol w="842588">
                  <a:extLst>
                    <a:ext uri="{9D8B030D-6E8A-4147-A177-3AD203B41FA5}">
                      <a16:colId xmlns:a16="http://schemas.microsoft.com/office/drawing/2014/main" val="3705868955"/>
                    </a:ext>
                  </a:extLst>
                </a:gridCol>
                <a:gridCol w="1034086">
                  <a:extLst>
                    <a:ext uri="{9D8B030D-6E8A-4147-A177-3AD203B41FA5}">
                      <a16:colId xmlns:a16="http://schemas.microsoft.com/office/drawing/2014/main" val="3361824427"/>
                    </a:ext>
                  </a:extLst>
                </a:gridCol>
                <a:gridCol w="842588">
                  <a:extLst>
                    <a:ext uri="{9D8B030D-6E8A-4147-A177-3AD203B41FA5}">
                      <a16:colId xmlns:a16="http://schemas.microsoft.com/office/drawing/2014/main" val="1233940657"/>
                    </a:ext>
                  </a:extLst>
                </a:gridCol>
                <a:gridCol w="842588">
                  <a:extLst>
                    <a:ext uri="{9D8B030D-6E8A-4147-A177-3AD203B41FA5}">
                      <a16:colId xmlns:a16="http://schemas.microsoft.com/office/drawing/2014/main" val="45899878"/>
                    </a:ext>
                  </a:extLst>
                </a:gridCol>
                <a:gridCol w="842588">
                  <a:extLst>
                    <a:ext uri="{9D8B030D-6E8A-4147-A177-3AD203B41FA5}">
                      <a16:colId xmlns:a16="http://schemas.microsoft.com/office/drawing/2014/main" val="781056068"/>
                    </a:ext>
                  </a:extLst>
                </a:gridCol>
                <a:gridCol w="842588">
                  <a:extLst>
                    <a:ext uri="{9D8B030D-6E8A-4147-A177-3AD203B41FA5}">
                      <a16:colId xmlns:a16="http://schemas.microsoft.com/office/drawing/2014/main" val="2173021142"/>
                    </a:ext>
                  </a:extLst>
                </a:gridCol>
                <a:gridCol w="842588">
                  <a:extLst>
                    <a:ext uri="{9D8B030D-6E8A-4147-A177-3AD203B41FA5}">
                      <a16:colId xmlns:a16="http://schemas.microsoft.com/office/drawing/2014/main" val="1955678412"/>
                    </a:ext>
                  </a:extLst>
                </a:gridCol>
                <a:gridCol w="1046852">
                  <a:extLst>
                    <a:ext uri="{9D8B030D-6E8A-4147-A177-3AD203B41FA5}">
                      <a16:colId xmlns:a16="http://schemas.microsoft.com/office/drawing/2014/main" val="3114689905"/>
                    </a:ext>
                  </a:extLst>
                </a:gridCol>
                <a:gridCol w="842588">
                  <a:extLst>
                    <a:ext uri="{9D8B030D-6E8A-4147-A177-3AD203B41FA5}">
                      <a16:colId xmlns:a16="http://schemas.microsoft.com/office/drawing/2014/main" val="1930200037"/>
                    </a:ext>
                  </a:extLst>
                </a:gridCol>
                <a:gridCol w="842588">
                  <a:extLst>
                    <a:ext uri="{9D8B030D-6E8A-4147-A177-3AD203B41FA5}">
                      <a16:colId xmlns:a16="http://schemas.microsoft.com/office/drawing/2014/main" val="2355416879"/>
                    </a:ext>
                  </a:extLst>
                </a:gridCol>
                <a:gridCol w="842588">
                  <a:extLst>
                    <a:ext uri="{9D8B030D-6E8A-4147-A177-3AD203B41FA5}">
                      <a16:colId xmlns:a16="http://schemas.microsoft.com/office/drawing/2014/main" val="3571261925"/>
                    </a:ext>
                  </a:extLst>
                </a:gridCol>
              </a:tblGrid>
              <a:tr h="274166"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 Clinical features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Discovery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480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Unseen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468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803143"/>
                  </a:ext>
                </a:extLst>
              </a:tr>
              <a:tr h="27416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Gastric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Gastric_benign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Healthy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Gastric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Gastric_benign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Healthy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19201393"/>
                  </a:ext>
                </a:extLst>
              </a:tr>
              <a:tr h="27416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60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320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N=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381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679492"/>
                  </a:ext>
                </a:extLst>
              </a:tr>
              <a:tr h="27416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Percentage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Percentage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Percentage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Percentage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Percentage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Percentage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883417"/>
                  </a:ext>
                </a:extLst>
              </a:tr>
              <a:tr h="27416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Gender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Female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37.00%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46.67%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40.63%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39.47%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47.83%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53.81%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897821"/>
                  </a:ext>
                </a:extLst>
              </a:tr>
              <a:tr h="2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Male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63.00%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53.33%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59.38%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60.53%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52.17%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46.19%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823505"/>
                  </a:ext>
                </a:extLst>
              </a:tr>
              <a:tr h="27416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Median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55.5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62.5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356877"/>
                  </a:ext>
                </a:extLst>
              </a:tr>
              <a:tr h="2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039797"/>
                  </a:ext>
                </a:extLst>
              </a:tr>
              <a:tr h="2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Max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86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74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85194"/>
                  </a:ext>
                </a:extLst>
              </a:tr>
              <a:tr h="274166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35.00%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31.58%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7" gridSpan="4"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7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206688"/>
                  </a:ext>
                </a:extLst>
              </a:tr>
              <a:tr h="2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21.05%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671733"/>
                  </a:ext>
                </a:extLst>
              </a:tr>
              <a:tr h="2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IIIA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25.00%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21.05%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931360"/>
                  </a:ext>
                </a:extLst>
              </a:tr>
              <a:tr h="2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IIIB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13.00%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10.53%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338742"/>
                  </a:ext>
                </a:extLst>
              </a:tr>
              <a:tr h="2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IIIC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10.53%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177372"/>
                  </a:ext>
                </a:extLst>
              </a:tr>
              <a:tr h="2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IV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004568"/>
                  </a:ext>
                </a:extLst>
              </a:tr>
              <a:tr h="2741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2.00%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5.26%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5" marR="7255" marT="725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090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46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F88AF-0E33-71E0-892D-FBA235B47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A212-07D2-54D2-530A-557DB015FE06}"/>
              </a:ext>
            </a:extLst>
          </p:cNvPr>
          <p:cNvSpPr txBox="1">
            <a:spLocks/>
          </p:cNvSpPr>
          <p:nvPr/>
        </p:nvSpPr>
        <p:spPr>
          <a:xfrm>
            <a:off x="300705" y="119894"/>
            <a:ext cx="10515600" cy="78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FDFD8-E50A-CB0A-4951-6CB4B0E4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46" y="1089157"/>
            <a:ext cx="6299606" cy="22209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434EC4-9112-FFFC-6E37-3C2FFF94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466" y="1089156"/>
            <a:ext cx="6299606" cy="22209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A22756-2394-2049-FB06-90F380A8E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078" y="3800353"/>
            <a:ext cx="6299607" cy="222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48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FF651-F4FC-3BA0-4AB9-DC1288D25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12EA-E5DD-5E79-16E5-3C2A0CF77A2C}"/>
              </a:ext>
            </a:extLst>
          </p:cNvPr>
          <p:cNvSpPr txBox="1">
            <a:spLocks/>
          </p:cNvSpPr>
          <p:nvPr/>
        </p:nvSpPr>
        <p:spPr>
          <a:xfrm>
            <a:off x="300705" y="119894"/>
            <a:ext cx="10515600" cy="78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RATIOSL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B5A563-9174-6270-E12F-FC60255C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05" y="1496602"/>
            <a:ext cx="6670358" cy="24147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8CC5E7-5FFA-0B62-E25B-BD2706A74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065" y="1496602"/>
            <a:ext cx="6670358" cy="241474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A48D40-F2DD-A20B-0A28-374449EAB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8497" y="4223800"/>
            <a:ext cx="6670358" cy="24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5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9AD39-A202-A8BE-3D6A-6D290897D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F99E-0D36-EB21-1956-A3D46C663D88}"/>
              </a:ext>
            </a:extLst>
          </p:cNvPr>
          <p:cNvSpPr txBox="1">
            <a:spLocks/>
          </p:cNvSpPr>
          <p:nvPr/>
        </p:nvSpPr>
        <p:spPr>
          <a:xfrm>
            <a:off x="300705" y="119894"/>
            <a:ext cx="10515600" cy="78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RATIOST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E040F-468B-62C2-9A2E-5A873DBE6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30" y="1539499"/>
            <a:ext cx="6567314" cy="2377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5FA4DF-62C6-F402-131F-4F6FFE0F9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686" y="1539499"/>
            <a:ext cx="6567314" cy="2377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ABB32B-175D-D066-AAE4-12BD02A0E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046" y="4128516"/>
            <a:ext cx="6567314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48F1-48DD-996F-4A6C-D970A3A8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cfDNA conc.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CFF30-23BB-B9DB-9359-C56271AF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051" y="0"/>
            <a:ext cx="4127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7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4C7AA78-E9C1-A9DA-8689-158DA85E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808"/>
            <a:ext cx="10515600" cy="3561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STATS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FBC2B5-F2D8-2BD3-5F32-368BEAF23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51449"/>
              </p:ext>
            </p:extLst>
          </p:nvPr>
        </p:nvGraphicFramePr>
        <p:xfrm>
          <a:off x="1289305" y="2107119"/>
          <a:ext cx="9954767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584">
                  <a:extLst>
                    <a:ext uri="{9D8B030D-6E8A-4147-A177-3AD203B41FA5}">
                      <a16:colId xmlns:a16="http://schemas.microsoft.com/office/drawing/2014/main" val="617075625"/>
                    </a:ext>
                  </a:extLst>
                </a:gridCol>
                <a:gridCol w="1081169">
                  <a:extLst>
                    <a:ext uri="{9D8B030D-6E8A-4147-A177-3AD203B41FA5}">
                      <a16:colId xmlns:a16="http://schemas.microsoft.com/office/drawing/2014/main" val="3348082618"/>
                    </a:ext>
                  </a:extLst>
                </a:gridCol>
                <a:gridCol w="1081169">
                  <a:extLst>
                    <a:ext uri="{9D8B030D-6E8A-4147-A177-3AD203B41FA5}">
                      <a16:colId xmlns:a16="http://schemas.microsoft.com/office/drawing/2014/main" val="2878857870"/>
                    </a:ext>
                  </a:extLst>
                </a:gridCol>
                <a:gridCol w="1081169">
                  <a:extLst>
                    <a:ext uri="{9D8B030D-6E8A-4147-A177-3AD203B41FA5}">
                      <a16:colId xmlns:a16="http://schemas.microsoft.com/office/drawing/2014/main" val="3486381527"/>
                    </a:ext>
                  </a:extLst>
                </a:gridCol>
                <a:gridCol w="1081169">
                  <a:extLst>
                    <a:ext uri="{9D8B030D-6E8A-4147-A177-3AD203B41FA5}">
                      <a16:colId xmlns:a16="http://schemas.microsoft.com/office/drawing/2014/main" val="2110981771"/>
                    </a:ext>
                  </a:extLst>
                </a:gridCol>
                <a:gridCol w="1081169">
                  <a:extLst>
                    <a:ext uri="{9D8B030D-6E8A-4147-A177-3AD203B41FA5}">
                      <a16:colId xmlns:a16="http://schemas.microsoft.com/office/drawing/2014/main" val="350314910"/>
                    </a:ext>
                  </a:extLst>
                </a:gridCol>
                <a:gridCol w="1081169">
                  <a:extLst>
                    <a:ext uri="{9D8B030D-6E8A-4147-A177-3AD203B41FA5}">
                      <a16:colId xmlns:a16="http://schemas.microsoft.com/office/drawing/2014/main" val="658543689"/>
                    </a:ext>
                  </a:extLst>
                </a:gridCol>
                <a:gridCol w="1081169">
                  <a:extLst>
                    <a:ext uri="{9D8B030D-6E8A-4147-A177-3AD203B41FA5}">
                      <a16:colId xmlns:a16="http://schemas.microsoft.com/office/drawing/2014/main" val="33843923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NFP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SCNA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RATIOSL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RATIOST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182581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Healthy vs Gastric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0241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Gastric_benign</a:t>
                      </a:r>
                      <a:r>
                        <a:rPr lang="en-US" sz="1600" u="none" strike="noStrike" dirty="0">
                          <a:effectLst/>
                        </a:rPr>
                        <a:t> vs Gastric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67874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Nongastric</a:t>
                      </a:r>
                      <a:r>
                        <a:rPr lang="en-US" sz="1600" u="none" strike="noStrike" dirty="0">
                          <a:effectLst/>
                        </a:rPr>
                        <a:t> vs Gastric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137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592512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BA1338-3429-0163-AC88-711C5F5AA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806824"/>
              </p:ext>
            </p:extLst>
          </p:nvPr>
        </p:nvGraphicFramePr>
        <p:xfrm>
          <a:off x="1179578" y="550456"/>
          <a:ext cx="10174222" cy="13087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9464">
                  <a:extLst>
                    <a:ext uri="{9D8B030D-6E8A-4147-A177-3AD203B41FA5}">
                      <a16:colId xmlns:a16="http://schemas.microsoft.com/office/drawing/2014/main" val="326252783"/>
                    </a:ext>
                  </a:extLst>
                </a:gridCol>
                <a:gridCol w="1086394">
                  <a:extLst>
                    <a:ext uri="{9D8B030D-6E8A-4147-A177-3AD203B41FA5}">
                      <a16:colId xmlns:a16="http://schemas.microsoft.com/office/drawing/2014/main" val="1514133221"/>
                    </a:ext>
                  </a:extLst>
                </a:gridCol>
                <a:gridCol w="1086394">
                  <a:extLst>
                    <a:ext uri="{9D8B030D-6E8A-4147-A177-3AD203B41FA5}">
                      <a16:colId xmlns:a16="http://schemas.microsoft.com/office/drawing/2014/main" val="287596017"/>
                    </a:ext>
                  </a:extLst>
                </a:gridCol>
                <a:gridCol w="1086394">
                  <a:extLst>
                    <a:ext uri="{9D8B030D-6E8A-4147-A177-3AD203B41FA5}">
                      <a16:colId xmlns:a16="http://schemas.microsoft.com/office/drawing/2014/main" val="1347721089"/>
                    </a:ext>
                  </a:extLst>
                </a:gridCol>
                <a:gridCol w="1086394">
                  <a:extLst>
                    <a:ext uri="{9D8B030D-6E8A-4147-A177-3AD203B41FA5}">
                      <a16:colId xmlns:a16="http://schemas.microsoft.com/office/drawing/2014/main" val="1237524701"/>
                    </a:ext>
                  </a:extLst>
                </a:gridCol>
                <a:gridCol w="1086394">
                  <a:extLst>
                    <a:ext uri="{9D8B030D-6E8A-4147-A177-3AD203B41FA5}">
                      <a16:colId xmlns:a16="http://schemas.microsoft.com/office/drawing/2014/main" val="1346838984"/>
                    </a:ext>
                  </a:extLst>
                </a:gridCol>
                <a:gridCol w="1086394">
                  <a:extLst>
                    <a:ext uri="{9D8B030D-6E8A-4147-A177-3AD203B41FA5}">
                      <a16:colId xmlns:a16="http://schemas.microsoft.com/office/drawing/2014/main" val="1150760992"/>
                    </a:ext>
                  </a:extLst>
                </a:gridCol>
                <a:gridCol w="1086394">
                  <a:extLst>
                    <a:ext uri="{9D8B030D-6E8A-4147-A177-3AD203B41FA5}">
                      <a16:colId xmlns:a16="http://schemas.microsoft.com/office/drawing/2014/main" val="2056315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EM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FLEN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NFP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SCNA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RATIOSL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RATIOST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2906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Total features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301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1942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2872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2874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23030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Number of Normal distribution (Shapiro-Wilk Test, p-value&gt;0.05)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499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077082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D125C5-0EB4-8562-CE14-02D74D3F8F79}"/>
              </a:ext>
            </a:extLst>
          </p:cNvPr>
          <p:cNvSpPr txBox="1"/>
          <p:nvPr/>
        </p:nvSpPr>
        <p:spPr>
          <a:xfrm>
            <a:off x="962787" y="1869568"/>
            <a:ext cx="10266426" cy="31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Wilcoxon rank sum test, Benjamini–Hochberg correction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ACE5B5-BEFA-71AA-F800-C1FBB6598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999889"/>
              </p:ext>
            </p:extLst>
          </p:nvPr>
        </p:nvGraphicFramePr>
        <p:xfrm>
          <a:off x="1289305" y="3695273"/>
          <a:ext cx="9954772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95731">
                  <a:extLst>
                    <a:ext uri="{9D8B030D-6E8A-4147-A177-3AD203B41FA5}">
                      <a16:colId xmlns:a16="http://schemas.microsoft.com/office/drawing/2014/main" val="1140571189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val="323045396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val="1832840555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val="2548374145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val="2558667198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val="2322548420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val="4037375088"/>
                    </a:ext>
                  </a:extLst>
                </a:gridCol>
                <a:gridCol w="1079863">
                  <a:extLst>
                    <a:ext uri="{9D8B030D-6E8A-4147-A177-3AD203B41FA5}">
                      <a16:colId xmlns:a16="http://schemas.microsoft.com/office/drawing/2014/main" val="13259813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Decrease in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FLEN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NFP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SCNA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RATIOSL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RATIOST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2321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Healthy vs Gastric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56725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Gastric_benign vs Gastric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5755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Nongastric vs Gastric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34352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65100F-C79F-1EA0-4035-592C3E5A7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778637"/>
              </p:ext>
            </p:extLst>
          </p:nvPr>
        </p:nvGraphicFramePr>
        <p:xfrm>
          <a:off x="1274448" y="5269503"/>
          <a:ext cx="9954765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5181">
                  <a:extLst>
                    <a:ext uri="{9D8B030D-6E8A-4147-A177-3AD203B41FA5}">
                      <a16:colId xmlns:a16="http://schemas.microsoft.com/office/drawing/2014/main" val="1842048854"/>
                    </a:ext>
                  </a:extLst>
                </a:gridCol>
                <a:gridCol w="1090412">
                  <a:extLst>
                    <a:ext uri="{9D8B030D-6E8A-4147-A177-3AD203B41FA5}">
                      <a16:colId xmlns:a16="http://schemas.microsoft.com/office/drawing/2014/main" val="2786948766"/>
                    </a:ext>
                  </a:extLst>
                </a:gridCol>
                <a:gridCol w="1079862">
                  <a:extLst>
                    <a:ext uri="{9D8B030D-6E8A-4147-A177-3AD203B41FA5}">
                      <a16:colId xmlns:a16="http://schemas.microsoft.com/office/drawing/2014/main" val="2644248885"/>
                    </a:ext>
                  </a:extLst>
                </a:gridCol>
                <a:gridCol w="1079862">
                  <a:extLst>
                    <a:ext uri="{9D8B030D-6E8A-4147-A177-3AD203B41FA5}">
                      <a16:colId xmlns:a16="http://schemas.microsoft.com/office/drawing/2014/main" val="2421483298"/>
                    </a:ext>
                  </a:extLst>
                </a:gridCol>
                <a:gridCol w="1079862">
                  <a:extLst>
                    <a:ext uri="{9D8B030D-6E8A-4147-A177-3AD203B41FA5}">
                      <a16:colId xmlns:a16="http://schemas.microsoft.com/office/drawing/2014/main" val="782346789"/>
                    </a:ext>
                  </a:extLst>
                </a:gridCol>
                <a:gridCol w="1079862">
                  <a:extLst>
                    <a:ext uri="{9D8B030D-6E8A-4147-A177-3AD203B41FA5}">
                      <a16:colId xmlns:a16="http://schemas.microsoft.com/office/drawing/2014/main" val="1702451557"/>
                    </a:ext>
                  </a:extLst>
                </a:gridCol>
                <a:gridCol w="1079862">
                  <a:extLst>
                    <a:ext uri="{9D8B030D-6E8A-4147-A177-3AD203B41FA5}">
                      <a16:colId xmlns:a16="http://schemas.microsoft.com/office/drawing/2014/main" val="2512818496"/>
                    </a:ext>
                  </a:extLst>
                </a:gridCol>
                <a:gridCol w="1079862">
                  <a:extLst>
                    <a:ext uri="{9D8B030D-6E8A-4147-A177-3AD203B41FA5}">
                      <a16:colId xmlns:a16="http://schemas.microsoft.com/office/drawing/2014/main" val="129885925"/>
                    </a:ext>
                  </a:extLst>
                </a:gridCol>
              </a:tblGrid>
              <a:tr h="2070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Increase in cancer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NFP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CNA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SCNA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RATIOSL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RATIOST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3237349"/>
                  </a:ext>
                </a:extLst>
              </a:tr>
              <a:tr h="20704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Healthy vs Gastric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7573984"/>
                  </a:ext>
                </a:extLst>
              </a:tr>
              <a:tr h="406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Gastric_benign</a:t>
                      </a:r>
                      <a:r>
                        <a:rPr lang="en-US" sz="1600" u="none" strike="noStrike" dirty="0">
                          <a:effectLst/>
                        </a:rPr>
                        <a:t> vs Gastric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113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4494227"/>
                  </a:ext>
                </a:extLst>
              </a:tr>
              <a:tr h="4062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Nongastric vs Gastric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316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27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AA70359-EF53-DEEB-DE4C-E195F479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05" y="119894"/>
            <a:ext cx="10515600" cy="786383"/>
          </a:xfrm>
        </p:spPr>
        <p:txBody>
          <a:bodyPr>
            <a:normAutofit/>
          </a:bodyPr>
          <a:lstStyle/>
          <a:p>
            <a:r>
              <a:rPr lang="en-US" dirty="0"/>
              <a:t>EM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C19559-2BC3-C568-2A02-4623BA03DBB3}"/>
              </a:ext>
            </a:extLst>
          </p:cNvPr>
          <p:cNvGrpSpPr/>
          <p:nvPr/>
        </p:nvGrpSpPr>
        <p:grpSpPr>
          <a:xfrm>
            <a:off x="2005532" y="2203098"/>
            <a:ext cx="5996111" cy="4535008"/>
            <a:chOff x="2005532" y="2203098"/>
            <a:chExt cx="5996111" cy="45350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3CCA72-3E71-F2D0-6F7A-871E01E04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5532" y="2203098"/>
              <a:ext cx="5996111" cy="440077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A09997-D6B2-05D7-082B-60D78C856956}"/>
                </a:ext>
              </a:extLst>
            </p:cNvPr>
            <p:cNvSpPr txBox="1"/>
            <p:nvPr/>
          </p:nvSpPr>
          <p:spPr>
            <a:xfrm>
              <a:off x="2455178" y="6491885"/>
              <a:ext cx="30358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9CFF"/>
                  </a:solidFill>
                </a:rPr>
                <a:t>Overlap features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AB79479-900F-5851-5637-297DE1B5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0893" y="1914135"/>
            <a:ext cx="2221187" cy="19812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16BC5D-D09F-D35D-7A32-AEE37F1B2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5863" y="4153864"/>
            <a:ext cx="2221188" cy="24500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1C0441-B524-E2AE-99F3-792103FB9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5178" y="146721"/>
            <a:ext cx="3278365" cy="18953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6B2B3F-D700-8A15-1D08-9A38F29A2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7498" y="119894"/>
            <a:ext cx="3278365" cy="189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7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327174A-BE8E-14CC-ECDB-D5E64678559A}"/>
              </a:ext>
            </a:extLst>
          </p:cNvPr>
          <p:cNvGrpSpPr/>
          <p:nvPr/>
        </p:nvGrpSpPr>
        <p:grpSpPr>
          <a:xfrm>
            <a:off x="998615" y="1115900"/>
            <a:ext cx="4422567" cy="3144870"/>
            <a:chOff x="435264" y="1956972"/>
            <a:chExt cx="4422567" cy="31448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2B97F30-8D7B-E8FB-2B97-C954D6E9DE42}"/>
                </a:ext>
              </a:extLst>
            </p:cNvPr>
            <p:cNvGrpSpPr/>
            <p:nvPr/>
          </p:nvGrpSpPr>
          <p:grpSpPr>
            <a:xfrm>
              <a:off x="435264" y="1956972"/>
              <a:ext cx="4011319" cy="3144870"/>
              <a:chOff x="2084681" y="1956971"/>
              <a:chExt cx="4011319" cy="314487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F3BE81-1600-F3A3-5808-9110FD73FA19}"/>
                  </a:ext>
                </a:extLst>
              </p:cNvPr>
              <p:cNvSpPr txBox="1"/>
              <p:nvPr/>
            </p:nvSpPr>
            <p:spPr>
              <a:xfrm>
                <a:off x="2425676" y="4855620"/>
                <a:ext cx="303580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FF9CFF"/>
                    </a:solidFill>
                  </a:rPr>
                  <a:t>Overlap features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FAC8B34-7437-7772-8D3A-80EE38373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84681" y="1956971"/>
                <a:ext cx="4011319" cy="2944058"/>
              </a:xfrm>
              <a:prstGeom prst="rect">
                <a:avLst/>
              </a:prstGeom>
            </p:spPr>
          </p:pic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42C9AE-4666-EE7D-B7D7-1F97794FF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7733" y="2765393"/>
              <a:ext cx="360098" cy="77724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A56D246-34AC-808D-06AA-0280023643CA}"/>
              </a:ext>
            </a:extLst>
          </p:cNvPr>
          <p:cNvGrpSpPr/>
          <p:nvPr/>
        </p:nvGrpSpPr>
        <p:grpSpPr>
          <a:xfrm>
            <a:off x="6912111" y="1964804"/>
            <a:ext cx="4123415" cy="2295966"/>
            <a:chOff x="6546952" y="2805874"/>
            <a:chExt cx="4123415" cy="229596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095357-A49E-BB77-7FD7-4D0C9CD7370C}"/>
                </a:ext>
              </a:extLst>
            </p:cNvPr>
            <p:cNvSpPr txBox="1"/>
            <p:nvPr/>
          </p:nvSpPr>
          <p:spPr>
            <a:xfrm>
              <a:off x="6546952" y="4855619"/>
              <a:ext cx="303580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rgbClr val="FF9CFF"/>
                  </a:solidFill>
                </a:rPr>
                <a:t>Overlap features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1A1B04-15C3-6C95-CB85-957BD859E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10269" y="2805874"/>
              <a:ext cx="360098" cy="77724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17F48E2-C911-DCED-E276-C6429D8FE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32" y="4380353"/>
            <a:ext cx="2234198" cy="1992815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E7A811BE-98EE-752B-63C4-85548CB0B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05" y="119894"/>
            <a:ext cx="10515600" cy="786383"/>
          </a:xfrm>
        </p:spPr>
        <p:txBody>
          <a:bodyPr>
            <a:normAutofit/>
          </a:bodyPr>
          <a:lstStyle/>
          <a:p>
            <a:r>
              <a:rPr lang="en-US" dirty="0"/>
              <a:t>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D27CB3-1EB4-E0E2-2179-28263146D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627" y="958931"/>
            <a:ext cx="4249801" cy="31190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719562-5567-5BF9-73DF-1189933AA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0705" y="4407408"/>
            <a:ext cx="2221722" cy="198168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82582348-6829-555F-6EE3-9C623D3F523D}"/>
              </a:ext>
            </a:extLst>
          </p:cNvPr>
          <p:cNvGrpSpPr/>
          <p:nvPr/>
        </p:nvGrpSpPr>
        <p:grpSpPr>
          <a:xfrm>
            <a:off x="3209899" y="4407408"/>
            <a:ext cx="2276113" cy="2450592"/>
            <a:chOff x="3209899" y="4407408"/>
            <a:chExt cx="2276113" cy="245059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63A2928-840F-4C47-043E-F9104798D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09899" y="4407408"/>
              <a:ext cx="2221722" cy="245059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307F8F0-27CC-208D-3B18-58E3CF575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92554"/>
            <a:stretch/>
          </p:blipFill>
          <p:spPr>
            <a:xfrm>
              <a:off x="3264824" y="6675581"/>
              <a:ext cx="2221188" cy="18241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FD78D39-432B-DBB3-FBF9-631280DB0356}"/>
              </a:ext>
            </a:extLst>
          </p:cNvPr>
          <p:cNvGrpSpPr/>
          <p:nvPr/>
        </p:nvGrpSpPr>
        <p:grpSpPr>
          <a:xfrm>
            <a:off x="8990080" y="4377594"/>
            <a:ext cx="2221721" cy="2450592"/>
            <a:chOff x="8990080" y="4377594"/>
            <a:chExt cx="2221721" cy="245059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E59E003-6D41-8611-FB8D-2E6F7454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90080" y="4377594"/>
              <a:ext cx="2221721" cy="2450592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7A5C1F-6258-9802-6778-D6DB5484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92554"/>
            <a:stretch/>
          </p:blipFill>
          <p:spPr>
            <a:xfrm>
              <a:off x="8990080" y="6645767"/>
              <a:ext cx="2221188" cy="1824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58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1F22CB2-397F-5781-048E-215663FE598F}"/>
              </a:ext>
            </a:extLst>
          </p:cNvPr>
          <p:cNvSpPr txBox="1">
            <a:spLocks/>
          </p:cNvSpPr>
          <p:nvPr/>
        </p:nvSpPr>
        <p:spPr>
          <a:xfrm>
            <a:off x="300705" y="119894"/>
            <a:ext cx="10515600" cy="78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025940-7343-F2D5-4154-FEE1CCC5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220" y="392245"/>
            <a:ext cx="5980938" cy="3201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EA056C-FE84-FE91-2705-4B76239D3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174" y="3593905"/>
            <a:ext cx="5880354" cy="3264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5C0264-71C6-B72C-C1F2-D3E57B738A3B}"/>
              </a:ext>
            </a:extLst>
          </p:cNvPr>
          <p:cNvSpPr txBox="1"/>
          <p:nvPr/>
        </p:nvSpPr>
        <p:spPr>
          <a:xfrm>
            <a:off x="7437120" y="5423548"/>
            <a:ext cx="250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 prep: Input = 145 ng</a:t>
            </a:r>
          </a:p>
        </p:txBody>
      </p:sp>
    </p:spTree>
    <p:extLst>
      <p:ext uri="{BB962C8B-B14F-4D97-AF65-F5344CB8AC3E}">
        <p14:creationId xmlns:p14="http://schemas.microsoft.com/office/powerpoint/2010/main" val="312251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71074F-94C5-57E8-C26E-E2BA6AC30270}"/>
              </a:ext>
            </a:extLst>
          </p:cNvPr>
          <p:cNvSpPr txBox="1">
            <a:spLocks/>
          </p:cNvSpPr>
          <p:nvPr/>
        </p:nvSpPr>
        <p:spPr>
          <a:xfrm>
            <a:off x="300705" y="119894"/>
            <a:ext cx="10515600" cy="78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FLEN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31EB53-6C03-4E1C-7856-08BA202D0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9" y="4001093"/>
            <a:ext cx="5942267" cy="887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6DD3DA-D2E2-2946-D9A1-BDF91BBDF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49" y="4888502"/>
            <a:ext cx="5942277" cy="8874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1B56E1-97C0-974D-3B52-AAB742A4AA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49" y="5850695"/>
            <a:ext cx="5942284" cy="887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12DDE9-5796-2B3E-3F80-B1F52E023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19" y="796677"/>
            <a:ext cx="5953735" cy="31296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E16369-1A3E-89B0-520D-A4130127D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163" y="796677"/>
            <a:ext cx="5953735" cy="3129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E15F6-15A1-4075-CCE9-727218E73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6974" y="4503609"/>
            <a:ext cx="2557274" cy="1478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127A12-BE28-1473-A318-397491029B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4726" y="4503609"/>
            <a:ext cx="2557274" cy="14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8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8C70C-53E0-A299-A16D-7EA66148C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03F2-2BC6-9FFD-6C46-BD60C7E0A50E}"/>
              </a:ext>
            </a:extLst>
          </p:cNvPr>
          <p:cNvSpPr txBox="1">
            <a:spLocks/>
          </p:cNvSpPr>
          <p:nvPr/>
        </p:nvSpPr>
        <p:spPr>
          <a:xfrm>
            <a:off x="300705" y="119894"/>
            <a:ext cx="10515600" cy="78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NFP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3519F-3048-45AE-7623-6B85FA17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98" y="21185"/>
            <a:ext cx="3686940" cy="2487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414B50-AA84-4BD9-966D-66EE5E93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76" y="2473442"/>
            <a:ext cx="5350342" cy="30454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208388-2B20-AB5D-3DB3-69EA532CF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536" y="2299285"/>
            <a:ext cx="5374275" cy="31653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31C244-171A-9205-C31C-237A1146E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674" y="5488366"/>
            <a:ext cx="4764777" cy="449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7FCDAC-5C79-EF08-6B11-F6805DCB4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674" y="5732767"/>
            <a:ext cx="4764777" cy="4493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049CA8-B057-28AA-DA03-F55D7DCCA9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0673" y="5977169"/>
            <a:ext cx="4764777" cy="4493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A52E49-F3A1-1009-40D6-5CE0B36D55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6165" y="170689"/>
            <a:ext cx="3004643" cy="17370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2A10117-A76E-50C1-C9A5-854D700A16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3168" y="182423"/>
            <a:ext cx="3004643" cy="173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3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9B8D0-6E1D-965D-A2D7-FC43EBF15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9A68-E2F8-0A28-E433-29D3DCCC8AAD}"/>
              </a:ext>
            </a:extLst>
          </p:cNvPr>
          <p:cNvSpPr txBox="1">
            <a:spLocks/>
          </p:cNvSpPr>
          <p:nvPr/>
        </p:nvSpPr>
        <p:spPr>
          <a:xfrm>
            <a:off x="300705" y="119894"/>
            <a:ext cx="10515600" cy="786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CNA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397F7-9B1D-D970-E156-D501023CB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799" y="1272037"/>
            <a:ext cx="5742242" cy="2024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563ABB-71A4-A489-64D5-675E04012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079" y="1272037"/>
            <a:ext cx="5742241" cy="2024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556741-298E-AD3D-A084-4CBDDB2DB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207" y="4253736"/>
            <a:ext cx="5915977" cy="20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6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18F83BD7FFADD040B5AE7C0D020C45EE" ma:contentTypeVersion="15" ma:contentTypeDescription="Tạo tài liệu mới." ma:contentTypeScope="" ma:versionID="a0bb2c267ce05a01034fb4564c8966ae">
  <xsd:schema xmlns:xsd="http://www.w3.org/2001/XMLSchema" xmlns:xs="http://www.w3.org/2001/XMLSchema" xmlns:p="http://schemas.microsoft.com/office/2006/metadata/properties" xmlns:ns2="5b41d8a4-d94b-4d83-b858-68ee90b5d77c" xmlns:ns3="90e0781a-bd45-4907-b7fc-b044f10b9289" targetNamespace="http://schemas.microsoft.com/office/2006/metadata/properties" ma:root="true" ma:fieldsID="edeee281b5fc8ad99959b5a62b62c2f7" ns2:_="" ns3:_="">
    <xsd:import namespace="5b41d8a4-d94b-4d83-b858-68ee90b5d77c"/>
    <xsd:import namespace="90e0781a-bd45-4907-b7fc-b044f10b92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41d8a4-d94b-4d83-b858-68ee90b5d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Thẻ Hình ảnh" ma:readOnly="false" ma:fieldId="{5cf76f15-5ced-4ddc-b409-7134ff3c332f}" ma:taxonomyMulti="true" ma:sspId="b775d2bf-7987-4aa6-bb22-29e9083b71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0781a-bd45-4907-b7fc-b044f10b9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41d8a4-d94b-4d83-b858-68ee90b5d77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41C401-4577-4121-8CF9-321683A906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41d8a4-d94b-4d83-b858-68ee90b5d77c"/>
    <ds:schemaRef ds:uri="90e0781a-bd45-4907-b7fc-b044f10b9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502724-DDEB-4A95-86D2-9975631E14F0}">
  <ds:schemaRefs>
    <ds:schemaRef ds:uri="5b41d8a4-d94b-4d83-b858-68ee90b5d77c"/>
    <ds:schemaRef ds:uri="http://schemas.microsoft.com/office/infopath/2007/PartnerControls"/>
    <ds:schemaRef ds:uri="http://purl.org/dc/elements/1.1/"/>
    <ds:schemaRef ds:uri="90e0781a-bd45-4907-b7fc-b044f10b9289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147D112-D5D3-4F19-96AF-91101AE024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6590</TotalTime>
  <Words>349</Words>
  <Application>Microsoft Office PowerPoint</Application>
  <PresentationFormat>Widescreen</PresentationFormat>
  <Paragraphs>279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SCED Gastric cancer</vt:lpstr>
      <vt:lpstr>cfDNA conc.</vt:lpstr>
      <vt:lpstr>STATS</vt:lpstr>
      <vt:lpstr>EM</vt:lpstr>
      <vt:lpstr>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SCED Gastric cancer</dc:title>
  <dc:creator>VO DAC HO</dc:creator>
  <cp:lastModifiedBy>XN</cp:lastModifiedBy>
  <cp:revision>166</cp:revision>
  <dcterms:created xsi:type="dcterms:W3CDTF">2025-04-14T10:26:27Z</dcterms:created>
  <dcterms:modified xsi:type="dcterms:W3CDTF">2025-04-28T11:15:08Z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0x01010018F83BD7FFADD040B5AE7C0D020C45EE</vt:lpwstr>
  </property>
  <property fmtid="{D5CDD505-2E9C-101B-9397-08002B2CF9AE}" pid="3" name="MediaServiceImageTags">
    <vt:lpwstr/>
  </property>
</Properties>
</file>