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p:restoredTop sz="73693"/>
  </p:normalViewPr>
  <p:slideViewPr>
    <p:cSldViewPr snapToGrid="0" snapToObjects="1">
      <p:cViewPr>
        <p:scale>
          <a:sx n="91" d="100"/>
          <a:sy n="91" d="100"/>
        </p:scale>
        <p:origin x="496"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9769F-7412-7C46-B650-5C13684319DF}" type="datetimeFigureOut">
              <a:rPr lang="en-US" smtClean="0"/>
              <a:t>10/16/20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0EC51-49CF-5E47-B7D6-F7D3FD0158A9}" type="slidenum">
              <a:rPr lang="en-US" smtClean="0"/>
              <a:t>‹#›</a:t>
            </a:fld>
            <a:endParaRPr lang="en-US"/>
          </a:p>
        </p:txBody>
      </p:sp>
    </p:spTree>
    <p:extLst>
      <p:ext uri="{BB962C8B-B14F-4D97-AF65-F5344CB8AC3E}">
        <p14:creationId xmlns:p14="http://schemas.microsoft.com/office/powerpoint/2010/main" val="427512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0EC51-49CF-5E47-B7D6-F7D3FD0158A9}" type="slidenum">
              <a:rPr lang="en-US" smtClean="0"/>
              <a:t>1</a:t>
            </a:fld>
            <a:endParaRPr lang="en-US"/>
          </a:p>
        </p:txBody>
      </p:sp>
    </p:spTree>
    <p:extLst>
      <p:ext uri="{BB962C8B-B14F-4D97-AF65-F5344CB8AC3E}">
        <p14:creationId xmlns:p14="http://schemas.microsoft.com/office/powerpoint/2010/main" val="329535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objectives of this is to </a:t>
            </a:r>
            <a:r>
              <a:rPr lang="en-US" dirty="0" err="1"/>
              <a:t>analyse</a:t>
            </a:r>
            <a:r>
              <a:rPr lang="en-US" dirty="0"/>
              <a:t> </a:t>
            </a:r>
            <a:r>
              <a:rPr lang="en-US" dirty="0" err="1"/>
              <a:t>Noeteric</a:t>
            </a:r>
            <a:r>
              <a:rPr lang="en-US" dirty="0"/>
              <a:t> data architecture and provide recommendations to improve and implement a proper strategy that creates value for business out of data, and comply with regulations.</a:t>
            </a:r>
          </a:p>
          <a:p>
            <a:endParaRPr lang="en-US" dirty="0"/>
          </a:p>
          <a:p>
            <a:r>
              <a:rPr lang="en-US" dirty="0" err="1"/>
              <a:t>Noeteric</a:t>
            </a:r>
            <a:r>
              <a:rPr lang="en-US" dirty="0"/>
              <a:t> enjoys a leading position in the industry market and is making great growth and expansions to new global markets.</a:t>
            </a:r>
          </a:p>
          <a:p>
            <a:r>
              <a:rPr lang="en-US" dirty="0"/>
              <a:t>Among the rise of new competitors and the research and development in IT and data within the industry, there is a critical requirement to </a:t>
            </a:r>
            <a:r>
              <a:rPr lang="en-US" dirty="0" err="1"/>
              <a:t>capitalise</a:t>
            </a:r>
            <a:r>
              <a:rPr lang="en-US" dirty="0"/>
              <a:t> on the position and the resources to maintain the leadership in the market.</a:t>
            </a:r>
          </a:p>
          <a:p>
            <a:r>
              <a:rPr lang="en-US" dirty="0"/>
              <a:t>The nature of the medical industry provides seas of data to leverage on and use to create this value.</a:t>
            </a:r>
          </a:p>
          <a:p>
            <a:r>
              <a:rPr lang="en-US" dirty="0"/>
              <a:t>And implementing the right data strategy is the first step in utilizing this valuable resource.</a:t>
            </a:r>
          </a:p>
        </p:txBody>
      </p:sp>
      <p:sp>
        <p:nvSpPr>
          <p:cNvPr id="4" name="Slide Number Placeholder 3"/>
          <p:cNvSpPr>
            <a:spLocks noGrp="1"/>
          </p:cNvSpPr>
          <p:nvPr>
            <p:ph type="sldNum" sz="quarter" idx="5"/>
          </p:nvPr>
        </p:nvSpPr>
        <p:spPr/>
        <p:txBody>
          <a:bodyPr/>
          <a:lstStyle/>
          <a:p>
            <a:fld id="{1590EC51-49CF-5E47-B7D6-F7D3FD0158A9}" type="slidenum">
              <a:rPr lang="en-US" smtClean="0"/>
              <a:t>2</a:t>
            </a:fld>
            <a:endParaRPr lang="en-US"/>
          </a:p>
        </p:txBody>
      </p:sp>
    </p:spTree>
    <p:extLst>
      <p:ext uri="{BB962C8B-B14F-4D97-AF65-F5344CB8AC3E}">
        <p14:creationId xmlns:p14="http://schemas.microsoft.com/office/powerpoint/2010/main" val="3385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with the data characteristics,</a:t>
            </a:r>
          </a:p>
          <a:p>
            <a:r>
              <a:rPr lang="en-US" dirty="0"/>
              <a:t>We have different data elements (datasets) based on the type of data: patient personal data …</a:t>
            </a:r>
          </a:p>
          <a:p>
            <a:r>
              <a:rPr lang="en-US" dirty="0"/>
              <a:t>Which are collected thru our data collection points (from health records, to web and mobile app, smartwatch,,, in addition to laboratory and clinical researches), and we can always use trusted open public data when needed.</a:t>
            </a:r>
          </a:p>
          <a:p>
            <a:r>
              <a:rPr lang="en-US" dirty="0"/>
              <a:t>Most of these data are structured, and has a critical sensitivity, which makes them under restricted classification, this means that the collection, the use and the storage of these data must comply with local and international regulations and standards.</a:t>
            </a:r>
          </a:p>
          <a:p>
            <a:r>
              <a:rPr lang="en-US" dirty="0"/>
              <a:t>But theses data is also high in value if used properly to derive the business decisions.</a:t>
            </a:r>
          </a:p>
        </p:txBody>
      </p:sp>
      <p:sp>
        <p:nvSpPr>
          <p:cNvPr id="4" name="Slide Number Placeholder 3"/>
          <p:cNvSpPr>
            <a:spLocks noGrp="1"/>
          </p:cNvSpPr>
          <p:nvPr>
            <p:ph type="sldNum" sz="quarter" idx="5"/>
          </p:nvPr>
        </p:nvSpPr>
        <p:spPr/>
        <p:txBody>
          <a:bodyPr/>
          <a:lstStyle/>
          <a:p>
            <a:fld id="{1590EC51-49CF-5E47-B7D6-F7D3FD0158A9}" type="slidenum">
              <a:rPr lang="en-US" smtClean="0"/>
              <a:t>3</a:t>
            </a:fld>
            <a:endParaRPr lang="en-US"/>
          </a:p>
        </p:txBody>
      </p:sp>
    </p:spTree>
    <p:extLst>
      <p:ext uri="{BB962C8B-B14F-4D97-AF65-F5344CB8AC3E}">
        <p14:creationId xmlns:p14="http://schemas.microsoft.com/office/powerpoint/2010/main" val="39784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potentials come the risks, and to avoid risks and ensure optimum outcome of the strategy we need to proper governance.</a:t>
            </a:r>
          </a:p>
          <a:p>
            <a:r>
              <a:rPr lang="en-US" dirty="0"/>
              <a:t>Which starts from vision and goals</a:t>
            </a:r>
          </a:p>
          <a:p>
            <a:r>
              <a:rPr lang="en-US" dirty="0"/>
              <a:t>Every individual interact with data should hold the responsibility, and should be equipped with the right tools, knowledge and training.</a:t>
            </a:r>
          </a:p>
          <a:p>
            <a:r>
              <a:rPr lang="en-US" dirty="0"/>
              <a:t>Business processes and workflows should consider data as asset not only a byproduct.</a:t>
            </a:r>
          </a:p>
          <a:p>
            <a:endParaRPr lang="en-US" dirty="0"/>
          </a:p>
          <a:p>
            <a:r>
              <a:rPr lang="en-US" dirty="0"/>
              <a:t>And in order to get value from data, we need to help business taking the right decision, and right decisions start from right data.</a:t>
            </a:r>
          </a:p>
          <a:p>
            <a:r>
              <a:rPr lang="en-US" dirty="0"/>
              <a:t>The better quality of data, the more accurate insights we get and the better decisions business take.</a:t>
            </a:r>
          </a:p>
          <a:p>
            <a:r>
              <a:rPr lang="en-US" dirty="0"/>
              <a:t>data quality which has different dimensions (accuracy, completeness, consistency, timeliness, validity and uniqueness)</a:t>
            </a:r>
          </a:p>
          <a:p>
            <a:r>
              <a:rPr lang="en-US" dirty="0"/>
              <a:t>to maintain data quality we need to create a framework for continuous assessment along the data journey</a:t>
            </a:r>
          </a:p>
          <a:p>
            <a:endParaRPr lang="en-US" dirty="0"/>
          </a:p>
          <a:p>
            <a:r>
              <a:rPr lang="en-US" dirty="0"/>
              <a:t>For data validity we need to start from the end of data journey and revers-engineer the process, we start from the purpose of data analysis we need</a:t>
            </a:r>
          </a:p>
          <a:p>
            <a:r>
              <a:rPr lang="en-US" dirty="0"/>
              <a:t>By this we can identify the measures in which we can use to tell which data is valid or not, and implement these measures backward on all steps of data journey.</a:t>
            </a:r>
          </a:p>
          <a:p>
            <a:r>
              <a:rPr lang="en-US" dirty="0"/>
              <a:t> </a:t>
            </a:r>
          </a:p>
        </p:txBody>
      </p:sp>
      <p:sp>
        <p:nvSpPr>
          <p:cNvPr id="4" name="Slide Number Placeholder 3"/>
          <p:cNvSpPr>
            <a:spLocks noGrp="1"/>
          </p:cNvSpPr>
          <p:nvPr>
            <p:ph type="sldNum" sz="quarter" idx="5"/>
          </p:nvPr>
        </p:nvSpPr>
        <p:spPr/>
        <p:txBody>
          <a:bodyPr/>
          <a:lstStyle/>
          <a:p>
            <a:fld id="{1590EC51-49CF-5E47-B7D6-F7D3FD0158A9}" type="slidenum">
              <a:rPr lang="en-US" smtClean="0"/>
              <a:t>4</a:t>
            </a:fld>
            <a:endParaRPr lang="en-US"/>
          </a:p>
        </p:txBody>
      </p:sp>
    </p:spTree>
    <p:extLst>
      <p:ext uri="{BB962C8B-B14F-4D97-AF65-F5344CB8AC3E}">
        <p14:creationId xmlns:p14="http://schemas.microsoft.com/office/powerpoint/2010/main" val="213132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with personal health and restricted data, strict regulations must be followed to avoid any potential financial reputational implications.</a:t>
            </a:r>
          </a:p>
          <a:p>
            <a:r>
              <a:rPr lang="en-US" dirty="0"/>
              <a:t>And working in different countries, </a:t>
            </a:r>
            <a:r>
              <a:rPr lang="en-US" dirty="0" err="1"/>
              <a:t>Noeteric</a:t>
            </a:r>
            <a:r>
              <a:rPr lang="en-US" dirty="0"/>
              <a:t> should follow the local and international regulations and standards that control the data sourcing, storage and use.</a:t>
            </a:r>
          </a:p>
          <a:p>
            <a:endParaRPr lang="en-US" dirty="0"/>
          </a:p>
          <a:p>
            <a:r>
              <a:rPr lang="en-US" dirty="0"/>
              <a:t>Also dealing with online payments makes it compulsory to follow the PCI DSS standard, and FTC Act for wearable devices</a:t>
            </a:r>
          </a:p>
          <a:p>
            <a:endParaRPr lang="en-US" dirty="0"/>
          </a:p>
        </p:txBody>
      </p:sp>
      <p:sp>
        <p:nvSpPr>
          <p:cNvPr id="4" name="Slide Number Placeholder 3"/>
          <p:cNvSpPr>
            <a:spLocks noGrp="1"/>
          </p:cNvSpPr>
          <p:nvPr>
            <p:ph type="sldNum" sz="quarter" idx="5"/>
          </p:nvPr>
        </p:nvSpPr>
        <p:spPr/>
        <p:txBody>
          <a:bodyPr/>
          <a:lstStyle/>
          <a:p>
            <a:fld id="{1590EC51-49CF-5E47-B7D6-F7D3FD0158A9}" type="slidenum">
              <a:rPr lang="en-US" smtClean="0"/>
              <a:t>5</a:t>
            </a:fld>
            <a:endParaRPr lang="en-US"/>
          </a:p>
        </p:txBody>
      </p:sp>
    </p:spTree>
    <p:extLst>
      <p:ext uri="{BB962C8B-B14F-4D97-AF65-F5344CB8AC3E}">
        <p14:creationId xmlns:p14="http://schemas.microsoft.com/office/powerpoint/2010/main" val="3155647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to experts and using lessons learned from similar practices can make data strategy easier and more efficient .</a:t>
            </a:r>
          </a:p>
          <a:p>
            <a:r>
              <a:rPr lang="en-US" dirty="0"/>
              <a:t>As companies are recently realizing the importance of data, they are starting to adopt a data strategy, but it is always better to start now not tomorrow, every day of delay is a loss of potential gain, and might make it more difficult to implement.</a:t>
            </a:r>
          </a:p>
          <a:p>
            <a:r>
              <a:rPr lang="en-US" dirty="0"/>
              <a:t>In data everyone interacts with data hold their own responsibility, so a proper governance awareness across the company in all level, this will prevent errors from persons not acknowledged or not trained well.</a:t>
            </a:r>
          </a:p>
          <a:p>
            <a:r>
              <a:rPr lang="en-US" dirty="0"/>
              <a:t>Applying policies on the data journey from collecting to ,,, </a:t>
            </a:r>
          </a:p>
          <a:p>
            <a:r>
              <a:rPr lang="en-US" dirty="0"/>
              <a:t>Some strategies ignore the unstructured data which could be wrongly considered with no value, this will impact first the awareness of data importance in general, and will ensure losing a potential values from this data.</a:t>
            </a:r>
          </a:p>
          <a:p>
            <a:r>
              <a:rPr lang="en-US" dirty="0"/>
              <a:t>Classifying data and using metadata will always make it easier to organize and reach the right data.</a:t>
            </a:r>
          </a:p>
          <a:p>
            <a:r>
              <a:rPr lang="en-US" dirty="0"/>
              <a:t>Manual process will create more chances for errors so the more automated processes the better quality and less errors and efforts we have.</a:t>
            </a:r>
          </a:p>
          <a:p>
            <a:endParaRPr lang="en-US" dirty="0"/>
          </a:p>
          <a:p>
            <a:endParaRPr lang="en-US" dirty="0"/>
          </a:p>
        </p:txBody>
      </p:sp>
      <p:sp>
        <p:nvSpPr>
          <p:cNvPr id="4" name="Slide Number Placeholder 3"/>
          <p:cNvSpPr>
            <a:spLocks noGrp="1"/>
          </p:cNvSpPr>
          <p:nvPr>
            <p:ph type="sldNum" sz="quarter" idx="5"/>
          </p:nvPr>
        </p:nvSpPr>
        <p:spPr/>
        <p:txBody>
          <a:bodyPr/>
          <a:lstStyle/>
          <a:p>
            <a:fld id="{1590EC51-49CF-5E47-B7D6-F7D3FD0158A9}" type="slidenum">
              <a:rPr lang="en-US" smtClean="0"/>
              <a:t>6</a:t>
            </a:fld>
            <a:endParaRPr lang="en-US"/>
          </a:p>
        </p:txBody>
      </p:sp>
    </p:spTree>
    <p:extLst>
      <p:ext uri="{BB962C8B-B14F-4D97-AF65-F5344CB8AC3E}">
        <p14:creationId xmlns:p14="http://schemas.microsoft.com/office/powerpoint/2010/main" val="975308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importance of communicating the work is equivalent to the work itself, that is why focusing on the a proper communication plan that start from setting up the vision and goals and identifying the right target can guarantee a better results.</a:t>
            </a:r>
          </a:p>
          <a:p>
            <a:endParaRPr lang="en-US" dirty="0"/>
          </a:p>
        </p:txBody>
      </p:sp>
      <p:sp>
        <p:nvSpPr>
          <p:cNvPr id="4" name="Slide Number Placeholder 3"/>
          <p:cNvSpPr>
            <a:spLocks noGrp="1"/>
          </p:cNvSpPr>
          <p:nvPr>
            <p:ph type="sldNum" sz="quarter" idx="5"/>
          </p:nvPr>
        </p:nvSpPr>
        <p:spPr/>
        <p:txBody>
          <a:bodyPr/>
          <a:lstStyle/>
          <a:p>
            <a:fld id="{1590EC51-49CF-5E47-B7D6-F7D3FD0158A9}" type="slidenum">
              <a:rPr lang="en-US" smtClean="0"/>
              <a:t>7</a:t>
            </a:fld>
            <a:endParaRPr lang="en-US"/>
          </a:p>
        </p:txBody>
      </p:sp>
    </p:spTree>
    <p:extLst>
      <p:ext uri="{BB962C8B-B14F-4D97-AF65-F5344CB8AC3E}">
        <p14:creationId xmlns:p14="http://schemas.microsoft.com/office/powerpoint/2010/main" val="2046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500D-AD01-104E-A9D1-0710D2441B3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7BFDEF7-71A8-214E-B53F-2E8D555E2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17B63F-1479-A94F-8D19-C996974B13EA}"/>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5" name="Footer Placeholder 4">
            <a:extLst>
              <a:ext uri="{FF2B5EF4-FFF2-40B4-BE49-F238E27FC236}">
                <a16:creationId xmlns:a16="http://schemas.microsoft.com/office/drawing/2014/main" id="{1E8EE6E9-22D6-5047-A193-3FEA552EB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58921-F6D0-1E48-917F-C1793398A413}"/>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289093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28A2-CB47-9544-A6C6-EF1505F932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0133AC-09A8-C140-92FB-9722FD7314A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4F7491-0AE5-9549-9CBA-C58D5B2BD45A}"/>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5" name="Footer Placeholder 4">
            <a:extLst>
              <a:ext uri="{FF2B5EF4-FFF2-40B4-BE49-F238E27FC236}">
                <a16:creationId xmlns:a16="http://schemas.microsoft.com/office/drawing/2014/main" id="{509646C9-AEEA-FB49-8776-5C29D0991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19C68-D767-984E-8912-48283362F446}"/>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104376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B99C9-8678-E947-ABE0-1BEC067F24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58D684-D8B5-2C46-A5E4-24055A86DA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396839-FAAD-C142-A6E2-F695B1D6DAC0}"/>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5" name="Footer Placeholder 4">
            <a:extLst>
              <a:ext uri="{FF2B5EF4-FFF2-40B4-BE49-F238E27FC236}">
                <a16:creationId xmlns:a16="http://schemas.microsoft.com/office/drawing/2014/main" id="{8EA9630F-69E2-D748-AE85-F7D556CC8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D3E02-9799-224D-88DE-FE5066A9C091}"/>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59093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B20D-D367-3542-93AB-6326F069BD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0D4937F-FC52-2740-95ED-8A8C0E210FB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21F9FA-AF90-9A4C-8E82-F7AAEF25E2A2}"/>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5" name="Footer Placeholder 4">
            <a:extLst>
              <a:ext uri="{FF2B5EF4-FFF2-40B4-BE49-F238E27FC236}">
                <a16:creationId xmlns:a16="http://schemas.microsoft.com/office/drawing/2014/main" id="{D20EF2F4-0796-CF48-AB94-1C5584A8C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106B3-7DD9-4045-8C3F-3F34BED2C7F3}"/>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6677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F65E-03B6-1C4B-9EC4-2EA163FF30B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2358E3-695A-094C-8990-DF729BE33C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CB9F4C-A692-7C40-B036-0D6C993240E3}"/>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5" name="Footer Placeholder 4">
            <a:extLst>
              <a:ext uri="{FF2B5EF4-FFF2-40B4-BE49-F238E27FC236}">
                <a16:creationId xmlns:a16="http://schemas.microsoft.com/office/drawing/2014/main" id="{9CE2E5B0-2056-A547-8BC3-29236A284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1365E-C938-E449-A244-3F6658965A2B}"/>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2451197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1276-562C-3B45-A630-CDE28E0B607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928BD9-672D-5E42-B59C-B984E7C221D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F8B48D-5385-2849-8467-FA5AE60112F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D0E1DC-542A-1D4A-AC7F-98E7A38FF821}"/>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6" name="Footer Placeholder 5">
            <a:extLst>
              <a:ext uri="{FF2B5EF4-FFF2-40B4-BE49-F238E27FC236}">
                <a16:creationId xmlns:a16="http://schemas.microsoft.com/office/drawing/2014/main" id="{8DA6E885-9855-D84D-AF72-DA33C443F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E8DA8-468E-3641-A385-13EF80733069}"/>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346179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10D0-E34F-7F4A-AD1E-3B25274B314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F054EC-7112-324B-AA6F-378B592C7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25E31B-CD02-B54C-B278-24B08078CF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21E2577-9D76-864E-917D-C785D4717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A3F8D-4D89-0444-8D38-BB1A2CA376A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E96DEF9-3103-8946-940B-3BCC12EDDC0C}"/>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8" name="Footer Placeholder 7">
            <a:extLst>
              <a:ext uri="{FF2B5EF4-FFF2-40B4-BE49-F238E27FC236}">
                <a16:creationId xmlns:a16="http://schemas.microsoft.com/office/drawing/2014/main" id="{6E509BEC-728F-9347-A0EF-1234FDA0D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5B0F4A-6990-8E4D-9204-0942071E3483}"/>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385039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51D7-A6AC-4F4A-9FE4-BAE7C70EB7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C2FF224-0FFC-3246-90C1-056FA6C8626A}"/>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4" name="Footer Placeholder 3">
            <a:extLst>
              <a:ext uri="{FF2B5EF4-FFF2-40B4-BE49-F238E27FC236}">
                <a16:creationId xmlns:a16="http://schemas.microsoft.com/office/drawing/2014/main" id="{0EF20CF0-1618-524F-9927-A2E922477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08A887-5258-FF40-AD37-05F3CC1CE69B}"/>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397193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AA87B-E3A6-6E4E-959F-2833B88B2719}"/>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3" name="Footer Placeholder 2">
            <a:extLst>
              <a:ext uri="{FF2B5EF4-FFF2-40B4-BE49-F238E27FC236}">
                <a16:creationId xmlns:a16="http://schemas.microsoft.com/office/drawing/2014/main" id="{B64FCB46-C043-AD46-862C-5FD7F79458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5954A2-B089-274F-9799-B7F387193109}"/>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208816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CB34-D945-5645-AEBE-F064D101C9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7BDDA43-FCF7-9049-9D8D-FCA884C7A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007E8E5-8420-6143-8BD0-A063467E3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F5387D-5DEA-E04E-B13C-3CAE1D92BAD7}"/>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6" name="Footer Placeholder 5">
            <a:extLst>
              <a:ext uri="{FF2B5EF4-FFF2-40B4-BE49-F238E27FC236}">
                <a16:creationId xmlns:a16="http://schemas.microsoft.com/office/drawing/2014/main" id="{C8DBEBF0-9C0C-634B-8B45-6DE35700C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A6299-9369-CD40-89A5-D620B25CD833}"/>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376384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2411-B562-694B-803A-794C480B40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B474D1B-22CF-C646-952E-F6FD9C157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065932-7AB4-F74B-8099-98E5628D5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786831-D913-CF48-93E7-554C3103C144}"/>
              </a:ext>
            </a:extLst>
          </p:cNvPr>
          <p:cNvSpPr>
            <a:spLocks noGrp="1"/>
          </p:cNvSpPr>
          <p:nvPr>
            <p:ph type="dt" sz="half" idx="10"/>
          </p:nvPr>
        </p:nvSpPr>
        <p:spPr/>
        <p:txBody>
          <a:bodyPr/>
          <a:lstStyle/>
          <a:p>
            <a:fld id="{080B2FA1-E1F3-834E-83A7-5E6E967D2882}" type="datetimeFigureOut">
              <a:rPr lang="en-US" smtClean="0"/>
              <a:t>10/15/20</a:t>
            </a:fld>
            <a:endParaRPr lang="en-US"/>
          </a:p>
        </p:txBody>
      </p:sp>
      <p:sp>
        <p:nvSpPr>
          <p:cNvPr id="6" name="Footer Placeholder 5">
            <a:extLst>
              <a:ext uri="{FF2B5EF4-FFF2-40B4-BE49-F238E27FC236}">
                <a16:creationId xmlns:a16="http://schemas.microsoft.com/office/drawing/2014/main" id="{DDBAA93D-8240-D243-9333-156970681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F89C4-3968-EE43-BA6A-D36A6340A85A}"/>
              </a:ext>
            </a:extLst>
          </p:cNvPr>
          <p:cNvSpPr>
            <a:spLocks noGrp="1"/>
          </p:cNvSpPr>
          <p:nvPr>
            <p:ph type="sldNum" sz="quarter" idx="12"/>
          </p:nvPr>
        </p:nvSpPr>
        <p:spPr/>
        <p:txBody>
          <a:bodyPr/>
          <a:lstStyle/>
          <a:p>
            <a:fld id="{BD3732B7-5A4A-674E-83AE-CA10D230D000}" type="slidenum">
              <a:rPr lang="en-US" smtClean="0"/>
              <a:t>‹#›</a:t>
            </a:fld>
            <a:endParaRPr lang="en-US"/>
          </a:p>
        </p:txBody>
      </p:sp>
    </p:spTree>
    <p:extLst>
      <p:ext uri="{BB962C8B-B14F-4D97-AF65-F5344CB8AC3E}">
        <p14:creationId xmlns:p14="http://schemas.microsoft.com/office/powerpoint/2010/main" val="338400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E25400-30E6-A142-AD28-244C9EE8D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42DB76-BFF9-9C4C-84DC-132D1E975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2A8303-01E3-DF41-B241-3F3703948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B2FA1-E1F3-834E-83A7-5E6E967D2882}" type="datetimeFigureOut">
              <a:rPr lang="en-US" smtClean="0"/>
              <a:t>10/15/20</a:t>
            </a:fld>
            <a:endParaRPr lang="en-US"/>
          </a:p>
        </p:txBody>
      </p:sp>
      <p:sp>
        <p:nvSpPr>
          <p:cNvPr id="5" name="Footer Placeholder 4">
            <a:extLst>
              <a:ext uri="{FF2B5EF4-FFF2-40B4-BE49-F238E27FC236}">
                <a16:creationId xmlns:a16="http://schemas.microsoft.com/office/drawing/2014/main" id="{A73DEF06-EE2B-1845-9BC9-86A1A7C46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D0517-44B7-8146-9036-492E70DAA4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732B7-5A4A-674E-83AE-CA10D230D000}" type="slidenum">
              <a:rPr lang="en-US" smtClean="0"/>
              <a:t>‹#›</a:t>
            </a:fld>
            <a:endParaRPr lang="en-US"/>
          </a:p>
        </p:txBody>
      </p:sp>
    </p:spTree>
    <p:extLst>
      <p:ext uri="{BB962C8B-B14F-4D97-AF65-F5344CB8AC3E}">
        <p14:creationId xmlns:p14="http://schemas.microsoft.com/office/powerpoint/2010/main" val="316125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2304D-CB86-9245-882D-5AC449F26040}"/>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b="1" kern="1200" dirty="0">
                <a:solidFill>
                  <a:schemeClr val="tx1"/>
                </a:solidFill>
                <a:latin typeface="+mj-lt"/>
                <a:ea typeface="+mj-ea"/>
                <a:cs typeface="+mj-cs"/>
              </a:rPr>
              <a:t>Neoteric</a:t>
            </a:r>
            <a:br>
              <a:rPr lang="en-US" sz="3600" b="1" kern="1200" dirty="0">
                <a:solidFill>
                  <a:schemeClr val="tx1"/>
                </a:solidFill>
                <a:latin typeface="+mj-lt"/>
                <a:ea typeface="+mj-ea"/>
                <a:cs typeface="+mj-cs"/>
              </a:rPr>
            </a:br>
            <a:r>
              <a:rPr lang="en-US" sz="3600" b="1" kern="1200" dirty="0">
                <a:solidFill>
                  <a:schemeClr val="tx1"/>
                </a:solidFill>
                <a:latin typeface="+mj-lt"/>
                <a:ea typeface="+mj-ea"/>
                <a:cs typeface="+mj-cs"/>
              </a:rPr>
              <a:t>Data Strategy</a:t>
            </a:r>
          </a:p>
        </p:txBody>
      </p:sp>
      <p:sp>
        <p:nvSpPr>
          <p:cNvPr id="135" name="Rectangle 13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ACC1A4E2-3DE3-9D44-BA60-2BDFE8E313C3}"/>
              </a:ext>
            </a:extLst>
          </p:cNvPr>
          <p:cNvSpPr/>
          <p:nvPr/>
        </p:nvSpPr>
        <p:spPr>
          <a:xfrm>
            <a:off x="6109430" y="2722823"/>
            <a:ext cx="3248198" cy="3248195"/>
          </a:xfrm>
          <a:custGeom>
            <a:avLst/>
            <a:gdLst>
              <a:gd name="connsiteX0" fmla="*/ 409189 w 818378"/>
              <a:gd name="connsiteY0" fmla="*/ 0 h 818377"/>
              <a:gd name="connsiteX1" fmla="*/ 534424 w 818378"/>
              <a:gd name="connsiteY1" fmla="*/ 125235 h 818377"/>
              <a:gd name="connsiteX2" fmla="*/ 534424 w 818378"/>
              <a:gd name="connsiteY2" fmla="*/ 283953 h 818377"/>
              <a:gd name="connsiteX3" fmla="*/ 693143 w 818378"/>
              <a:gd name="connsiteY3" fmla="*/ 283954 h 818377"/>
              <a:gd name="connsiteX4" fmla="*/ 818378 w 818378"/>
              <a:gd name="connsiteY4" fmla="*/ 409189 h 818377"/>
              <a:gd name="connsiteX5" fmla="*/ 818377 w 818378"/>
              <a:gd name="connsiteY5" fmla="*/ 409188 h 818377"/>
              <a:gd name="connsiteX6" fmla="*/ 693142 w 818378"/>
              <a:gd name="connsiteY6" fmla="*/ 534423 h 818377"/>
              <a:gd name="connsiteX7" fmla="*/ 534423 w 818378"/>
              <a:gd name="connsiteY7" fmla="*/ 534423 h 818377"/>
              <a:gd name="connsiteX8" fmla="*/ 534423 w 818378"/>
              <a:gd name="connsiteY8" fmla="*/ 693142 h 818377"/>
              <a:gd name="connsiteX9" fmla="*/ 409188 w 818378"/>
              <a:gd name="connsiteY9" fmla="*/ 818377 h 818377"/>
              <a:gd name="connsiteX10" fmla="*/ 409189 w 818378"/>
              <a:gd name="connsiteY10" fmla="*/ 818376 h 818377"/>
              <a:gd name="connsiteX11" fmla="*/ 283954 w 818378"/>
              <a:gd name="connsiteY11" fmla="*/ 693141 h 818377"/>
              <a:gd name="connsiteX12" fmla="*/ 283954 w 818378"/>
              <a:gd name="connsiteY12" fmla="*/ 534423 h 818377"/>
              <a:gd name="connsiteX13" fmla="*/ 125235 w 818378"/>
              <a:gd name="connsiteY13" fmla="*/ 534423 h 818377"/>
              <a:gd name="connsiteX14" fmla="*/ 0 w 818378"/>
              <a:gd name="connsiteY14" fmla="*/ 409188 h 818377"/>
              <a:gd name="connsiteX15" fmla="*/ 125235 w 818378"/>
              <a:gd name="connsiteY15" fmla="*/ 283953 h 818377"/>
              <a:gd name="connsiteX16" fmla="*/ 283954 w 818378"/>
              <a:gd name="connsiteY16" fmla="*/ 283953 h 818377"/>
              <a:gd name="connsiteX17" fmla="*/ 283954 w 818378"/>
              <a:gd name="connsiteY17" fmla="*/ 125235 h 818377"/>
              <a:gd name="connsiteX18" fmla="*/ 409189 w 818378"/>
              <a:gd name="connsiteY18" fmla="*/ 0 h 81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8378" h="818377">
                <a:moveTo>
                  <a:pt x="409189" y="0"/>
                </a:moveTo>
                <a:cubicBezTo>
                  <a:pt x="478354" y="0"/>
                  <a:pt x="534424" y="56070"/>
                  <a:pt x="534424" y="125235"/>
                </a:cubicBezTo>
                <a:lnTo>
                  <a:pt x="534424" y="283953"/>
                </a:lnTo>
                <a:lnTo>
                  <a:pt x="693143" y="283954"/>
                </a:lnTo>
                <a:cubicBezTo>
                  <a:pt x="762308" y="283954"/>
                  <a:pt x="818378" y="340024"/>
                  <a:pt x="818378" y="409189"/>
                </a:cubicBezTo>
                <a:lnTo>
                  <a:pt x="818377" y="409188"/>
                </a:lnTo>
                <a:cubicBezTo>
                  <a:pt x="818377" y="478353"/>
                  <a:pt x="762307" y="534423"/>
                  <a:pt x="693142" y="534423"/>
                </a:cubicBezTo>
                <a:lnTo>
                  <a:pt x="534423" y="534423"/>
                </a:lnTo>
                <a:lnTo>
                  <a:pt x="534423" y="693142"/>
                </a:lnTo>
                <a:cubicBezTo>
                  <a:pt x="534423" y="762307"/>
                  <a:pt x="478353" y="818377"/>
                  <a:pt x="409188" y="818377"/>
                </a:cubicBezTo>
                <a:lnTo>
                  <a:pt x="409189" y="818376"/>
                </a:lnTo>
                <a:cubicBezTo>
                  <a:pt x="340024" y="818376"/>
                  <a:pt x="283954" y="762306"/>
                  <a:pt x="283954" y="693141"/>
                </a:cubicBezTo>
                <a:lnTo>
                  <a:pt x="283954" y="534423"/>
                </a:lnTo>
                <a:lnTo>
                  <a:pt x="125235" y="534423"/>
                </a:lnTo>
                <a:cubicBezTo>
                  <a:pt x="56070" y="534423"/>
                  <a:pt x="0" y="478353"/>
                  <a:pt x="0" y="409188"/>
                </a:cubicBezTo>
                <a:cubicBezTo>
                  <a:pt x="0" y="340023"/>
                  <a:pt x="56070" y="283953"/>
                  <a:pt x="125235" y="283953"/>
                </a:cubicBezTo>
                <a:lnTo>
                  <a:pt x="283954" y="283953"/>
                </a:lnTo>
                <a:lnTo>
                  <a:pt x="283954" y="125235"/>
                </a:lnTo>
                <a:cubicBezTo>
                  <a:pt x="283954" y="56070"/>
                  <a:pt x="340024" y="0"/>
                  <a:pt x="409189" y="0"/>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A1A71D1-351D-714C-B049-F0AC352CC74B}"/>
              </a:ext>
            </a:extLst>
          </p:cNvPr>
          <p:cNvCxnSpPr/>
          <p:nvPr/>
        </p:nvCxnSpPr>
        <p:spPr>
          <a:xfrm>
            <a:off x="10402135" y="6244435"/>
            <a:ext cx="1059304" cy="0"/>
          </a:xfrm>
          <a:prstGeom prst="line">
            <a:avLst/>
          </a:prstGeom>
          <a:ln w="53975" cap="rnd">
            <a:solidFill>
              <a:srgbClr val="272F57"/>
            </a:solidFill>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F392DD5C-F0A7-8048-A006-F77B55A1F5D2}"/>
              </a:ext>
            </a:extLst>
          </p:cNvPr>
          <p:cNvSpPr/>
          <p:nvPr/>
        </p:nvSpPr>
        <p:spPr>
          <a:xfrm>
            <a:off x="10796369" y="1266595"/>
            <a:ext cx="818378" cy="818377"/>
          </a:xfrm>
          <a:custGeom>
            <a:avLst/>
            <a:gdLst>
              <a:gd name="connsiteX0" fmla="*/ 409189 w 818378"/>
              <a:gd name="connsiteY0" fmla="*/ 0 h 818377"/>
              <a:gd name="connsiteX1" fmla="*/ 534424 w 818378"/>
              <a:gd name="connsiteY1" fmla="*/ 125235 h 818377"/>
              <a:gd name="connsiteX2" fmla="*/ 534424 w 818378"/>
              <a:gd name="connsiteY2" fmla="*/ 283953 h 818377"/>
              <a:gd name="connsiteX3" fmla="*/ 693143 w 818378"/>
              <a:gd name="connsiteY3" fmla="*/ 283954 h 818377"/>
              <a:gd name="connsiteX4" fmla="*/ 818378 w 818378"/>
              <a:gd name="connsiteY4" fmla="*/ 409189 h 818377"/>
              <a:gd name="connsiteX5" fmla="*/ 818377 w 818378"/>
              <a:gd name="connsiteY5" fmla="*/ 409188 h 818377"/>
              <a:gd name="connsiteX6" fmla="*/ 693142 w 818378"/>
              <a:gd name="connsiteY6" fmla="*/ 534423 h 818377"/>
              <a:gd name="connsiteX7" fmla="*/ 534423 w 818378"/>
              <a:gd name="connsiteY7" fmla="*/ 534423 h 818377"/>
              <a:gd name="connsiteX8" fmla="*/ 534423 w 818378"/>
              <a:gd name="connsiteY8" fmla="*/ 693142 h 818377"/>
              <a:gd name="connsiteX9" fmla="*/ 409188 w 818378"/>
              <a:gd name="connsiteY9" fmla="*/ 818377 h 818377"/>
              <a:gd name="connsiteX10" fmla="*/ 409189 w 818378"/>
              <a:gd name="connsiteY10" fmla="*/ 818376 h 818377"/>
              <a:gd name="connsiteX11" fmla="*/ 283954 w 818378"/>
              <a:gd name="connsiteY11" fmla="*/ 693141 h 818377"/>
              <a:gd name="connsiteX12" fmla="*/ 283954 w 818378"/>
              <a:gd name="connsiteY12" fmla="*/ 534423 h 818377"/>
              <a:gd name="connsiteX13" fmla="*/ 125235 w 818378"/>
              <a:gd name="connsiteY13" fmla="*/ 534423 h 818377"/>
              <a:gd name="connsiteX14" fmla="*/ 0 w 818378"/>
              <a:gd name="connsiteY14" fmla="*/ 409188 h 818377"/>
              <a:gd name="connsiteX15" fmla="*/ 125235 w 818378"/>
              <a:gd name="connsiteY15" fmla="*/ 283953 h 818377"/>
              <a:gd name="connsiteX16" fmla="*/ 283954 w 818378"/>
              <a:gd name="connsiteY16" fmla="*/ 283953 h 818377"/>
              <a:gd name="connsiteX17" fmla="*/ 283954 w 818378"/>
              <a:gd name="connsiteY17" fmla="*/ 125235 h 818377"/>
              <a:gd name="connsiteX18" fmla="*/ 409189 w 818378"/>
              <a:gd name="connsiteY18" fmla="*/ 0 h 818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18378" h="818377">
                <a:moveTo>
                  <a:pt x="409189" y="0"/>
                </a:moveTo>
                <a:cubicBezTo>
                  <a:pt x="478354" y="0"/>
                  <a:pt x="534424" y="56070"/>
                  <a:pt x="534424" y="125235"/>
                </a:cubicBezTo>
                <a:lnTo>
                  <a:pt x="534424" y="283953"/>
                </a:lnTo>
                <a:lnTo>
                  <a:pt x="693143" y="283954"/>
                </a:lnTo>
                <a:cubicBezTo>
                  <a:pt x="762308" y="283954"/>
                  <a:pt x="818378" y="340024"/>
                  <a:pt x="818378" y="409189"/>
                </a:cubicBezTo>
                <a:lnTo>
                  <a:pt x="818377" y="409188"/>
                </a:lnTo>
                <a:cubicBezTo>
                  <a:pt x="818377" y="478353"/>
                  <a:pt x="762307" y="534423"/>
                  <a:pt x="693142" y="534423"/>
                </a:cubicBezTo>
                <a:lnTo>
                  <a:pt x="534423" y="534423"/>
                </a:lnTo>
                <a:lnTo>
                  <a:pt x="534423" y="693142"/>
                </a:lnTo>
                <a:cubicBezTo>
                  <a:pt x="534423" y="762307"/>
                  <a:pt x="478353" y="818377"/>
                  <a:pt x="409188" y="818377"/>
                </a:cubicBezTo>
                <a:lnTo>
                  <a:pt x="409189" y="818376"/>
                </a:lnTo>
                <a:cubicBezTo>
                  <a:pt x="340024" y="818376"/>
                  <a:pt x="283954" y="762306"/>
                  <a:pt x="283954" y="693141"/>
                </a:cubicBezTo>
                <a:lnTo>
                  <a:pt x="283954" y="534423"/>
                </a:lnTo>
                <a:lnTo>
                  <a:pt x="125235" y="534423"/>
                </a:lnTo>
                <a:cubicBezTo>
                  <a:pt x="56070" y="534423"/>
                  <a:pt x="0" y="478353"/>
                  <a:pt x="0" y="409188"/>
                </a:cubicBezTo>
                <a:cubicBezTo>
                  <a:pt x="0" y="340023"/>
                  <a:pt x="56070" y="283953"/>
                  <a:pt x="125235" y="283953"/>
                </a:cubicBezTo>
                <a:lnTo>
                  <a:pt x="283954" y="283953"/>
                </a:lnTo>
                <a:lnTo>
                  <a:pt x="283954" y="125235"/>
                </a:lnTo>
                <a:cubicBezTo>
                  <a:pt x="283954" y="56070"/>
                  <a:pt x="340024" y="0"/>
                  <a:pt x="40918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FEC3689-D6B0-BE44-9577-386D79B4A28A}"/>
              </a:ext>
            </a:extLst>
          </p:cNvPr>
          <p:cNvSpPr>
            <a:spLocks noGrp="1"/>
          </p:cNvSpPr>
          <p:nvPr>
            <p:ph type="subTitle" idx="1"/>
          </p:nvPr>
        </p:nvSpPr>
        <p:spPr>
          <a:xfrm>
            <a:off x="1524000" y="4857100"/>
            <a:ext cx="3267252" cy="400699"/>
          </a:xfrm>
        </p:spPr>
        <p:txBody>
          <a:bodyPr>
            <a:normAutofit lnSpcReduction="10000"/>
          </a:bodyPr>
          <a:lstStyle/>
          <a:p>
            <a:r>
              <a:rPr lang="en-US" dirty="0"/>
              <a:t>Hassan Muneer Ismail</a:t>
            </a:r>
          </a:p>
        </p:txBody>
      </p:sp>
      <p:grpSp>
        <p:nvGrpSpPr>
          <p:cNvPr id="10" name="Group 9">
            <a:extLst>
              <a:ext uri="{FF2B5EF4-FFF2-40B4-BE49-F238E27FC236}">
                <a16:creationId xmlns:a16="http://schemas.microsoft.com/office/drawing/2014/main" id="{BB980D8C-7B40-3143-891D-A6EFC0B1745B}"/>
              </a:ext>
            </a:extLst>
          </p:cNvPr>
          <p:cNvGrpSpPr/>
          <p:nvPr/>
        </p:nvGrpSpPr>
        <p:grpSpPr>
          <a:xfrm>
            <a:off x="5987737" y="985068"/>
            <a:ext cx="5628016" cy="4654995"/>
            <a:chOff x="4622586" y="927521"/>
            <a:chExt cx="6428303" cy="5316914"/>
          </a:xfrm>
        </p:grpSpPr>
        <p:grpSp>
          <p:nvGrpSpPr>
            <p:cNvPr id="11" name="Group 10">
              <a:extLst>
                <a:ext uri="{FF2B5EF4-FFF2-40B4-BE49-F238E27FC236}">
                  <a16:creationId xmlns:a16="http://schemas.microsoft.com/office/drawing/2014/main" id="{1AE23689-8CB5-3B4E-BF28-17EFEE576BFB}"/>
                </a:ext>
              </a:extLst>
            </p:cNvPr>
            <p:cNvGrpSpPr/>
            <p:nvPr/>
          </p:nvGrpSpPr>
          <p:grpSpPr>
            <a:xfrm>
              <a:off x="6938970" y="927521"/>
              <a:ext cx="1880788" cy="3735761"/>
              <a:chOff x="6779313" y="1029121"/>
              <a:chExt cx="1880788" cy="3735761"/>
            </a:xfrm>
          </p:grpSpPr>
          <p:sp>
            <p:nvSpPr>
              <p:cNvPr id="81" name="Freeform 130">
                <a:extLst>
                  <a:ext uri="{FF2B5EF4-FFF2-40B4-BE49-F238E27FC236}">
                    <a16:creationId xmlns:a16="http://schemas.microsoft.com/office/drawing/2014/main" id="{307F6A94-872B-3947-8674-D03ED6509B58}"/>
                  </a:ext>
                </a:extLst>
              </p:cNvPr>
              <p:cNvSpPr>
                <a:spLocks/>
              </p:cNvSpPr>
              <p:nvPr/>
            </p:nvSpPr>
            <p:spPr bwMode="auto">
              <a:xfrm>
                <a:off x="8516276" y="2314326"/>
                <a:ext cx="79288" cy="2450556"/>
              </a:xfrm>
              <a:custGeom>
                <a:avLst/>
                <a:gdLst>
                  <a:gd name="T0" fmla="*/ 43 w 43"/>
                  <a:gd name="T1" fmla="*/ 1329 h 1329"/>
                  <a:gd name="T2" fmla="*/ 0 w 43"/>
                  <a:gd name="T3" fmla="*/ 1329 h 1329"/>
                  <a:gd name="T4" fmla="*/ 0 w 43"/>
                  <a:gd name="T5" fmla="*/ 0 h 1329"/>
                  <a:gd name="T6" fmla="*/ 43 w 43"/>
                  <a:gd name="T7" fmla="*/ 0 h 1329"/>
                  <a:gd name="T8" fmla="*/ 43 w 43"/>
                  <a:gd name="T9" fmla="*/ 1329 h 1329"/>
                  <a:gd name="T10" fmla="*/ 43 w 43"/>
                  <a:gd name="T11" fmla="*/ 1329 h 1329"/>
                </a:gdLst>
                <a:ahLst/>
                <a:cxnLst>
                  <a:cxn ang="0">
                    <a:pos x="T0" y="T1"/>
                  </a:cxn>
                  <a:cxn ang="0">
                    <a:pos x="T2" y="T3"/>
                  </a:cxn>
                  <a:cxn ang="0">
                    <a:pos x="T4" y="T5"/>
                  </a:cxn>
                  <a:cxn ang="0">
                    <a:pos x="T6" y="T7"/>
                  </a:cxn>
                  <a:cxn ang="0">
                    <a:pos x="T8" y="T9"/>
                  </a:cxn>
                  <a:cxn ang="0">
                    <a:pos x="T10" y="T11"/>
                  </a:cxn>
                </a:cxnLst>
                <a:rect l="0" t="0" r="r" b="b"/>
                <a:pathLst>
                  <a:path w="43" h="1329">
                    <a:moveTo>
                      <a:pt x="43" y="1329"/>
                    </a:moveTo>
                    <a:lnTo>
                      <a:pt x="0" y="1329"/>
                    </a:lnTo>
                    <a:lnTo>
                      <a:pt x="0" y="0"/>
                    </a:lnTo>
                    <a:lnTo>
                      <a:pt x="43" y="0"/>
                    </a:lnTo>
                    <a:lnTo>
                      <a:pt x="43" y="1329"/>
                    </a:lnTo>
                    <a:lnTo>
                      <a:pt x="43" y="1329"/>
                    </a:lnTo>
                    <a:close/>
                  </a:path>
                </a:pathLst>
              </a:custGeom>
              <a:solidFill>
                <a:srgbClr val="272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31">
                <a:extLst>
                  <a:ext uri="{FF2B5EF4-FFF2-40B4-BE49-F238E27FC236}">
                    <a16:creationId xmlns:a16="http://schemas.microsoft.com/office/drawing/2014/main" id="{6317B44C-AA7D-D546-9B4D-ECDBE84163BC}"/>
                  </a:ext>
                </a:extLst>
              </p:cNvPr>
              <p:cNvSpPr>
                <a:spLocks/>
              </p:cNvSpPr>
              <p:nvPr/>
            </p:nvSpPr>
            <p:spPr bwMode="auto">
              <a:xfrm>
                <a:off x="7869064" y="2314326"/>
                <a:ext cx="79288" cy="2450556"/>
              </a:xfrm>
              <a:custGeom>
                <a:avLst/>
                <a:gdLst>
                  <a:gd name="T0" fmla="*/ 43 w 43"/>
                  <a:gd name="T1" fmla="*/ 1329 h 1329"/>
                  <a:gd name="T2" fmla="*/ 0 w 43"/>
                  <a:gd name="T3" fmla="*/ 1329 h 1329"/>
                  <a:gd name="T4" fmla="*/ 0 w 43"/>
                  <a:gd name="T5" fmla="*/ 0 h 1329"/>
                  <a:gd name="T6" fmla="*/ 43 w 43"/>
                  <a:gd name="T7" fmla="*/ 0 h 1329"/>
                  <a:gd name="T8" fmla="*/ 43 w 43"/>
                  <a:gd name="T9" fmla="*/ 1329 h 1329"/>
                  <a:gd name="T10" fmla="*/ 43 w 43"/>
                  <a:gd name="T11" fmla="*/ 1329 h 1329"/>
                </a:gdLst>
                <a:ahLst/>
                <a:cxnLst>
                  <a:cxn ang="0">
                    <a:pos x="T0" y="T1"/>
                  </a:cxn>
                  <a:cxn ang="0">
                    <a:pos x="T2" y="T3"/>
                  </a:cxn>
                  <a:cxn ang="0">
                    <a:pos x="T4" y="T5"/>
                  </a:cxn>
                  <a:cxn ang="0">
                    <a:pos x="T6" y="T7"/>
                  </a:cxn>
                  <a:cxn ang="0">
                    <a:pos x="T8" y="T9"/>
                  </a:cxn>
                  <a:cxn ang="0">
                    <a:pos x="T10" y="T11"/>
                  </a:cxn>
                </a:cxnLst>
                <a:rect l="0" t="0" r="r" b="b"/>
                <a:pathLst>
                  <a:path w="43" h="1329">
                    <a:moveTo>
                      <a:pt x="43" y="1329"/>
                    </a:moveTo>
                    <a:lnTo>
                      <a:pt x="0" y="1329"/>
                    </a:lnTo>
                    <a:lnTo>
                      <a:pt x="0" y="0"/>
                    </a:lnTo>
                    <a:lnTo>
                      <a:pt x="43" y="0"/>
                    </a:lnTo>
                    <a:lnTo>
                      <a:pt x="43" y="1329"/>
                    </a:lnTo>
                    <a:lnTo>
                      <a:pt x="43" y="1329"/>
                    </a:lnTo>
                    <a:close/>
                  </a:path>
                </a:pathLst>
              </a:custGeom>
              <a:solidFill>
                <a:srgbClr val="272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32">
                <a:extLst>
                  <a:ext uri="{FF2B5EF4-FFF2-40B4-BE49-F238E27FC236}">
                    <a16:creationId xmlns:a16="http://schemas.microsoft.com/office/drawing/2014/main" id="{C2D41F27-D484-5C40-8057-80D3A358A8AF}"/>
                  </a:ext>
                </a:extLst>
              </p:cNvPr>
              <p:cNvSpPr>
                <a:spLocks/>
              </p:cNvSpPr>
              <p:nvPr/>
            </p:nvSpPr>
            <p:spPr bwMode="auto">
              <a:xfrm>
                <a:off x="7915161" y="4335252"/>
                <a:ext cx="628773" cy="84820"/>
              </a:xfrm>
              <a:custGeom>
                <a:avLst/>
                <a:gdLst>
                  <a:gd name="T0" fmla="*/ 341 w 341"/>
                  <a:gd name="T1" fmla="*/ 46 h 46"/>
                  <a:gd name="T2" fmla="*/ 0 w 341"/>
                  <a:gd name="T3" fmla="*/ 46 h 46"/>
                  <a:gd name="T4" fmla="*/ 0 w 341"/>
                  <a:gd name="T5" fmla="*/ 0 h 46"/>
                  <a:gd name="T6" fmla="*/ 341 w 341"/>
                  <a:gd name="T7" fmla="*/ 0 h 46"/>
                  <a:gd name="T8" fmla="*/ 341 w 341"/>
                  <a:gd name="T9" fmla="*/ 46 h 46"/>
                  <a:gd name="T10" fmla="*/ 341 w 341"/>
                  <a:gd name="T11" fmla="*/ 46 h 46"/>
                </a:gdLst>
                <a:ahLst/>
                <a:cxnLst>
                  <a:cxn ang="0">
                    <a:pos x="T0" y="T1"/>
                  </a:cxn>
                  <a:cxn ang="0">
                    <a:pos x="T2" y="T3"/>
                  </a:cxn>
                  <a:cxn ang="0">
                    <a:pos x="T4" y="T5"/>
                  </a:cxn>
                  <a:cxn ang="0">
                    <a:pos x="T6" y="T7"/>
                  </a:cxn>
                  <a:cxn ang="0">
                    <a:pos x="T8" y="T9"/>
                  </a:cxn>
                  <a:cxn ang="0">
                    <a:pos x="T10" y="T11"/>
                  </a:cxn>
                </a:cxnLst>
                <a:rect l="0" t="0" r="r" b="b"/>
                <a:pathLst>
                  <a:path w="341" h="46">
                    <a:moveTo>
                      <a:pt x="341" y="46"/>
                    </a:moveTo>
                    <a:lnTo>
                      <a:pt x="0" y="46"/>
                    </a:lnTo>
                    <a:lnTo>
                      <a:pt x="0" y="0"/>
                    </a:lnTo>
                    <a:lnTo>
                      <a:pt x="341" y="0"/>
                    </a:lnTo>
                    <a:lnTo>
                      <a:pt x="341" y="46"/>
                    </a:lnTo>
                    <a:lnTo>
                      <a:pt x="341" y="46"/>
                    </a:lnTo>
                    <a:close/>
                  </a:path>
                </a:pathLst>
              </a:custGeom>
              <a:solidFill>
                <a:srgbClr val="272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33">
                <a:extLst>
                  <a:ext uri="{FF2B5EF4-FFF2-40B4-BE49-F238E27FC236}">
                    <a16:creationId xmlns:a16="http://schemas.microsoft.com/office/drawing/2014/main" id="{EBA7448B-A3A9-B349-B8CA-8A199EB30E17}"/>
                  </a:ext>
                </a:extLst>
              </p:cNvPr>
              <p:cNvSpPr>
                <a:spLocks/>
              </p:cNvSpPr>
              <p:nvPr/>
            </p:nvSpPr>
            <p:spPr bwMode="auto">
              <a:xfrm>
                <a:off x="7915161" y="3874274"/>
                <a:ext cx="628773" cy="84820"/>
              </a:xfrm>
              <a:custGeom>
                <a:avLst/>
                <a:gdLst>
                  <a:gd name="T0" fmla="*/ 341 w 341"/>
                  <a:gd name="T1" fmla="*/ 46 h 46"/>
                  <a:gd name="T2" fmla="*/ 0 w 341"/>
                  <a:gd name="T3" fmla="*/ 46 h 46"/>
                  <a:gd name="T4" fmla="*/ 0 w 341"/>
                  <a:gd name="T5" fmla="*/ 0 h 46"/>
                  <a:gd name="T6" fmla="*/ 341 w 341"/>
                  <a:gd name="T7" fmla="*/ 0 h 46"/>
                  <a:gd name="T8" fmla="*/ 341 w 341"/>
                  <a:gd name="T9" fmla="*/ 46 h 46"/>
                  <a:gd name="T10" fmla="*/ 341 w 341"/>
                  <a:gd name="T11" fmla="*/ 46 h 46"/>
                </a:gdLst>
                <a:ahLst/>
                <a:cxnLst>
                  <a:cxn ang="0">
                    <a:pos x="T0" y="T1"/>
                  </a:cxn>
                  <a:cxn ang="0">
                    <a:pos x="T2" y="T3"/>
                  </a:cxn>
                  <a:cxn ang="0">
                    <a:pos x="T4" y="T5"/>
                  </a:cxn>
                  <a:cxn ang="0">
                    <a:pos x="T6" y="T7"/>
                  </a:cxn>
                  <a:cxn ang="0">
                    <a:pos x="T8" y="T9"/>
                  </a:cxn>
                  <a:cxn ang="0">
                    <a:pos x="T10" y="T11"/>
                  </a:cxn>
                </a:cxnLst>
                <a:rect l="0" t="0" r="r" b="b"/>
                <a:pathLst>
                  <a:path w="341" h="46">
                    <a:moveTo>
                      <a:pt x="341" y="46"/>
                    </a:moveTo>
                    <a:lnTo>
                      <a:pt x="0" y="46"/>
                    </a:lnTo>
                    <a:lnTo>
                      <a:pt x="0" y="0"/>
                    </a:lnTo>
                    <a:lnTo>
                      <a:pt x="341" y="0"/>
                    </a:lnTo>
                    <a:lnTo>
                      <a:pt x="341" y="46"/>
                    </a:lnTo>
                    <a:lnTo>
                      <a:pt x="341" y="46"/>
                    </a:lnTo>
                    <a:close/>
                  </a:path>
                </a:pathLst>
              </a:custGeom>
              <a:solidFill>
                <a:srgbClr val="272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34">
                <a:extLst>
                  <a:ext uri="{FF2B5EF4-FFF2-40B4-BE49-F238E27FC236}">
                    <a16:creationId xmlns:a16="http://schemas.microsoft.com/office/drawing/2014/main" id="{2116F278-052F-EE47-ACD4-9A9550861BF0}"/>
                  </a:ext>
                </a:extLst>
              </p:cNvPr>
              <p:cNvSpPr>
                <a:spLocks/>
              </p:cNvSpPr>
              <p:nvPr/>
            </p:nvSpPr>
            <p:spPr bwMode="auto">
              <a:xfrm>
                <a:off x="7915161" y="3413297"/>
                <a:ext cx="628773" cy="84820"/>
              </a:xfrm>
              <a:custGeom>
                <a:avLst/>
                <a:gdLst>
                  <a:gd name="T0" fmla="*/ 341 w 341"/>
                  <a:gd name="T1" fmla="*/ 46 h 46"/>
                  <a:gd name="T2" fmla="*/ 0 w 341"/>
                  <a:gd name="T3" fmla="*/ 46 h 46"/>
                  <a:gd name="T4" fmla="*/ 0 w 341"/>
                  <a:gd name="T5" fmla="*/ 0 h 46"/>
                  <a:gd name="T6" fmla="*/ 341 w 341"/>
                  <a:gd name="T7" fmla="*/ 0 h 46"/>
                  <a:gd name="T8" fmla="*/ 341 w 341"/>
                  <a:gd name="T9" fmla="*/ 46 h 46"/>
                  <a:gd name="T10" fmla="*/ 341 w 341"/>
                  <a:gd name="T11" fmla="*/ 46 h 46"/>
                </a:gdLst>
                <a:ahLst/>
                <a:cxnLst>
                  <a:cxn ang="0">
                    <a:pos x="T0" y="T1"/>
                  </a:cxn>
                  <a:cxn ang="0">
                    <a:pos x="T2" y="T3"/>
                  </a:cxn>
                  <a:cxn ang="0">
                    <a:pos x="T4" y="T5"/>
                  </a:cxn>
                  <a:cxn ang="0">
                    <a:pos x="T6" y="T7"/>
                  </a:cxn>
                  <a:cxn ang="0">
                    <a:pos x="T8" y="T9"/>
                  </a:cxn>
                  <a:cxn ang="0">
                    <a:pos x="T10" y="T11"/>
                  </a:cxn>
                </a:cxnLst>
                <a:rect l="0" t="0" r="r" b="b"/>
                <a:pathLst>
                  <a:path w="341" h="46">
                    <a:moveTo>
                      <a:pt x="341" y="46"/>
                    </a:moveTo>
                    <a:lnTo>
                      <a:pt x="0" y="46"/>
                    </a:lnTo>
                    <a:lnTo>
                      <a:pt x="0" y="0"/>
                    </a:lnTo>
                    <a:lnTo>
                      <a:pt x="341" y="0"/>
                    </a:lnTo>
                    <a:lnTo>
                      <a:pt x="341" y="46"/>
                    </a:lnTo>
                    <a:lnTo>
                      <a:pt x="341" y="46"/>
                    </a:lnTo>
                    <a:close/>
                  </a:path>
                </a:pathLst>
              </a:custGeom>
              <a:solidFill>
                <a:srgbClr val="272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35">
                <a:extLst>
                  <a:ext uri="{FF2B5EF4-FFF2-40B4-BE49-F238E27FC236}">
                    <a16:creationId xmlns:a16="http://schemas.microsoft.com/office/drawing/2014/main" id="{D660A3FC-9A61-0B42-9B9A-A55E34ADD7AC}"/>
                  </a:ext>
                </a:extLst>
              </p:cNvPr>
              <p:cNvSpPr>
                <a:spLocks/>
              </p:cNvSpPr>
              <p:nvPr/>
            </p:nvSpPr>
            <p:spPr bwMode="auto">
              <a:xfrm>
                <a:off x="7915161" y="2948631"/>
                <a:ext cx="628773" cy="82975"/>
              </a:xfrm>
              <a:custGeom>
                <a:avLst/>
                <a:gdLst>
                  <a:gd name="T0" fmla="*/ 341 w 341"/>
                  <a:gd name="T1" fmla="*/ 45 h 45"/>
                  <a:gd name="T2" fmla="*/ 0 w 341"/>
                  <a:gd name="T3" fmla="*/ 45 h 45"/>
                  <a:gd name="T4" fmla="*/ 0 w 341"/>
                  <a:gd name="T5" fmla="*/ 0 h 45"/>
                  <a:gd name="T6" fmla="*/ 341 w 341"/>
                  <a:gd name="T7" fmla="*/ 0 h 45"/>
                  <a:gd name="T8" fmla="*/ 341 w 341"/>
                  <a:gd name="T9" fmla="*/ 45 h 45"/>
                  <a:gd name="T10" fmla="*/ 341 w 341"/>
                  <a:gd name="T11" fmla="*/ 45 h 45"/>
                </a:gdLst>
                <a:ahLst/>
                <a:cxnLst>
                  <a:cxn ang="0">
                    <a:pos x="T0" y="T1"/>
                  </a:cxn>
                  <a:cxn ang="0">
                    <a:pos x="T2" y="T3"/>
                  </a:cxn>
                  <a:cxn ang="0">
                    <a:pos x="T4" y="T5"/>
                  </a:cxn>
                  <a:cxn ang="0">
                    <a:pos x="T6" y="T7"/>
                  </a:cxn>
                  <a:cxn ang="0">
                    <a:pos x="T8" y="T9"/>
                  </a:cxn>
                  <a:cxn ang="0">
                    <a:pos x="T10" y="T11"/>
                  </a:cxn>
                </a:cxnLst>
                <a:rect l="0" t="0" r="r" b="b"/>
                <a:pathLst>
                  <a:path w="341" h="45">
                    <a:moveTo>
                      <a:pt x="341" y="45"/>
                    </a:moveTo>
                    <a:lnTo>
                      <a:pt x="0" y="45"/>
                    </a:lnTo>
                    <a:lnTo>
                      <a:pt x="0" y="0"/>
                    </a:lnTo>
                    <a:lnTo>
                      <a:pt x="341" y="0"/>
                    </a:lnTo>
                    <a:lnTo>
                      <a:pt x="341" y="45"/>
                    </a:lnTo>
                    <a:lnTo>
                      <a:pt x="341" y="45"/>
                    </a:lnTo>
                    <a:close/>
                  </a:path>
                </a:pathLst>
              </a:custGeom>
              <a:solidFill>
                <a:srgbClr val="272F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36">
                <a:extLst>
                  <a:ext uri="{FF2B5EF4-FFF2-40B4-BE49-F238E27FC236}">
                    <a16:creationId xmlns:a16="http://schemas.microsoft.com/office/drawing/2014/main" id="{12093FD6-CD5A-7B4F-AFBB-A74A37951807}"/>
                  </a:ext>
                </a:extLst>
              </p:cNvPr>
              <p:cNvSpPr>
                <a:spLocks/>
              </p:cNvSpPr>
              <p:nvPr/>
            </p:nvSpPr>
            <p:spPr bwMode="auto">
              <a:xfrm>
                <a:off x="7915161" y="2487654"/>
                <a:ext cx="628773" cy="82975"/>
              </a:xfrm>
              <a:custGeom>
                <a:avLst/>
                <a:gdLst>
                  <a:gd name="T0" fmla="*/ 341 w 341"/>
                  <a:gd name="T1" fmla="*/ 45 h 45"/>
                  <a:gd name="T2" fmla="*/ 0 w 341"/>
                  <a:gd name="T3" fmla="*/ 45 h 45"/>
                  <a:gd name="T4" fmla="*/ 0 w 341"/>
                  <a:gd name="T5" fmla="*/ 0 h 45"/>
                  <a:gd name="T6" fmla="*/ 341 w 341"/>
                  <a:gd name="T7" fmla="*/ 0 h 45"/>
                  <a:gd name="T8" fmla="*/ 341 w 341"/>
                  <a:gd name="T9" fmla="*/ 45 h 45"/>
                  <a:gd name="T10" fmla="*/ 341 w 341"/>
                  <a:gd name="T11" fmla="*/ 45 h 45"/>
                </a:gdLst>
                <a:ahLst/>
                <a:cxnLst>
                  <a:cxn ang="0">
                    <a:pos x="T0" y="T1"/>
                  </a:cxn>
                  <a:cxn ang="0">
                    <a:pos x="T2" y="T3"/>
                  </a:cxn>
                  <a:cxn ang="0">
                    <a:pos x="T4" y="T5"/>
                  </a:cxn>
                  <a:cxn ang="0">
                    <a:pos x="T6" y="T7"/>
                  </a:cxn>
                  <a:cxn ang="0">
                    <a:pos x="T8" y="T9"/>
                  </a:cxn>
                  <a:cxn ang="0">
                    <a:pos x="T10" y="T11"/>
                  </a:cxn>
                </a:cxnLst>
                <a:rect l="0" t="0" r="r" b="b"/>
                <a:pathLst>
                  <a:path w="341" h="45">
                    <a:moveTo>
                      <a:pt x="341" y="45"/>
                    </a:moveTo>
                    <a:lnTo>
                      <a:pt x="0" y="45"/>
                    </a:lnTo>
                    <a:lnTo>
                      <a:pt x="0" y="0"/>
                    </a:lnTo>
                    <a:lnTo>
                      <a:pt x="341" y="0"/>
                    </a:lnTo>
                    <a:lnTo>
                      <a:pt x="341" y="45"/>
                    </a:lnTo>
                    <a:lnTo>
                      <a:pt x="341" y="45"/>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37">
                <a:extLst>
                  <a:ext uri="{FF2B5EF4-FFF2-40B4-BE49-F238E27FC236}">
                    <a16:creationId xmlns:a16="http://schemas.microsoft.com/office/drawing/2014/main" id="{57836878-7EBA-984E-A69D-C5AE6849E152}"/>
                  </a:ext>
                </a:extLst>
              </p:cNvPr>
              <p:cNvSpPr>
                <a:spLocks/>
              </p:cNvSpPr>
              <p:nvPr/>
            </p:nvSpPr>
            <p:spPr bwMode="auto">
              <a:xfrm>
                <a:off x="8167778" y="1447688"/>
                <a:ext cx="376158" cy="154888"/>
              </a:xfrm>
              <a:custGeom>
                <a:avLst/>
                <a:gdLst>
                  <a:gd name="T0" fmla="*/ 96 w 204"/>
                  <a:gd name="T1" fmla="*/ 0 h 84"/>
                  <a:gd name="T2" fmla="*/ 96 w 204"/>
                  <a:gd name="T3" fmla="*/ 0 h 84"/>
                  <a:gd name="T4" fmla="*/ 75 w 204"/>
                  <a:gd name="T5" fmla="*/ 5 h 84"/>
                  <a:gd name="T6" fmla="*/ 58 w 204"/>
                  <a:gd name="T7" fmla="*/ 15 h 84"/>
                  <a:gd name="T8" fmla="*/ 38 w 204"/>
                  <a:gd name="T9" fmla="*/ 26 h 84"/>
                  <a:gd name="T10" fmla="*/ 22 w 204"/>
                  <a:gd name="T11" fmla="*/ 38 h 84"/>
                  <a:gd name="T12" fmla="*/ 22 w 204"/>
                  <a:gd name="T13" fmla="*/ 38 h 84"/>
                  <a:gd name="T14" fmla="*/ 7 w 204"/>
                  <a:gd name="T15" fmla="*/ 56 h 84"/>
                  <a:gd name="T16" fmla="*/ 2 w 204"/>
                  <a:gd name="T17" fmla="*/ 63 h 84"/>
                  <a:gd name="T18" fmla="*/ 0 w 204"/>
                  <a:gd name="T19" fmla="*/ 74 h 84"/>
                  <a:gd name="T20" fmla="*/ 0 w 204"/>
                  <a:gd name="T21" fmla="*/ 74 h 84"/>
                  <a:gd name="T22" fmla="*/ 15 w 204"/>
                  <a:gd name="T23" fmla="*/ 71 h 84"/>
                  <a:gd name="T24" fmla="*/ 32 w 204"/>
                  <a:gd name="T25" fmla="*/ 69 h 84"/>
                  <a:gd name="T26" fmla="*/ 53 w 204"/>
                  <a:gd name="T27" fmla="*/ 69 h 84"/>
                  <a:gd name="T28" fmla="*/ 70 w 204"/>
                  <a:gd name="T29" fmla="*/ 71 h 84"/>
                  <a:gd name="T30" fmla="*/ 141 w 204"/>
                  <a:gd name="T31" fmla="*/ 84 h 84"/>
                  <a:gd name="T32" fmla="*/ 141 w 204"/>
                  <a:gd name="T33" fmla="*/ 84 h 84"/>
                  <a:gd name="T34" fmla="*/ 149 w 204"/>
                  <a:gd name="T35" fmla="*/ 84 h 84"/>
                  <a:gd name="T36" fmla="*/ 156 w 204"/>
                  <a:gd name="T37" fmla="*/ 84 h 84"/>
                  <a:gd name="T38" fmla="*/ 156 w 204"/>
                  <a:gd name="T39" fmla="*/ 84 h 84"/>
                  <a:gd name="T40" fmla="*/ 164 w 204"/>
                  <a:gd name="T41" fmla="*/ 79 h 84"/>
                  <a:gd name="T42" fmla="*/ 174 w 204"/>
                  <a:gd name="T43" fmla="*/ 79 h 84"/>
                  <a:gd name="T44" fmla="*/ 192 w 204"/>
                  <a:gd name="T45" fmla="*/ 74 h 84"/>
                  <a:gd name="T46" fmla="*/ 192 w 204"/>
                  <a:gd name="T47" fmla="*/ 74 h 84"/>
                  <a:gd name="T48" fmla="*/ 199 w 204"/>
                  <a:gd name="T49" fmla="*/ 74 h 84"/>
                  <a:gd name="T50" fmla="*/ 204 w 204"/>
                  <a:gd name="T51" fmla="*/ 71 h 84"/>
                  <a:gd name="T52" fmla="*/ 204 w 204"/>
                  <a:gd name="T53" fmla="*/ 69 h 84"/>
                  <a:gd name="T54" fmla="*/ 204 w 204"/>
                  <a:gd name="T55" fmla="*/ 61 h 84"/>
                  <a:gd name="T56" fmla="*/ 204 w 204"/>
                  <a:gd name="T57" fmla="*/ 61 h 84"/>
                  <a:gd name="T58" fmla="*/ 197 w 204"/>
                  <a:gd name="T59" fmla="*/ 51 h 84"/>
                  <a:gd name="T60" fmla="*/ 189 w 204"/>
                  <a:gd name="T61" fmla="*/ 41 h 84"/>
                  <a:gd name="T62" fmla="*/ 189 w 204"/>
                  <a:gd name="T63" fmla="*/ 41 h 84"/>
                  <a:gd name="T64" fmla="*/ 169 w 204"/>
                  <a:gd name="T65" fmla="*/ 23 h 84"/>
                  <a:gd name="T66" fmla="*/ 144 w 204"/>
                  <a:gd name="T67" fmla="*/ 10 h 84"/>
                  <a:gd name="T68" fmla="*/ 144 w 204"/>
                  <a:gd name="T69" fmla="*/ 10 h 84"/>
                  <a:gd name="T70" fmla="*/ 121 w 204"/>
                  <a:gd name="T71" fmla="*/ 3 h 84"/>
                  <a:gd name="T72" fmla="*/ 108 w 204"/>
                  <a:gd name="T73" fmla="*/ 0 h 84"/>
                  <a:gd name="T74" fmla="*/ 96 w 204"/>
                  <a:gd name="T7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84">
                    <a:moveTo>
                      <a:pt x="96" y="0"/>
                    </a:moveTo>
                    <a:lnTo>
                      <a:pt x="96" y="0"/>
                    </a:lnTo>
                    <a:lnTo>
                      <a:pt x="75" y="5"/>
                    </a:lnTo>
                    <a:lnTo>
                      <a:pt x="58" y="15"/>
                    </a:lnTo>
                    <a:lnTo>
                      <a:pt x="38" y="26"/>
                    </a:lnTo>
                    <a:lnTo>
                      <a:pt x="22" y="38"/>
                    </a:lnTo>
                    <a:lnTo>
                      <a:pt x="22" y="38"/>
                    </a:lnTo>
                    <a:lnTo>
                      <a:pt x="7" y="56"/>
                    </a:lnTo>
                    <a:lnTo>
                      <a:pt x="2" y="63"/>
                    </a:lnTo>
                    <a:lnTo>
                      <a:pt x="0" y="74"/>
                    </a:lnTo>
                    <a:lnTo>
                      <a:pt x="0" y="74"/>
                    </a:lnTo>
                    <a:lnTo>
                      <a:pt x="15" y="71"/>
                    </a:lnTo>
                    <a:lnTo>
                      <a:pt x="32" y="69"/>
                    </a:lnTo>
                    <a:lnTo>
                      <a:pt x="53" y="69"/>
                    </a:lnTo>
                    <a:lnTo>
                      <a:pt x="70" y="71"/>
                    </a:lnTo>
                    <a:lnTo>
                      <a:pt x="141" y="84"/>
                    </a:lnTo>
                    <a:lnTo>
                      <a:pt x="141" y="84"/>
                    </a:lnTo>
                    <a:lnTo>
                      <a:pt x="149" y="84"/>
                    </a:lnTo>
                    <a:lnTo>
                      <a:pt x="156" y="84"/>
                    </a:lnTo>
                    <a:lnTo>
                      <a:pt x="156" y="84"/>
                    </a:lnTo>
                    <a:lnTo>
                      <a:pt x="164" y="79"/>
                    </a:lnTo>
                    <a:lnTo>
                      <a:pt x="174" y="79"/>
                    </a:lnTo>
                    <a:lnTo>
                      <a:pt x="192" y="74"/>
                    </a:lnTo>
                    <a:lnTo>
                      <a:pt x="192" y="74"/>
                    </a:lnTo>
                    <a:lnTo>
                      <a:pt x="199" y="74"/>
                    </a:lnTo>
                    <a:lnTo>
                      <a:pt x="204" y="71"/>
                    </a:lnTo>
                    <a:lnTo>
                      <a:pt x="204" y="69"/>
                    </a:lnTo>
                    <a:lnTo>
                      <a:pt x="204" y="61"/>
                    </a:lnTo>
                    <a:lnTo>
                      <a:pt x="204" y="61"/>
                    </a:lnTo>
                    <a:lnTo>
                      <a:pt x="197" y="51"/>
                    </a:lnTo>
                    <a:lnTo>
                      <a:pt x="189" y="41"/>
                    </a:lnTo>
                    <a:lnTo>
                      <a:pt x="189" y="41"/>
                    </a:lnTo>
                    <a:lnTo>
                      <a:pt x="169" y="23"/>
                    </a:lnTo>
                    <a:lnTo>
                      <a:pt x="144" y="10"/>
                    </a:lnTo>
                    <a:lnTo>
                      <a:pt x="144" y="10"/>
                    </a:lnTo>
                    <a:lnTo>
                      <a:pt x="121" y="3"/>
                    </a:lnTo>
                    <a:lnTo>
                      <a:pt x="108" y="0"/>
                    </a:lnTo>
                    <a:lnTo>
                      <a:pt x="96" y="0"/>
                    </a:lnTo>
                    <a:close/>
                  </a:path>
                </a:pathLst>
              </a:custGeom>
              <a:solidFill>
                <a:srgbClr val="D0E3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38">
                <a:extLst>
                  <a:ext uri="{FF2B5EF4-FFF2-40B4-BE49-F238E27FC236}">
                    <a16:creationId xmlns:a16="http://schemas.microsoft.com/office/drawing/2014/main" id="{FEF9FCF5-A4FE-0841-BD84-98F71099A9D1}"/>
                  </a:ext>
                </a:extLst>
              </p:cNvPr>
              <p:cNvSpPr>
                <a:spLocks/>
              </p:cNvSpPr>
              <p:nvPr/>
            </p:nvSpPr>
            <p:spPr bwMode="auto">
              <a:xfrm>
                <a:off x="8167778" y="1447688"/>
                <a:ext cx="376158" cy="154888"/>
              </a:xfrm>
              <a:custGeom>
                <a:avLst/>
                <a:gdLst>
                  <a:gd name="T0" fmla="*/ 96 w 204"/>
                  <a:gd name="T1" fmla="*/ 0 h 84"/>
                  <a:gd name="T2" fmla="*/ 96 w 204"/>
                  <a:gd name="T3" fmla="*/ 0 h 84"/>
                  <a:gd name="T4" fmla="*/ 75 w 204"/>
                  <a:gd name="T5" fmla="*/ 5 h 84"/>
                  <a:gd name="T6" fmla="*/ 58 w 204"/>
                  <a:gd name="T7" fmla="*/ 15 h 84"/>
                  <a:gd name="T8" fmla="*/ 38 w 204"/>
                  <a:gd name="T9" fmla="*/ 26 h 84"/>
                  <a:gd name="T10" fmla="*/ 22 w 204"/>
                  <a:gd name="T11" fmla="*/ 38 h 84"/>
                  <a:gd name="T12" fmla="*/ 22 w 204"/>
                  <a:gd name="T13" fmla="*/ 38 h 84"/>
                  <a:gd name="T14" fmla="*/ 7 w 204"/>
                  <a:gd name="T15" fmla="*/ 56 h 84"/>
                  <a:gd name="T16" fmla="*/ 2 w 204"/>
                  <a:gd name="T17" fmla="*/ 63 h 84"/>
                  <a:gd name="T18" fmla="*/ 0 w 204"/>
                  <a:gd name="T19" fmla="*/ 74 h 84"/>
                  <a:gd name="T20" fmla="*/ 0 w 204"/>
                  <a:gd name="T21" fmla="*/ 74 h 84"/>
                  <a:gd name="T22" fmla="*/ 15 w 204"/>
                  <a:gd name="T23" fmla="*/ 71 h 84"/>
                  <a:gd name="T24" fmla="*/ 32 w 204"/>
                  <a:gd name="T25" fmla="*/ 69 h 84"/>
                  <a:gd name="T26" fmla="*/ 53 w 204"/>
                  <a:gd name="T27" fmla="*/ 69 h 84"/>
                  <a:gd name="T28" fmla="*/ 70 w 204"/>
                  <a:gd name="T29" fmla="*/ 71 h 84"/>
                  <a:gd name="T30" fmla="*/ 141 w 204"/>
                  <a:gd name="T31" fmla="*/ 84 h 84"/>
                  <a:gd name="T32" fmla="*/ 141 w 204"/>
                  <a:gd name="T33" fmla="*/ 84 h 84"/>
                  <a:gd name="T34" fmla="*/ 149 w 204"/>
                  <a:gd name="T35" fmla="*/ 84 h 84"/>
                  <a:gd name="T36" fmla="*/ 156 w 204"/>
                  <a:gd name="T37" fmla="*/ 84 h 84"/>
                  <a:gd name="T38" fmla="*/ 156 w 204"/>
                  <a:gd name="T39" fmla="*/ 84 h 84"/>
                  <a:gd name="T40" fmla="*/ 164 w 204"/>
                  <a:gd name="T41" fmla="*/ 79 h 84"/>
                  <a:gd name="T42" fmla="*/ 174 w 204"/>
                  <a:gd name="T43" fmla="*/ 79 h 84"/>
                  <a:gd name="T44" fmla="*/ 192 w 204"/>
                  <a:gd name="T45" fmla="*/ 74 h 84"/>
                  <a:gd name="T46" fmla="*/ 192 w 204"/>
                  <a:gd name="T47" fmla="*/ 74 h 84"/>
                  <a:gd name="T48" fmla="*/ 199 w 204"/>
                  <a:gd name="T49" fmla="*/ 74 h 84"/>
                  <a:gd name="T50" fmla="*/ 204 w 204"/>
                  <a:gd name="T51" fmla="*/ 71 h 84"/>
                  <a:gd name="T52" fmla="*/ 204 w 204"/>
                  <a:gd name="T53" fmla="*/ 69 h 84"/>
                  <a:gd name="T54" fmla="*/ 204 w 204"/>
                  <a:gd name="T55" fmla="*/ 61 h 84"/>
                  <a:gd name="T56" fmla="*/ 204 w 204"/>
                  <a:gd name="T57" fmla="*/ 61 h 84"/>
                  <a:gd name="T58" fmla="*/ 197 w 204"/>
                  <a:gd name="T59" fmla="*/ 51 h 84"/>
                  <a:gd name="T60" fmla="*/ 189 w 204"/>
                  <a:gd name="T61" fmla="*/ 41 h 84"/>
                  <a:gd name="T62" fmla="*/ 189 w 204"/>
                  <a:gd name="T63" fmla="*/ 41 h 84"/>
                  <a:gd name="T64" fmla="*/ 169 w 204"/>
                  <a:gd name="T65" fmla="*/ 23 h 84"/>
                  <a:gd name="T66" fmla="*/ 144 w 204"/>
                  <a:gd name="T67" fmla="*/ 10 h 84"/>
                  <a:gd name="T68" fmla="*/ 144 w 204"/>
                  <a:gd name="T69" fmla="*/ 10 h 84"/>
                  <a:gd name="T70" fmla="*/ 121 w 204"/>
                  <a:gd name="T71" fmla="*/ 3 h 84"/>
                  <a:gd name="T72" fmla="*/ 108 w 204"/>
                  <a:gd name="T73" fmla="*/ 0 h 84"/>
                  <a:gd name="T74" fmla="*/ 96 w 204"/>
                  <a:gd name="T7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84">
                    <a:moveTo>
                      <a:pt x="96" y="0"/>
                    </a:moveTo>
                    <a:lnTo>
                      <a:pt x="96" y="0"/>
                    </a:lnTo>
                    <a:lnTo>
                      <a:pt x="75" y="5"/>
                    </a:lnTo>
                    <a:lnTo>
                      <a:pt x="58" y="15"/>
                    </a:lnTo>
                    <a:lnTo>
                      <a:pt x="38" y="26"/>
                    </a:lnTo>
                    <a:lnTo>
                      <a:pt x="22" y="38"/>
                    </a:lnTo>
                    <a:lnTo>
                      <a:pt x="22" y="38"/>
                    </a:lnTo>
                    <a:lnTo>
                      <a:pt x="7" y="56"/>
                    </a:lnTo>
                    <a:lnTo>
                      <a:pt x="2" y="63"/>
                    </a:lnTo>
                    <a:lnTo>
                      <a:pt x="0" y="74"/>
                    </a:lnTo>
                    <a:lnTo>
                      <a:pt x="0" y="74"/>
                    </a:lnTo>
                    <a:lnTo>
                      <a:pt x="15" y="71"/>
                    </a:lnTo>
                    <a:lnTo>
                      <a:pt x="32" y="69"/>
                    </a:lnTo>
                    <a:lnTo>
                      <a:pt x="53" y="69"/>
                    </a:lnTo>
                    <a:lnTo>
                      <a:pt x="70" y="71"/>
                    </a:lnTo>
                    <a:lnTo>
                      <a:pt x="141" y="84"/>
                    </a:lnTo>
                    <a:lnTo>
                      <a:pt x="141" y="84"/>
                    </a:lnTo>
                    <a:lnTo>
                      <a:pt x="149" y="84"/>
                    </a:lnTo>
                    <a:lnTo>
                      <a:pt x="156" y="84"/>
                    </a:lnTo>
                    <a:lnTo>
                      <a:pt x="156" y="84"/>
                    </a:lnTo>
                    <a:lnTo>
                      <a:pt x="164" y="79"/>
                    </a:lnTo>
                    <a:lnTo>
                      <a:pt x="174" y="79"/>
                    </a:lnTo>
                    <a:lnTo>
                      <a:pt x="192" y="74"/>
                    </a:lnTo>
                    <a:lnTo>
                      <a:pt x="192" y="74"/>
                    </a:lnTo>
                    <a:lnTo>
                      <a:pt x="199" y="74"/>
                    </a:lnTo>
                    <a:lnTo>
                      <a:pt x="204" y="71"/>
                    </a:lnTo>
                    <a:lnTo>
                      <a:pt x="204" y="69"/>
                    </a:lnTo>
                    <a:lnTo>
                      <a:pt x="204" y="61"/>
                    </a:lnTo>
                    <a:lnTo>
                      <a:pt x="204" y="61"/>
                    </a:lnTo>
                    <a:lnTo>
                      <a:pt x="197" y="51"/>
                    </a:lnTo>
                    <a:lnTo>
                      <a:pt x="189" y="41"/>
                    </a:lnTo>
                    <a:lnTo>
                      <a:pt x="189" y="41"/>
                    </a:lnTo>
                    <a:lnTo>
                      <a:pt x="169" y="23"/>
                    </a:lnTo>
                    <a:lnTo>
                      <a:pt x="144" y="10"/>
                    </a:lnTo>
                    <a:lnTo>
                      <a:pt x="144" y="10"/>
                    </a:lnTo>
                    <a:lnTo>
                      <a:pt x="121" y="3"/>
                    </a:lnTo>
                    <a:lnTo>
                      <a:pt x="108" y="0"/>
                    </a:lnTo>
                    <a:lnTo>
                      <a:pt x="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39">
                <a:extLst>
                  <a:ext uri="{FF2B5EF4-FFF2-40B4-BE49-F238E27FC236}">
                    <a16:creationId xmlns:a16="http://schemas.microsoft.com/office/drawing/2014/main" id="{E83C13BA-8402-C045-8D8F-178FC55590AE}"/>
                  </a:ext>
                </a:extLst>
              </p:cNvPr>
              <p:cNvSpPr>
                <a:spLocks/>
              </p:cNvSpPr>
              <p:nvPr/>
            </p:nvSpPr>
            <p:spPr bwMode="auto">
              <a:xfrm>
                <a:off x="7356457" y="1593358"/>
                <a:ext cx="66381" cy="55317"/>
              </a:xfrm>
              <a:custGeom>
                <a:avLst/>
                <a:gdLst>
                  <a:gd name="T0" fmla="*/ 31 w 36"/>
                  <a:gd name="T1" fmla="*/ 5 h 30"/>
                  <a:gd name="T2" fmla="*/ 31 w 36"/>
                  <a:gd name="T3" fmla="*/ 5 h 30"/>
                  <a:gd name="T4" fmla="*/ 23 w 36"/>
                  <a:gd name="T5" fmla="*/ 5 h 30"/>
                  <a:gd name="T6" fmla="*/ 23 w 36"/>
                  <a:gd name="T7" fmla="*/ 5 h 30"/>
                  <a:gd name="T8" fmla="*/ 20 w 36"/>
                  <a:gd name="T9" fmla="*/ 0 h 30"/>
                  <a:gd name="T10" fmla="*/ 18 w 36"/>
                  <a:gd name="T11" fmla="*/ 0 h 30"/>
                  <a:gd name="T12" fmla="*/ 15 w 36"/>
                  <a:gd name="T13" fmla="*/ 0 h 30"/>
                  <a:gd name="T14" fmla="*/ 15 w 36"/>
                  <a:gd name="T15" fmla="*/ 0 h 30"/>
                  <a:gd name="T16" fmla="*/ 8 w 36"/>
                  <a:gd name="T17" fmla="*/ 2 h 30"/>
                  <a:gd name="T18" fmla="*/ 3 w 36"/>
                  <a:gd name="T19" fmla="*/ 7 h 30"/>
                  <a:gd name="T20" fmla="*/ 0 w 36"/>
                  <a:gd name="T21" fmla="*/ 15 h 30"/>
                  <a:gd name="T22" fmla="*/ 0 w 36"/>
                  <a:gd name="T23" fmla="*/ 22 h 30"/>
                  <a:gd name="T24" fmla="*/ 0 w 36"/>
                  <a:gd name="T25" fmla="*/ 22 h 30"/>
                  <a:gd name="T26" fmla="*/ 3 w 36"/>
                  <a:gd name="T27" fmla="*/ 25 h 30"/>
                  <a:gd name="T28" fmla="*/ 5 w 36"/>
                  <a:gd name="T29" fmla="*/ 27 h 30"/>
                  <a:gd name="T30" fmla="*/ 10 w 36"/>
                  <a:gd name="T31" fmla="*/ 25 h 30"/>
                  <a:gd name="T32" fmla="*/ 13 w 36"/>
                  <a:gd name="T33" fmla="*/ 22 h 30"/>
                  <a:gd name="T34" fmla="*/ 13 w 36"/>
                  <a:gd name="T35" fmla="*/ 22 h 30"/>
                  <a:gd name="T36" fmla="*/ 13 w 36"/>
                  <a:gd name="T37" fmla="*/ 27 h 30"/>
                  <a:gd name="T38" fmla="*/ 13 w 36"/>
                  <a:gd name="T39" fmla="*/ 27 h 30"/>
                  <a:gd name="T40" fmla="*/ 15 w 36"/>
                  <a:gd name="T41" fmla="*/ 30 h 30"/>
                  <a:gd name="T42" fmla="*/ 20 w 36"/>
                  <a:gd name="T43" fmla="*/ 30 h 30"/>
                  <a:gd name="T44" fmla="*/ 23 w 36"/>
                  <a:gd name="T45" fmla="*/ 30 h 30"/>
                  <a:gd name="T46" fmla="*/ 25 w 36"/>
                  <a:gd name="T47" fmla="*/ 25 h 30"/>
                  <a:gd name="T48" fmla="*/ 25 w 36"/>
                  <a:gd name="T49" fmla="*/ 25 h 30"/>
                  <a:gd name="T50" fmla="*/ 25 w 36"/>
                  <a:gd name="T51" fmla="*/ 20 h 30"/>
                  <a:gd name="T52" fmla="*/ 25 w 36"/>
                  <a:gd name="T53" fmla="*/ 17 h 30"/>
                  <a:gd name="T54" fmla="*/ 25 w 36"/>
                  <a:gd name="T55" fmla="*/ 17 h 30"/>
                  <a:gd name="T56" fmla="*/ 31 w 36"/>
                  <a:gd name="T57" fmla="*/ 15 h 30"/>
                  <a:gd name="T58" fmla="*/ 31 w 36"/>
                  <a:gd name="T59" fmla="*/ 15 h 30"/>
                  <a:gd name="T60" fmla="*/ 33 w 36"/>
                  <a:gd name="T61" fmla="*/ 15 h 30"/>
                  <a:gd name="T62" fmla="*/ 36 w 36"/>
                  <a:gd name="T63" fmla="*/ 10 h 30"/>
                  <a:gd name="T64" fmla="*/ 36 w 36"/>
                  <a:gd name="T65" fmla="*/ 7 h 30"/>
                  <a:gd name="T66" fmla="*/ 31 w 36"/>
                  <a:gd name="T67" fmla="*/ 5 h 30"/>
                  <a:gd name="T68" fmla="*/ 31 w 36"/>
                  <a:gd name="T69"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30">
                    <a:moveTo>
                      <a:pt x="31" y="5"/>
                    </a:moveTo>
                    <a:lnTo>
                      <a:pt x="31" y="5"/>
                    </a:lnTo>
                    <a:lnTo>
                      <a:pt x="23" y="5"/>
                    </a:lnTo>
                    <a:lnTo>
                      <a:pt x="23" y="5"/>
                    </a:lnTo>
                    <a:lnTo>
                      <a:pt x="20" y="0"/>
                    </a:lnTo>
                    <a:lnTo>
                      <a:pt x="18" y="0"/>
                    </a:lnTo>
                    <a:lnTo>
                      <a:pt x="15" y="0"/>
                    </a:lnTo>
                    <a:lnTo>
                      <a:pt x="15" y="0"/>
                    </a:lnTo>
                    <a:lnTo>
                      <a:pt x="8" y="2"/>
                    </a:lnTo>
                    <a:lnTo>
                      <a:pt x="3" y="7"/>
                    </a:lnTo>
                    <a:lnTo>
                      <a:pt x="0" y="15"/>
                    </a:lnTo>
                    <a:lnTo>
                      <a:pt x="0" y="22"/>
                    </a:lnTo>
                    <a:lnTo>
                      <a:pt x="0" y="22"/>
                    </a:lnTo>
                    <a:lnTo>
                      <a:pt x="3" y="25"/>
                    </a:lnTo>
                    <a:lnTo>
                      <a:pt x="5" y="27"/>
                    </a:lnTo>
                    <a:lnTo>
                      <a:pt x="10" y="25"/>
                    </a:lnTo>
                    <a:lnTo>
                      <a:pt x="13" y="22"/>
                    </a:lnTo>
                    <a:lnTo>
                      <a:pt x="13" y="22"/>
                    </a:lnTo>
                    <a:lnTo>
                      <a:pt x="13" y="27"/>
                    </a:lnTo>
                    <a:lnTo>
                      <a:pt x="13" y="27"/>
                    </a:lnTo>
                    <a:lnTo>
                      <a:pt x="15" y="30"/>
                    </a:lnTo>
                    <a:lnTo>
                      <a:pt x="20" y="30"/>
                    </a:lnTo>
                    <a:lnTo>
                      <a:pt x="23" y="30"/>
                    </a:lnTo>
                    <a:lnTo>
                      <a:pt x="25" y="25"/>
                    </a:lnTo>
                    <a:lnTo>
                      <a:pt x="25" y="25"/>
                    </a:lnTo>
                    <a:lnTo>
                      <a:pt x="25" y="20"/>
                    </a:lnTo>
                    <a:lnTo>
                      <a:pt x="25" y="17"/>
                    </a:lnTo>
                    <a:lnTo>
                      <a:pt x="25" y="17"/>
                    </a:lnTo>
                    <a:lnTo>
                      <a:pt x="31" y="15"/>
                    </a:lnTo>
                    <a:lnTo>
                      <a:pt x="31" y="15"/>
                    </a:lnTo>
                    <a:lnTo>
                      <a:pt x="33" y="15"/>
                    </a:lnTo>
                    <a:lnTo>
                      <a:pt x="36" y="10"/>
                    </a:lnTo>
                    <a:lnTo>
                      <a:pt x="36" y="7"/>
                    </a:lnTo>
                    <a:lnTo>
                      <a:pt x="31" y="5"/>
                    </a:lnTo>
                    <a:lnTo>
                      <a:pt x="31" y="5"/>
                    </a:lnTo>
                    <a:close/>
                  </a:path>
                </a:pathLst>
              </a:custGeom>
              <a:solidFill>
                <a:srgbClr val="C799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40">
                <a:extLst>
                  <a:ext uri="{FF2B5EF4-FFF2-40B4-BE49-F238E27FC236}">
                    <a16:creationId xmlns:a16="http://schemas.microsoft.com/office/drawing/2014/main" id="{F3082D53-C292-C746-839A-EFBFDE7B674B}"/>
                  </a:ext>
                </a:extLst>
              </p:cNvPr>
              <p:cNvSpPr>
                <a:spLocks/>
              </p:cNvSpPr>
              <p:nvPr/>
            </p:nvSpPr>
            <p:spPr bwMode="auto">
              <a:xfrm>
                <a:off x="7277168" y="1541728"/>
                <a:ext cx="372470" cy="158576"/>
              </a:xfrm>
              <a:custGeom>
                <a:avLst/>
                <a:gdLst>
                  <a:gd name="T0" fmla="*/ 56 w 202"/>
                  <a:gd name="T1" fmla="*/ 7 h 86"/>
                  <a:gd name="T2" fmla="*/ 10 w 202"/>
                  <a:gd name="T3" fmla="*/ 2 h 86"/>
                  <a:gd name="T4" fmla="*/ 3 w 202"/>
                  <a:gd name="T5" fmla="*/ 0 h 86"/>
                  <a:gd name="T6" fmla="*/ 0 w 202"/>
                  <a:gd name="T7" fmla="*/ 5 h 86"/>
                  <a:gd name="T8" fmla="*/ 0 w 202"/>
                  <a:gd name="T9" fmla="*/ 10 h 86"/>
                  <a:gd name="T10" fmla="*/ 10 w 202"/>
                  <a:gd name="T11" fmla="*/ 18 h 86"/>
                  <a:gd name="T12" fmla="*/ 26 w 202"/>
                  <a:gd name="T13" fmla="*/ 23 h 86"/>
                  <a:gd name="T14" fmla="*/ 41 w 202"/>
                  <a:gd name="T15" fmla="*/ 25 h 86"/>
                  <a:gd name="T16" fmla="*/ 56 w 202"/>
                  <a:gd name="T17" fmla="*/ 30 h 86"/>
                  <a:gd name="T18" fmla="*/ 61 w 202"/>
                  <a:gd name="T19" fmla="*/ 35 h 86"/>
                  <a:gd name="T20" fmla="*/ 56 w 202"/>
                  <a:gd name="T21" fmla="*/ 50 h 86"/>
                  <a:gd name="T22" fmla="*/ 48 w 202"/>
                  <a:gd name="T23" fmla="*/ 50 h 86"/>
                  <a:gd name="T24" fmla="*/ 41 w 202"/>
                  <a:gd name="T25" fmla="*/ 48 h 86"/>
                  <a:gd name="T26" fmla="*/ 33 w 202"/>
                  <a:gd name="T27" fmla="*/ 45 h 86"/>
                  <a:gd name="T28" fmla="*/ 26 w 202"/>
                  <a:gd name="T29" fmla="*/ 45 h 86"/>
                  <a:gd name="T30" fmla="*/ 23 w 202"/>
                  <a:gd name="T31" fmla="*/ 48 h 86"/>
                  <a:gd name="T32" fmla="*/ 23 w 202"/>
                  <a:gd name="T33" fmla="*/ 55 h 86"/>
                  <a:gd name="T34" fmla="*/ 31 w 202"/>
                  <a:gd name="T35" fmla="*/ 58 h 86"/>
                  <a:gd name="T36" fmla="*/ 36 w 202"/>
                  <a:gd name="T37" fmla="*/ 60 h 86"/>
                  <a:gd name="T38" fmla="*/ 46 w 202"/>
                  <a:gd name="T39" fmla="*/ 65 h 86"/>
                  <a:gd name="T40" fmla="*/ 61 w 202"/>
                  <a:gd name="T41" fmla="*/ 71 h 86"/>
                  <a:gd name="T42" fmla="*/ 74 w 202"/>
                  <a:gd name="T43" fmla="*/ 76 h 86"/>
                  <a:gd name="T44" fmla="*/ 101 w 202"/>
                  <a:gd name="T45" fmla="*/ 78 h 86"/>
                  <a:gd name="T46" fmla="*/ 109 w 202"/>
                  <a:gd name="T47" fmla="*/ 76 h 86"/>
                  <a:gd name="T48" fmla="*/ 116 w 202"/>
                  <a:gd name="T49" fmla="*/ 76 h 86"/>
                  <a:gd name="T50" fmla="*/ 127 w 202"/>
                  <a:gd name="T51" fmla="*/ 78 h 86"/>
                  <a:gd name="T52" fmla="*/ 164 w 202"/>
                  <a:gd name="T53" fmla="*/ 86 h 86"/>
                  <a:gd name="T54" fmla="*/ 185 w 202"/>
                  <a:gd name="T55" fmla="*/ 83 h 86"/>
                  <a:gd name="T56" fmla="*/ 200 w 202"/>
                  <a:gd name="T57" fmla="*/ 71 h 86"/>
                  <a:gd name="T58" fmla="*/ 202 w 202"/>
                  <a:gd name="T59" fmla="*/ 65 h 86"/>
                  <a:gd name="T60" fmla="*/ 202 w 202"/>
                  <a:gd name="T61" fmla="*/ 60 h 86"/>
                  <a:gd name="T62" fmla="*/ 197 w 202"/>
                  <a:gd name="T63" fmla="*/ 48 h 86"/>
                  <a:gd name="T64" fmla="*/ 182 w 202"/>
                  <a:gd name="T65" fmla="*/ 43 h 86"/>
                  <a:gd name="T66" fmla="*/ 137 w 202"/>
                  <a:gd name="T67" fmla="*/ 33 h 86"/>
                  <a:gd name="T68" fmla="*/ 114 w 202"/>
                  <a:gd name="T69" fmla="*/ 25 h 86"/>
                  <a:gd name="T70" fmla="*/ 99 w 202"/>
                  <a:gd name="T71" fmla="*/ 15 h 86"/>
                  <a:gd name="T72" fmla="*/ 89 w 202"/>
                  <a:gd name="T73" fmla="*/ 10 h 86"/>
                  <a:gd name="T74" fmla="*/ 56 w 202"/>
                  <a:gd name="T75"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 h="86">
                    <a:moveTo>
                      <a:pt x="56" y="7"/>
                    </a:moveTo>
                    <a:lnTo>
                      <a:pt x="56" y="7"/>
                    </a:lnTo>
                    <a:lnTo>
                      <a:pt x="33" y="7"/>
                    </a:lnTo>
                    <a:lnTo>
                      <a:pt x="10" y="2"/>
                    </a:lnTo>
                    <a:lnTo>
                      <a:pt x="10" y="2"/>
                    </a:lnTo>
                    <a:lnTo>
                      <a:pt x="3" y="0"/>
                    </a:lnTo>
                    <a:lnTo>
                      <a:pt x="0" y="2"/>
                    </a:lnTo>
                    <a:lnTo>
                      <a:pt x="0" y="5"/>
                    </a:lnTo>
                    <a:lnTo>
                      <a:pt x="0" y="5"/>
                    </a:lnTo>
                    <a:lnTo>
                      <a:pt x="0" y="10"/>
                    </a:lnTo>
                    <a:lnTo>
                      <a:pt x="3" y="12"/>
                    </a:lnTo>
                    <a:lnTo>
                      <a:pt x="10" y="18"/>
                    </a:lnTo>
                    <a:lnTo>
                      <a:pt x="10" y="18"/>
                    </a:lnTo>
                    <a:lnTo>
                      <a:pt x="26" y="23"/>
                    </a:lnTo>
                    <a:lnTo>
                      <a:pt x="41" y="25"/>
                    </a:lnTo>
                    <a:lnTo>
                      <a:pt x="41" y="25"/>
                    </a:lnTo>
                    <a:lnTo>
                      <a:pt x="48" y="25"/>
                    </a:lnTo>
                    <a:lnTo>
                      <a:pt x="56" y="30"/>
                    </a:lnTo>
                    <a:lnTo>
                      <a:pt x="56" y="30"/>
                    </a:lnTo>
                    <a:lnTo>
                      <a:pt x="61" y="35"/>
                    </a:lnTo>
                    <a:lnTo>
                      <a:pt x="61" y="43"/>
                    </a:lnTo>
                    <a:lnTo>
                      <a:pt x="56" y="50"/>
                    </a:lnTo>
                    <a:lnTo>
                      <a:pt x="53" y="50"/>
                    </a:lnTo>
                    <a:lnTo>
                      <a:pt x="48" y="50"/>
                    </a:lnTo>
                    <a:lnTo>
                      <a:pt x="48" y="50"/>
                    </a:lnTo>
                    <a:lnTo>
                      <a:pt x="41" y="48"/>
                    </a:lnTo>
                    <a:lnTo>
                      <a:pt x="41" y="48"/>
                    </a:lnTo>
                    <a:lnTo>
                      <a:pt x="33" y="45"/>
                    </a:lnTo>
                    <a:lnTo>
                      <a:pt x="26" y="45"/>
                    </a:lnTo>
                    <a:lnTo>
                      <a:pt x="26" y="45"/>
                    </a:lnTo>
                    <a:lnTo>
                      <a:pt x="23" y="48"/>
                    </a:lnTo>
                    <a:lnTo>
                      <a:pt x="23" y="48"/>
                    </a:lnTo>
                    <a:lnTo>
                      <a:pt x="23" y="50"/>
                    </a:lnTo>
                    <a:lnTo>
                      <a:pt x="23" y="55"/>
                    </a:lnTo>
                    <a:lnTo>
                      <a:pt x="23" y="55"/>
                    </a:lnTo>
                    <a:lnTo>
                      <a:pt x="31" y="58"/>
                    </a:lnTo>
                    <a:lnTo>
                      <a:pt x="36" y="60"/>
                    </a:lnTo>
                    <a:lnTo>
                      <a:pt x="36" y="60"/>
                    </a:lnTo>
                    <a:lnTo>
                      <a:pt x="46" y="65"/>
                    </a:lnTo>
                    <a:lnTo>
                      <a:pt x="46" y="65"/>
                    </a:lnTo>
                    <a:lnTo>
                      <a:pt x="61" y="71"/>
                    </a:lnTo>
                    <a:lnTo>
                      <a:pt x="61" y="71"/>
                    </a:lnTo>
                    <a:lnTo>
                      <a:pt x="74" y="76"/>
                    </a:lnTo>
                    <a:lnTo>
                      <a:pt x="74" y="76"/>
                    </a:lnTo>
                    <a:lnTo>
                      <a:pt x="86" y="81"/>
                    </a:lnTo>
                    <a:lnTo>
                      <a:pt x="101" y="78"/>
                    </a:lnTo>
                    <a:lnTo>
                      <a:pt x="101" y="78"/>
                    </a:lnTo>
                    <a:lnTo>
                      <a:pt x="109" y="76"/>
                    </a:lnTo>
                    <a:lnTo>
                      <a:pt x="109" y="76"/>
                    </a:lnTo>
                    <a:lnTo>
                      <a:pt x="116" y="76"/>
                    </a:lnTo>
                    <a:lnTo>
                      <a:pt x="127" y="78"/>
                    </a:lnTo>
                    <a:lnTo>
                      <a:pt x="127" y="78"/>
                    </a:lnTo>
                    <a:lnTo>
                      <a:pt x="144" y="81"/>
                    </a:lnTo>
                    <a:lnTo>
                      <a:pt x="164" y="86"/>
                    </a:lnTo>
                    <a:lnTo>
                      <a:pt x="175" y="86"/>
                    </a:lnTo>
                    <a:lnTo>
                      <a:pt x="185" y="83"/>
                    </a:lnTo>
                    <a:lnTo>
                      <a:pt x="192" y="78"/>
                    </a:lnTo>
                    <a:lnTo>
                      <a:pt x="200" y="71"/>
                    </a:lnTo>
                    <a:lnTo>
                      <a:pt x="200" y="71"/>
                    </a:lnTo>
                    <a:lnTo>
                      <a:pt x="202" y="65"/>
                    </a:lnTo>
                    <a:lnTo>
                      <a:pt x="202" y="60"/>
                    </a:lnTo>
                    <a:lnTo>
                      <a:pt x="202" y="60"/>
                    </a:lnTo>
                    <a:lnTo>
                      <a:pt x="202" y="53"/>
                    </a:lnTo>
                    <a:lnTo>
                      <a:pt x="197" y="48"/>
                    </a:lnTo>
                    <a:lnTo>
                      <a:pt x="182" y="43"/>
                    </a:lnTo>
                    <a:lnTo>
                      <a:pt x="182" y="43"/>
                    </a:lnTo>
                    <a:lnTo>
                      <a:pt x="137" y="33"/>
                    </a:lnTo>
                    <a:lnTo>
                      <a:pt x="137" y="33"/>
                    </a:lnTo>
                    <a:lnTo>
                      <a:pt x="124" y="30"/>
                    </a:lnTo>
                    <a:lnTo>
                      <a:pt x="114" y="25"/>
                    </a:lnTo>
                    <a:lnTo>
                      <a:pt x="114" y="25"/>
                    </a:lnTo>
                    <a:lnTo>
                      <a:pt x="99" y="15"/>
                    </a:lnTo>
                    <a:lnTo>
                      <a:pt x="99" y="15"/>
                    </a:lnTo>
                    <a:lnTo>
                      <a:pt x="89" y="10"/>
                    </a:lnTo>
                    <a:lnTo>
                      <a:pt x="79" y="7"/>
                    </a:lnTo>
                    <a:lnTo>
                      <a:pt x="56" y="7"/>
                    </a:lnTo>
                    <a:lnTo>
                      <a:pt x="56" y="7"/>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41">
                <a:extLst>
                  <a:ext uri="{FF2B5EF4-FFF2-40B4-BE49-F238E27FC236}">
                    <a16:creationId xmlns:a16="http://schemas.microsoft.com/office/drawing/2014/main" id="{FA0CDCAC-2BC0-A34C-AF8B-32C3EBB245AE}"/>
                  </a:ext>
                </a:extLst>
              </p:cNvPr>
              <p:cNvSpPr>
                <a:spLocks/>
              </p:cNvSpPr>
              <p:nvPr/>
            </p:nvSpPr>
            <p:spPr bwMode="auto">
              <a:xfrm>
                <a:off x="7673610" y="2723674"/>
                <a:ext cx="326372" cy="243396"/>
              </a:xfrm>
              <a:custGeom>
                <a:avLst/>
                <a:gdLst>
                  <a:gd name="T0" fmla="*/ 174 w 177"/>
                  <a:gd name="T1" fmla="*/ 96 h 132"/>
                  <a:gd name="T2" fmla="*/ 174 w 177"/>
                  <a:gd name="T3" fmla="*/ 96 h 132"/>
                  <a:gd name="T4" fmla="*/ 177 w 177"/>
                  <a:gd name="T5" fmla="*/ 109 h 132"/>
                  <a:gd name="T6" fmla="*/ 174 w 177"/>
                  <a:gd name="T7" fmla="*/ 114 h 132"/>
                  <a:gd name="T8" fmla="*/ 172 w 177"/>
                  <a:gd name="T9" fmla="*/ 119 h 132"/>
                  <a:gd name="T10" fmla="*/ 172 w 177"/>
                  <a:gd name="T11" fmla="*/ 119 h 132"/>
                  <a:gd name="T12" fmla="*/ 164 w 177"/>
                  <a:gd name="T13" fmla="*/ 122 h 132"/>
                  <a:gd name="T14" fmla="*/ 164 w 177"/>
                  <a:gd name="T15" fmla="*/ 122 h 132"/>
                  <a:gd name="T16" fmla="*/ 146 w 177"/>
                  <a:gd name="T17" fmla="*/ 124 h 132"/>
                  <a:gd name="T18" fmla="*/ 146 w 177"/>
                  <a:gd name="T19" fmla="*/ 124 h 132"/>
                  <a:gd name="T20" fmla="*/ 136 w 177"/>
                  <a:gd name="T21" fmla="*/ 124 h 132"/>
                  <a:gd name="T22" fmla="*/ 136 w 177"/>
                  <a:gd name="T23" fmla="*/ 124 h 132"/>
                  <a:gd name="T24" fmla="*/ 126 w 177"/>
                  <a:gd name="T25" fmla="*/ 122 h 132"/>
                  <a:gd name="T26" fmla="*/ 126 w 177"/>
                  <a:gd name="T27" fmla="*/ 122 h 132"/>
                  <a:gd name="T28" fmla="*/ 116 w 177"/>
                  <a:gd name="T29" fmla="*/ 122 h 132"/>
                  <a:gd name="T30" fmla="*/ 104 w 177"/>
                  <a:gd name="T31" fmla="*/ 124 h 132"/>
                  <a:gd name="T32" fmla="*/ 81 w 177"/>
                  <a:gd name="T33" fmla="*/ 129 h 132"/>
                  <a:gd name="T34" fmla="*/ 81 w 177"/>
                  <a:gd name="T35" fmla="*/ 129 h 132"/>
                  <a:gd name="T36" fmla="*/ 63 w 177"/>
                  <a:gd name="T37" fmla="*/ 132 h 132"/>
                  <a:gd name="T38" fmla="*/ 43 w 177"/>
                  <a:gd name="T39" fmla="*/ 132 h 132"/>
                  <a:gd name="T40" fmla="*/ 25 w 177"/>
                  <a:gd name="T41" fmla="*/ 129 h 132"/>
                  <a:gd name="T42" fmla="*/ 10 w 177"/>
                  <a:gd name="T43" fmla="*/ 122 h 132"/>
                  <a:gd name="T44" fmla="*/ 10 w 177"/>
                  <a:gd name="T45" fmla="*/ 122 h 132"/>
                  <a:gd name="T46" fmla="*/ 2 w 177"/>
                  <a:gd name="T47" fmla="*/ 117 h 132"/>
                  <a:gd name="T48" fmla="*/ 0 w 177"/>
                  <a:gd name="T49" fmla="*/ 109 h 132"/>
                  <a:gd name="T50" fmla="*/ 0 w 177"/>
                  <a:gd name="T51" fmla="*/ 104 h 132"/>
                  <a:gd name="T52" fmla="*/ 0 w 177"/>
                  <a:gd name="T53" fmla="*/ 96 h 132"/>
                  <a:gd name="T54" fmla="*/ 5 w 177"/>
                  <a:gd name="T55" fmla="*/ 91 h 132"/>
                  <a:gd name="T56" fmla="*/ 10 w 177"/>
                  <a:gd name="T57" fmla="*/ 86 h 132"/>
                  <a:gd name="T58" fmla="*/ 15 w 177"/>
                  <a:gd name="T59" fmla="*/ 84 h 132"/>
                  <a:gd name="T60" fmla="*/ 23 w 177"/>
                  <a:gd name="T61" fmla="*/ 81 h 132"/>
                  <a:gd name="T62" fmla="*/ 23 w 177"/>
                  <a:gd name="T63" fmla="*/ 81 h 132"/>
                  <a:gd name="T64" fmla="*/ 50 w 177"/>
                  <a:gd name="T65" fmla="*/ 81 h 132"/>
                  <a:gd name="T66" fmla="*/ 66 w 177"/>
                  <a:gd name="T67" fmla="*/ 79 h 132"/>
                  <a:gd name="T68" fmla="*/ 78 w 177"/>
                  <a:gd name="T69" fmla="*/ 76 h 132"/>
                  <a:gd name="T70" fmla="*/ 78 w 177"/>
                  <a:gd name="T71" fmla="*/ 76 h 132"/>
                  <a:gd name="T72" fmla="*/ 86 w 177"/>
                  <a:gd name="T73" fmla="*/ 71 h 132"/>
                  <a:gd name="T74" fmla="*/ 91 w 177"/>
                  <a:gd name="T75" fmla="*/ 66 h 132"/>
                  <a:gd name="T76" fmla="*/ 91 w 177"/>
                  <a:gd name="T77" fmla="*/ 66 h 132"/>
                  <a:gd name="T78" fmla="*/ 91 w 177"/>
                  <a:gd name="T79" fmla="*/ 61 h 132"/>
                  <a:gd name="T80" fmla="*/ 91 w 177"/>
                  <a:gd name="T81" fmla="*/ 56 h 132"/>
                  <a:gd name="T82" fmla="*/ 88 w 177"/>
                  <a:gd name="T83" fmla="*/ 48 h 132"/>
                  <a:gd name="T84" fmla="*/ 88 w 177"/>
                  <a:gd name="T85" fmla="*/ 48 h 132"/>
                  <a:gd name="T86" fmla="*/ 76 w 177"/>
                  <a:gd name="T87" fmla="*/ 21 h 132"/>
                  <a:gd name="T88" fmla="*/ 76 w 177"/>
                  <a:gd name="T89" fmla="*/ 21 h 132"/>
                  <a:gd name="T90" fmla="*/ 73 w 177"/>
                  <a:gd name="T91" fmla="*/ 16 h 132"/>
                  <a:gd name="T92" fmla="*/ 68 w 177"/>
                  <a:gd name="T93" fmla="*/ 10 h 132"/>
                  <a:gd name="T94" fmla="*/ 68 w 177"/>
                  <a:gd name="T95" fmla="*/ 10 h 132"/>
                  <a:gd name="T96" fmla="*/ 88 w 177"/>
                  <a:gd name="T97" fmla="*/ 8 h 132"/>
                  <a:gd name="T98" fmla="*/ 111 w 177"/>
                  <a:gd name="T99" fmla="*/ 3 h 132"/>
                  <a:gd name="T100" fmla="*/ 111 w 177"/>
                  <a:gd name="T101" fmla="*/ 3 h 132"/>
                  <a:gd name="T102" fmla="*/ 129 w 177"/>
                  <a:gd name="T103" fmla="*/ 0 h 132"/>
                  <a:gd name="T104" fmla="*/ 134 w 177"/>
                  <a:gd name="T105" fmla="*/ 0 h 132"/>
                  <a:gd name="T106" fmla="*/ 141 w 177"/>
                  <a:gd name="T107" fmla="*/ 8 h 132"/>
                  <a:gd name="T108" fmla="*/ 141 w 177"/>
                  <a:gd name="T109" fmla="*/ 8 h 132"/>
                  <a:gd name="T110" fmla="*/ 151 w 177"/>
                  <a:gd name="T111" fmla="*/ 28 h 132"/>
                  <a:gd name="T112" fmla="*/ 159 w 177"/>
                  <a:gd name="T113" fmla="*/ 51 h 132"/>
                  <a:gd name="T114" fmla="*/ 174 w 177"/>
                  <a:gd name="T115" fmla="*/ 96 h 132"/>
                  <a:gd name="T116" fmla="*/ 174 w 177"/>
                  <a:gd name="T117" fmla="*/ 9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7" h="132">
                    <a:moveTo>
                      <a:pt x="174" y="96"/>
                    </a:moveTo>
                    <a:lnTo>
                      <a:pt x="174" y="96"/>
                    </a:lnTo>
                    <a:lnTo>
                      <a:pt x="177" y="109"/>
                    </a:lnTo>
                    <a:lnTo>
                      <a:pt x="174" y="114"/>
                    </a:lnTo>
                    <a:lnTo>
                      <a:pt x="172" y="119"/>
                    </a:lnTo>
                    <a:lnTo>
                      <a:pt x="172" y="119"/>
                    </a:lnTo>
                    <a:lnTo>
                      <a:pt x="164" y="122"/>
                    </a:lnTo>
                    <a:lnTo>
                      <a:pt x="164" y="122"/>
                    </a:lnTo>
                    <a:lnTo>
                      <a:pt x="146" y="124"/>
                    </a:lnTo>
                    <a:lnTo>
                      <a:pt x="146" y="124"/>
                    </a:lnTo>
                    <a:lnTo>
                      <a:pt x="136" y="124"/>
                    </a:lnTo>
                    <a:lnTo>
                      <a:pt x="136" y="124"/>
                    </a:lnTo>
                    <a:lnTo>
                      <a:pt x="126" y="122"/>
                    </a:lnTo>
                    <a:lnTo>
                      <a:pt x="126" y="122"/>
                    </a:lnTo>
                    <a:lnTo>
                      <a:pt x="116" y="122"/>
                    </a:lnTo>
                    <a:lnTo>
                      <a:pt x="104" y="124"/>
                    </a:lnTo>
                    <a:lnTo>
                      <a:pt x="81" y="129"/>
                    </a:lnTo>
                    <a:lnTo>
                      <a:pt x="81" y="129"/>
                    </a:lnTo>
                    <a:lnTo>
                      <a:pt x="63" y="132"/>
                    </a:lnTo>
                    <a:lnTo>
                      <a:pt x="43" y="132"/>
                    </a:lnTo>
                    <a:lnTo>
                      <a:pt x="25" y="129"/>
                    </a:lnTo>
                    <a:lnTo>
                      <a:pt x="10" y="122"/>
                    </a:lnTo>
                    <a:lnTo>
                      <a:pt x="10" y="122"/>
                    </a:lnTo>
                    <a:lnTo>
                      <a:pt x="2" y="117"/>
                    </a:lnTo>
                    <a:lnTo>
                      <a:pt x="0" y="109"/>
                    </a:lnTo>
                    <a:lnTo>
                      <a:pt x="0" y="104"/>
                    </a:lnTo>
                    <a:lnTo>
                      <a:pt x="0" y="96"/>
                    </a:lnTo>
                    <a:lnTo>
                      <a:pt x="5" y="91"/>
                    </a:lnTo>
                    <a:lnTo>
                      <a:pt x="10" y="86"/>
                    </a:lnTo>
                    <a:lnTo>
                      <a:pt x="15" y="84"/>
                    </a:lnTo>
                    <a:lnTo>
                      <a:pt x="23" y="81"/>
                    </a:lnTo>
                    <a:lnTo>
                      <a:pt x="23" y="81"/>
                    </a:lnTo>
                    <a:lnTo>
                      <a:pt x="50" y="81"/>
                    </a:lnTo>
                    <a:lnTo>
                      <a:pt x="66" y="79"/>
                    </a:lnTo>
                    <a:lnTo>
                      <a:pt x="78" y="76"/>
                    </a:lnTo>
                    <a:lnTo>
                      <a:pt x="78" y="76"/>
                    </a:lnTo>
                    <a:lnTo>
                      <a:pt x="86" y="71"/>
                    </a:lnTo>
                    <a:lnTo>
                      <a:pt x="91" y="66"/>
                    </a:lnTo>
                    <a:lnTo>
                      <a:pt x="91" y="66"/>
                    </a:lnTo>
                    <a:lnTo>
                      <a:pt x="91" y="61"/>
                    </a:lnTo>
                    <a:lnTo>
                      <a:pt x="91" y="56"/>
                    </a:lnTo>
                    <a:lnTo>
                      <a:pt x="88" y="48"/>
                    </a:lnTo>
                    <a:lnTo>
                      <a:pt x="88" y="48"/>
                    </a:lnTo>
                    <a:lnTo>
                      <a:pt x="76" y="21"/>
                    </a:lnTo>
                    <a:lnTo>
                      <a:pt x="76" y="21"/>
                    </a:lnTo>
                    <a:lnTo>
                      <a:pt x="73" y="16"/>
                    </a:lnTo>
                    <a:lnTo>
                      <a:pt x="68" y="10"/>
                    </a:lnTo>
                    <a:lnTo>
                      <a:pt x="68" y="10"/>
                    </a:lnTo>
                    <a:lnTo>
                      <a:pt x="88" y="8"/>
                    </a:lnTo>
                    <a:lnTo>
                      <a:pt x="111" y="3"/>
                    </a:lnTo>
                    <a:lnTo>
                      <a:pt x="111" y="3"/>
                    </a:lnTo>
                    <a:lnTo>
                      <a:pt x="129" y="0"/>
                    </a:lnTo>
                    <a:lnTo>
                      <a:pt x="134" y="0"/>
                    </a:lnTo>
                    <a:lnTo>
                      <a:pt x="141" y="8"/>
                    </a:lnTo>
                    <a:lnTo>
                      <a:pt x="141" y="8"/>
                    </a:lnTo>
                    <a:lnTo>
                      <a:pt x="151" y="28"/>
                    </a:lnTo>
                    <a:lnTo>
                      <a:pt x="159" y="51"/>
                    </a:lnTo>
                    <a:lnTo>
                      <a:pt x="174" y="96"/>
                    </a:lnTo>
                    <a:lnTo>
                      <a:pt x="174" y="96"/>
                    </a:lnTo>
                    <a:close/>
                  </a:path>
                </a:pathLst>
              </a:custGeom>
              <a:solidFill>
                <a:srgbClr val="FFD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2">
                <a:extLst>
                  <a:ext uri="{FF2B5EF4-FFF2-40B4-BE49-F238E27FC236}">
                    <a16:creationId xmlns:a16="http://schemas.microsoft.com/office/drawing/2014/main" id="{7DEFC751-A7BF-D542-A6CA-7A40C45FD0FB}"/>
                  </a:ext>
                </a:extLst>
              </p:cNvPr>
              <p:cNvSpPr>
                <a:spLocks/>
              </p:cNvSpPr>
              <p:nvPr/>
            </p:nvSpPr>
            <p:spPr bwMode="auto">
              <a:xfrm>
                <a:off x="7505813" y="1532508"/>
                <a:ext cx="833447" cy="208361"/>
              </a:xfrm>
              <a:custGeom>
                <a:avLst/>
                <a:gdLst>
                  <a:gd name="T0" fmla="*/ 452 w 452"/>
                  <a:gd name="T1" fmla="*/ 40 h 113"/>
                  <a:gd name="T2" fmla="*/ 452 w 452"/>
                  <a:gd name="T3" fmla="*/ 40 h 113"/>
                  <a:gd name="T4" fmla="*/ 452 w 452"/>
                  <a:gd name="T5" fmla="*/ 25 h 113"/>
                  <a:gd name="T6" fmla="*/ 450 w 452"/>
                  <a:gd name="T7" fmla="*/ 17 h 113"/>
                  <a:gd name="T8" fmla="*/ 445 w 452"/>
                  <a:gd name="T9" fmla="*/ 10 h 113"/>
                  <a:gd name="T10" fmla="*/ 439 w 452"/>
                  <a:gd name="T11" fmla="*/ 5 h 113"/>
                  <a:gd name="T12" fmla="*/ 434 w 452"/>
                  <a:gd name="T13" fmla="*/ 2 h 113"/>
                  <a:gd name="T14" fmla="*/ 427 w 452"/>
                  <a:gd name="T15" fmla="*/ 0 h 113"/>
                  <a:gd name="T16" fmla="*/ 417 w 452"/>
                  <a:gd name="T17" fmla="*/ 2 h 113"/>
                  <a:gd name="T18" fmla="*/ 417 w 452"/>
                  <a:gd name="T19" fmla="*/ 2 h 113"/>
                  <a:gd name="T20" fmla="*/ 394 w 452"/>
                  <a:gd name="T21" fmla="*/ 10 h 113"/>
                  <a:gd name="T22" fmla="*/ 371 w 452"/>
                  <a:gd name="T23" fmla="*/ 12 h 113"/>
                  <a:gd name="T24" fmla="*/ 371 w 452"/>
                  <a:gd name="T25" fmla="*/ 12 h 113"/>
                  <a:gd name="T26" fmla="*/ 318 w 452"/>
                  <a:gd name="T27" fmla="*/ 20 h 113"/>
                  <a:gd name="T28" fmla="*/ 265 w 452"/>
                  <a:gd name="T29" fmla="*/ 28 h 113"/>
                  <a:gd name="T30" fmla="*/ 265 w 452"/>
                  <a:gd name="T31" fmla="*/ 28 h 113"/>
                  <a:gd name="T32" fmla="*/ 200 w 452"/>
                  <a:gd name="T33" fmla="*/ 30 h 113"/>
                  <a:gd name="T34" fmla="*/ 136 w 452"/>
                  <a:gd name="T35" fmla="*/ 33 h 113"/>
                  <a:gd name="T36" fmla="*/ 73 w 452"/>
                  <a:gd name="T37" fmla="*/ 33 h 113"/>
                  <a:gd name="T38" fmla="*/ 8 w 452"/>
                  <a:gd name="T39" fmla="*/ 28 h 113"/>
                  <a:gd name="T40" fmla="*/ 8 w 452"/>
                  <a:gd name="T41" fmla="*/ 28 h 113"/>
                  <a:gd name="T42" fmla="*/ 0 w 452"/>
                  <a:gd name="T43" fmla="*/ 101 h 113"/>
                  <a:gd name="T44" fmla="*/ 0 w 452"/>
                  <a:gd name="T45" fmla="*/ 101 h 113"/>
                  <a:gd name="T46" fmla="*/ 53 w 452"/>
                  <a:gd name="T47" fmla="*/ 111 h 113"/>
                  <a:gd name="T48" fmla="*/ 81 w 452"/>
                  <a:gd name="T49" fmla="*/ 113 h 113"/>
                  <a:gd name="T50" fmla="*/ 106 w 452"/>
                  <a:gd name="T51" fmla="*/ 113 h 113"/>
                  <a:gd name="T52" fmla="*/ 106 w 452"/>
                  <a:gd name="T53" fmla="*/ 113 h 113"/>
                  <a:gd name="T54" fmla="*/ 174 w 452"/>
                  <a:gd name="T55" fmla="*/ 113 h 113"/>
                  <a:gd name="T56" fmla="*/ 245 w 452"/>
                  <a:gd name="T57" fmla="*/ 111 h 113"/>
                  <a:gd name="T58" fmla="*/ 245 w 452"/>
                  <a:gd name="T59" fmla="*/ 111 h 113"/>
                  <a:gd name="T60" fmla="*/ 285 w 452"/>
                  <a:gd name="T61" fmla="*/ 108 h 113"/>
                  <a:gd name="T62" fmla="*/ 331 w 452"/>
                  <a:gd name="T63" fmla="*/ 106 h 113"/>
                  <a:gd name="T64" fmla="*/ 376 w 452"/>
                  <a:gd name="T65" fmla="*/ 98 h 113"/>
                  <a:gd name="T66" fmla="*/ 419 w 452"/>
                  <a:gd name="T67" fmla="*/ 91 h 113"/>
                  <a:gd name="T68" fmla="*/ 419 w 452"/>
                  <a:gd name="T69" fmla="*/ 91 h 113"/>
                  <a:gd name="T70" fmla="*/ 434 w 452"/>
                  <a:gd name="T71" fmla="*/ 83 h 113"/>
                  <a:gd name="T72" fmla="*/ 439 w 452"/>
                  <a:gd name="T73" fmla="*/ 78 h 113"/>
                  <a:gd name="T74" fmla="*/ 445 w 452"/>
                  <a:gd name="T75" fmla="*/ 73 h 113"/>
                  <a:gd name="T76" fmla="*/ 452 w 452"/>
                  <a:gd name="T77" fmla="*/ 58 h 113"/>
                  <a:gd name="T78" fmla="*/ 452 w 452"/>
                  <a:gd name="T79" fmla="*/ 40 h 113"/>
                  <a:gd name="T80" fmla="*/ 452 w 452"/>
                  <a:gd name="T81" fmla="*/ 4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113">
                    <a:moveTo>
                      <a:pt x="452" y="40"/>
                    </a:moveTo>
                    <a:lnTo>
                      <a:pt x="452" y="40"/>
                    </a:lnTo>
                    <a:lnTo>
                      <a:pt x="452" y="25"/>
                    </a:lnTo>
                    <a:lnTo>
                      <a:pt x="450" y="17"/>
                    </a:lnTo>
                    <a:lnTo>
                      <a:pt x="445" y="10"/>
                    </a:lnTo>
                    <a:lnTo>
                      <a:pt x="439" y="5"/>
                    </a:lnTo>
                    <a:lnTo>
                      <a:pt x="434" y="2"/>
                    </a:lnTo>
                    <a:lnTo>
                      <a:pt x="427" y="0"/>
                    </a:lnTo>
                    <a:lnTo>
                      <a:pt x="417" y="2"/>
                    </a:lnTo>
                    <a:lnTo>
                      <a:pt x="417" y="2"/>
                    </a:lnTo>
                    <a:lnTo>
                      <a:pt x="394" y="10"/>
                    </a:lnTo>
                    <a:lnTo>
                      <a:pt x="371" y="12"/>
                    </a:lnTo>
                    <a:lnTo>
                      <a:pt x="371" y="12"/>
                    </a:lnTo>
                    <a:lnTo>
                      <a:pt x="318" y="20"/>
                    </a:lnTo>
                    <a:lnTo>
                      <a:pt x="265" y="28"/>
                    </a:lnTo>
                    <a:lnTo>
                      <a:pt x="265" y="28"/>
                    </a:lnTo>
                    <a:lnTo>
                      <a:pt x="200" y="30"/>
                    </a:lnTo>
                    <a:lnTo>
                      <a:pt x="136" y="33"/>
                    </a:lnTo>
                    <a:lnTo>
                      <a:pt x="73" y="33"/>
                    </a:lnTo>
                    <a:lnTo>
                      <a:pt x="8" y="28"/>
                    </a:lnTo>
                    <a:lnTo>
                      <a:pt x="8" y="28"/>
                    </a:lnTo>
                    <a:lnTo>
                      <a:pt x="0" y="101"/>
                    </a:lnTo>
                    <a:lnTo>
                      <a:pt x="0" y="101"/>
                    </a:lnTo>
                    <a:lnTo>
                      <a:pt x="53" y="111"/>
                    </a:lnTo>
                    <a:lnTo>
                      <a:pt x="81" y="113"/>
                    </a:lnTo>
                    <a:lnTo>
                      <a:pt x="106" y="113"/>
                    </a:lnTo>
                    <a:lnTo>
                      <a:pt x="106" y="113"/>
                    </a:lnTo>
                    <a:lnTo>
                      <a:pt x="174" y="113"/>
                    </a:lnTo>
                    <a:lnTo>
                      <a:pt x="245" y="111"/>
                    </a:lnTo>
                    <a:lnTo>
                      <a:pt x="245" y="111"/>
                    </a:lnTo>
                    <a:lnTo>
                      <a:pt x="285" y="108"/>
                    </a:lnTo>
                    <a:lnTo>
                      <a:pt x="331" y="106"/>
                    </a:lnTo>
                    <a:lnTo>
                      <a:pt x="376" y="98"/>
                    </a:lnTo>
                    <a:lnTo>
                      <a:pt x="419" y="91"/>
                    </a:lnTo>
                    <a:lnTo>
                      <a:pt x="419" y="91"/>
                    </a:lnTo>
                    <a:lnTo>
                      <a:pt x="434" y="83"/>
                    </a:lnTo>
                    <a:lnTo>
                      <a:pt x="439" y="78"/>
                    </a:lnTo>
                    <a:lnTo>
                      <a:pt x="445" y="73"/>
                    </a:lnTo>
                    <a:lnTo>
                      <a:pt x="452" y="58"/>
                    </a:lnTo>
                    <a:lnTo>
                      <a:pt x="452" y="40"/>
                    </a:lnTo>
                    <a:lnTo>
                      <a:pt x="452" y="40"/>
                    </a:lnTo>
                    <a:close/>
                  </a:path>
                </a:pathLst>
              </a:custGeom>
              <a:solidFill>
                <a:srgbClr val="5EA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3">
                <a:extLst>
                  <a:ext uri="{FF2B5EF4-FFF2-40B4-BE49-F238E27FC236}">
                    <a16:creationId xmlns:a16="http://schemas.microsoft.com/office/drawing/2014/main" id="{175493A2-F10C-8F47-85E6-1709FE7884E6}"/>
                  </a:ext>
                </a:extLst>
              </p:cNvPr>
              <p:cNvSpPr>
                <a:spLocks/>
              </p:cNvSpPr>
              <p:nvPr/>
            </p:nvSpPr>
            <p:spPr bwMode="auto">
              <a:xfrm>
                <a:off x="8125367" y="1471659"/>
                <a:ext cx="494168" cy="791037"/>
              </a:xfrm>
              <a:custGeom>
                <a:avLst/>
                <a:gdLst>
                  <a:gd name="T0" fmla="*/ 164 w 268"/>
                  <a:gd name="T1" fmla="*/ 429 h 429"/>
                  <a:gd name="T2" fmla="*/ 91 w 268"/>
                  <a:gd name="T3" fmla="*/ 414 h 429"/>
                  <a:gd name="T4" fmla="*/ 20 w 268"/>
                  <a:gd name="T5" fmla="*/ 381 h 429"/>
                  <a:gd name="T6" fmla="*/ 2 w 268"/>
                  <a:gd name="T7" fmla="*/ 371 h 429"/>
                  <a:gd name="T8" fmla="*/ 7 w 268"/>
                  <a:gd name="T9" fmla="*/ 366 h 429"/>
                  <a:gd name="T10" fmla="*/ 5 w 268"/>
                  <a:gd name="T11" fmla="*/ 331 h 429"/>
                  <a:gd name="T12" fmla="*/ 0 w 268"/>
                  <a:gd name="T13" fmla="*/ 265 h 429"/>
                  <a:gd name="T14" fmla="*/ 0 w 268"/>
                  <a:gd name="T15" fmla="*/ 230 h 429"/>
                  <a:gd name="T16" fmla="*/ 2 w 268"/>
                  <a:gd name="T17" fmla="*/ 177 h 429"/>
                  <a:gd name="T18" fmla="*/ 13 w 268"/>
                  <a:gd name="T19" fmla="*/ 101 h 429"/>
                  <a:gd name="T20" fmla="*/ 20 w 268"/>
                  <a:gd name="T21" fmla="*/ 73 h 429"/>
                  <a:gd name="T22" fmla="*/ 30 w 268"/>
                  <a:gd name="T23" fmla="*/ 48 h 429"/>
                  <a:gd name="T24" fmla="*/ 48 w 268"/>
                  <a:gd name="T25" fmla="*/ 28 h 429"/>
                  <a:gd name="T26" fmla="*/ 76 w 268"/>
                  <a:gd name="T27" fmla="*/ 13 h 429"/>
                  <a:gd name="T28" fmla="*/ 103 w 268"/>
                  <a:gd name="T29" fmla="*/ 0 h 429"/>
                  <a:gd name="T30" fmla="*/ 119 w 268"/>
                  <a:gd name="T31" fmla="*/ 0 h 429"/>
                  <a:gd name="T32" fmla="*/ 146 w 268"/>
                  <a:gd name="T33" fmla="*/ 5 h 429"/>
                  <a:gd name="T34" fmla="*/ 159 w 268"/>
                  <a:gd name="T35" fmla="*/ 13 h 429"/>
                  <a:gd name="T36" fmla="*/ 172 w 268"/>
                  <a:gd name="T37" fmla="*/ 20 h 429"/>
                  <a:gd name="T38" fmla="*/ 177 w 268"/>
                  <a:gd name="T39" fmla="*/ 25 h 429"/>
                  <a:gd name="T40" fmla="*/ 199 w 268"/>
                  <a:gd name="T41" fmla="*/ 45 h 429"/>
                  <a:gd name="T42" fmla="*/ 207 w 268"/>
                  <a:gd name="T43" fmla="*/ 56 h 429"/>
                  <a:gd name="T44" fmla="*/ 212 w 268"/>
                  <a:gd name="T45" fmla="*/ 68 h 429"/>
                  <a:gd name="T46" fmla="*/ 222 w 268"/>
                  <a:gd name="T47" fmla="*/ 88 h 429"/>
                  <a:gd name="T48" fmla="*/ 230 w 268"/>
                  <a:gd name="T49" fmla="*/ 114 h 429"/>
                  <a:gd name="T50" fmla="*/ 245 w 268"/>
                  <a:gd name="T51" fmla="*/ 182 h 429"/>
                  <a:gd name="T52" fmla="*/ 252 w 268"/>
                  <a:gd name="T53" fmla="*/ 217 h 429"/>
                  <a:gd name="T54" fmla="*/ 255 w 268"/>
                  <a:gd name="T55" fmla="*/ 250 h 429"/>
                  <a:gd name="T56" fmla="*/ 268 w 268"/>
                  <a:gd name="T57" fmla="*/ 391 h 429"/>
                  <a:gd name="T58" fmla="*/ 268 w 268"/>
                  <a:gd name="T59" fmla="*/ 404 h 429"/>
                  <a:gd name="T60" fmla="*/ 268 w 268"/>
                  <a:gd name="T61" fmla="*/ 417 h 429"/>
                  <a:gd name="T62" fmla="*/ 263 w 268"/>
                  <a:gd name="T63" fmla="*/ 429 h 429"/>
                  <a:gd name="T64" fmla="*/ 255 w 268"/>
                  <a:gd name="T65" fmla="*/ 429 h 429"/>
                  <a:gd name="T66" fmla="*/ 245 w 268"/>
                  <a:gd name="T67" fmla="*/ 429 h 429"/>
                  <a:gd name="T68" fmla="*/ 235 w 268"/>
                  <a:gd name="T69" fmla="*/ 429 h 429"/>
                  <a:gd name="T70" fmla="*/ 164 w 268"/>
                  <a:gd name="T71"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8" h="429">
                    <a:moveTo>
                      <a:pt x="164" y="429"/>
                    </a:moveTo>
                    <a:lnTo>
                      <a:pt x="164" y="429"/>
                    </a:lnTo>
                    <a:lnTo>
                      <a:pt x="126" y="424"/>
                    </a:lnTo>
                    <a:lnTo>
                      <a:pt x="91" y="414"/>
                    </a:lnTo>
                    <a:lnTo>
                      <a:pt x="55" y="399"/>
                    </a:lnTo>
                    <a:lnTo>
                      <a:pt x="20" y="381"/>
                    </a:lnTo>
                    <a:lnTo>
                      <a:pt x="2" y="371"/>
                    </a:lnTo>
                    <a:lnTo>
                      <a:pt x="2" y="371"/>
                    </a:lnTo>
                    <a:lnTo>
                      <a:pt x="5" y="369"/>
                    </a:lnTo>
                    <a:lnTo>
                      <a:pt x="7" y="366"/>
                    </a:lnTo>
                    <a:lnTo>
                      <a:pt x="7" y="366"/>
                    </a:lnTo>
                    <a:lnTo>
                      <a:pt x="5" y="331"/>
                    </a:lnTo>
                    <a:lnTo>
                      <a:pt x="2" y="298"/>
                    </a:lnTo>
                    <a:lnTo>
                      <a:pt x="0" y="265"/>
                    </a:lnTo>
                    <a:lnTo>
                      <a:pt x="0" y="230"/>
                    </a:lnTo>
                    <a:lnTo>
                      <a:pt x="0" y="230"/>
                    </a:lnTo>
                    <a:lnTo>
                      <a:pt x="2" y="177"/>
                    </a:lnTo>
                    <a:lnTo>
                      <a:pt x="2" y="177"/>
                    </a:lnTo>
                    <a:lnTo>
                      <a:pt x="5" y="139"/>
                    </a:lnTo>
                    <a:lnTo>
                      <a:pt x="13" y="101"/>
                    </a:lnTo>
                    <a:lnTo>
                      <a:pt x="13" y="101"/>
                    </a:lnTo>
                    <a:lnTo>
                      <a:pt x="20" y="73"/>
                    </a:lnTo>
                    <a:lnTo>
                      <a:pt x="30" y="48"/>
                    </a:lnTo>
                    <a:lnTo>
                      <a:pt x="30" y="48"/>
                    </a:lnTo>
                    <a:lnTo>
                      <a:pt x="38" y="38"/>
                    </a:lnTo>
                    <a:lnTo>
                      <a:pt x="48" y="28"/>
                    </a:lnTo>
                    <a:lnTo>
                      <a:pt x="48" y="28"/>
                    </a:lnTo>
                    <a:lnTo>
                      <a:pt x="76" y="13"/>
                    </a:lnTo>
                    <a:lnTo>
                      <a:pt x="88" y="5"/>
                    </a:lnTo>
                    <a:lnTo>
                      <a:pt x="103" y="0"/>
                    </a:lnTo>
                    <a:lnTo>
                      <a:pt x="103" y="0"/>
                    </a:lnTo>
                    <a:lnTo>
                      <a:pt x="119" y="0"/>
                    </a:lnTo>
                    <a:lnTo>
                      <a:pt x="134" y="2"/>
                    </a:lnTo>
                    <a:lnTo>
                      <a:pt x="146" y="5"/>
                    </a:lnTo>
                    <a:lnTo>
                      <a:pt x="159" y="13"/>
                    </a:lnTo>
                    <a:lnTo>
                      <a:pt x="159" y="13"/>
                    </a:lnTo>
                    <a:lnTo>
                      <a:pt x="172" y="20"/>
                    </a:lnTo>
                    <a:lnTo>
                      <a:pt x="172" y="20"/>
                    </a:lnTo>
                    <a:lnTo>
                      <a:pt x="177" y="25"/>
                    </a:lnTo>
                    <a:lnTo>
                      <a:pt x="177" y="25"/>
                    </a:lnTo>
                    <a:lnTo>
                      <a:pt x="189" y="35"/>
                    </a:lnTo>
                    <a:lnTo>
                      <a:pt x="199" y="45"/>
                    </a:lnTo>
                    <a:lnTo>
                      <a:pt x="199" y="45"/>
                    </a:lnTo>
                    <a:lnTo>
                      <a:pt x="207" y="56"/>
                    </a:lnTo>
                    <a:lnTo>
                      <a:pt x="212" y="68"/>
                    </a:lnTo>
                    <a:lnTo>
                      <a:pt x="212" y="68"/>
                    </a:lnTo>
                    <a:lnTo>
                      <a:pt x="222" y="88"/>
                    </a:lnTo>
                    <a:lnTo>
                      <a:pt x="222" y="88"/>
                    </a:lnTo>
                    <a:lnTo>
                      <a:pt x="230" y="114"/>
                    </a:lnTo>
                    <a:lnTo>
                      <a:pt x="230" y="114"/>
                    </a:lnTo>
                    <a:lnTo>
                      <a:pt x="237" y="149"/>
                    </a:lnTo>
                    <a:lnTo>
                      <a:pt x="245" y="182"/>
                    </a:lnTo>
                    <a:lnTo>
                      <a:pt x="245" y="182"/>
                    </a:lnTo>
                    <a:lnTo>
                      <a:pt x="252" y="217"/>
                    </a:lnTo>
                    <a:lnTo>
                      <a:pt x="255" y="250"/>
                    </a:lnTo>
                    <a:lnTo>
                      <a:pt x="255" y="250"/>
                    </a:lnTo>
                    <a:lnTo>
                      <a:pt x="263" y="321"/>
                    </a:lnTo>
                    <a:lnTo>
                      <a:pt x="268" y="391"/>
                    </a:lnTo>
                    <a:lnTo>
                      <a:pt x="268" y="391"/>
                    </a:lnTo>
                    <a:lnTo>
                      <a:pt x="268" y="404"/>
                    </a:lnTo>
                    <a:lnTo>
                      <a:pt x="268" y="404"/>
                    </a:lnTo>
                    <a:lnTo>
                      <a:pt x="268" y="417"/>
                    </a:lnTo>
                    <a:lnTo>
                      <a:pt x="268" y="424"/>
                    </a:lnTo>
                    <a:lnTo>
                      <a:pt x="263" y="429"/>
                    </a:lnTo>
                    <a:lnTo>
                      <a:pt x="263" y="429"/>
                    </a:lnTo>
                    <a:lnTo>
                      <a:pt x="255" y="429"/>
                    </a:lnTo>
                    <a:lnTo>
                      <a:pt x="245" y="429"/>
                    </a:lnTo>
                    <a:lnTo>
                      <a:pt x="245" y="429"/>
                    </a:lnTo>
                    <a:lnTo>
                      <a:pt x="235" y="429"/>
                    </a:lnTo>
                    <a:lnTo>
                      <a:pt x="235" y="429"/>
                    </a:lnTo>
                    <a:lnTo>
                      <a:pt x="199" y="429"/>
                    </a:lnTo>
                    <a:lnTo>
                      <a:pt x="164" y="429"/>
                    </a:lnTo>
                    <a:close/>
                  </a:path>
                </a:pathLst>
              </a:custGeom>
              <a:solidFill>
                <a:srgbClr val="10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4">
                <a:extLst>
                  <a:ext uri="{FF2B5EF4-FFF2-40B4-BE49-F238E27FC236}">
                    <a16:creationId xmlns:a16="http://schemas.microsoft.com/office/drawing/2014/main" id="{DC0765BD-B47B-B345-AA56-415908C189F1}"/>
                  </a:ext>
                </a:extLst>
              </p:cNvPr>
              <p:cNvSpPr>
                <a:spLocks/>
              </p:cNvSpPr>
              <p:nvPr/>
            </p:nvSpPr>
            <p:spPr bwMode="auto">
              <a:xfrm>
                <a:off x="8125367" y="1471659"/>
                <a:ext cx="494168" cy="791037"/>
              </a:xfrm>
              <a:custGeom>
                <a:avLst/>
                <a:gdLst>
                  <a:gd name="T0" fmla="*/ 164 w 268"/>
                  <a:gd name="T1" fmla="*/ 429 h 429"/>
                  <a:gd name="T2" fmla="*/ 91 w 268"/>
                  <a:gd name="T3" fmla="*/ 414 h 429"/>
                  <a:gd name="T4" fmla="*/ 20 w 268"/>
                  <a:gd name="T5" fmla="*/ 381 h 429"/>
                  <a:gd name="T6" fmla="*/ 2 w 268"/>
                  <a:gd name="T7" fmla="*/ 371 h 429"/>
                  <a:gd name="T8" fmla="*/ 7 w 268"/>
                  <a:gd name="T9" fmla="*/ 366 h 429"/>
                  <a:gd name="T10" fmla="*/ 5 w 268"/>
                  <a:gd name="T11" fmla="*/ 331 h 429"/>
                  <a:gd name="T12" fmla="*/ 0 w 268"/>
                  <a:gd name="T13" fmla="*/ 265 h 429"/>
                  <a:gd name="T14" fmla="*/ 0 w 268"/>
                  <a:gd name="T15" fmla="*/ 230 h 429"/>
                  <a:gd name="T16" fmla="*/ 2 w 268"/>
                  <a:gd name="T17" fmla="*/ 177 h 429"/>
                  <a:gd name="T18" fmla="*/ 13 w 268"/>
                  <a:gd name="T19" fmla="*/ 101 h 429"/>
                  <a:gd name="T20" fmla="*/ 20 w 268"/>
                  <a:gd name="T21" fmla="*/ 73 h 429"/>
                  <a:gd name="T22" fmla="*/ 30 w 268"/>
                  <a:gd name="T23" fmla="*/ 48 h 429"/>
                  <a:gd name="T24" fmla="*/ 48 w 268"/>
                  <a:gd name="T25" fmla="*/ 28 h 429"/>
                  <a:gd name="T26" fmla="*/ 76 w 268"/>
                  <a:gd name="T27" fmla="*/ 13 h 429"/>
                  <a:gd name="T28" fmla="*/ 103 w 268"/>
                  <a:gd name="T29" fmla="*/ 0 h 429"/>
                  <a:gd name="T30" fmla="*/ 119 w 268"/>
                  <a:gd name="T31" fmla="*/ 0 h 429"/>
                  <a:gd name="T32" fmla="*/ 146 w 268"/>
                  <a:gd name="T33" fmla="*/ 5 h 429"/>
                  <a:gd name="T34" fmla="*/ 159 w 268"/>
                  <a:gd name="T35" fmla="*/ 13 h 429"/>
                  <a:gd name="T36" fmla="*/ 172 w 268"/>
                  <a:gd name="T37" fmla="*/ 20 h 429"/>
                  <a:gd name="T38" fmla="*/ 177 w 268"/>
                  <a:gd name="T39" fmla="*/ 25 h 429"/>
                  <a:gd name="T40" fmla="*/ 199 w 268"/>
                  <a:gd name="T41" fmla="*/ 45 h 429"/>
                  <a:gd name="T42" fmla="*/ 207 w 268"/>
                  <a:gd name="T43" fmla="*/ 56 h 429"/>
                  <a:gd name="T44" fmla="*/ 212 w 268"/>
                  <a:gd name="T45" fmla="*/ 68 h 429"/>
                  <a:gd name="T46" fmla="*/ 222 w 268"/>
                  <a:gd name="T47" fmla="*/ 88 h 429"/>
                  <a:gd name="T48" fmla="*/ 230 w 268"/>
                  <a:gd name="T49" fmla="*/ 114 h 429"/>
                  <a:gd name="T50" fmla="*/ 245 w 268"/>
                  <a:gd name="T51" fmla="*/ 182 h 429"/>
                  <a:gd name="T52" fmla="*/ 252 w 268"/>
                  <a:gd name="T53" fmla="*/ 217 h 429"/>
                  <a:gd name="T54" fmla="*/ 255 w 268"/>
                  <a:gd name="T55" fmla="*/ 250 h 429"/>
                  <a:gd name="T56" fmla="*/ 268 w 268"/>
                  <a:gd name="T57" fmla="*/ 391 h 429"/>
                  <a:gd name="T58" fmla="*/ 268 w 268"/>
                  <a:gd name="T59" fmla="*/ 404 h 429"/>
                  <a:gd name="T60" fmla="*/ 268 w 268"/>
                  <a:gd name="T61" fmla="*/ 417 h 429"/>
                  <a:gd name="T62" fmla="*/ 263 w 268"/>
                  <a:gd name="T63" fmla="*/ 429 h 429"/>
                  <a:gd name="T64" fmla="*/ 255 w 268"/>
                  <a:gd name="T65" fmla="*/ 429 h 429"/>
                  <a:gd name="T66" fmla="*/ 245 w 268"/>
                  <a:gd name="T67" fmla="*/ 429 h 429"/>
                  <a:gd name="T68" fmla="*/ 235 w 268"/>
                  <a:gd name="T69" fmla="*/ 429 h 429"/>
                  <a:gd name="T70" fmla="*/ 164 w 268"/>
                  <a:gd name="T71"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8" h="429">
                    <a:moveTo>
                      <a:pt x="164" y="429"/>
                    </a:moveTo>
                    <a:lnTo>
                      <a:pt x="164" y="429"/>
                    </a:lnTo>
                    <a:lnTo>
                      <a:pt x="126" y="424"/>
                    </a:lnTo>
                    <a:lnTo>
                      <a:pt x="91" y="414"/>
                    </a:lnTo>
                    <a:lnTo>
                      <a:pt x="55" y="399"/>
                    </a:lnTo>
                    <a:lnTo>
                      <a:pt x="20" y="381"/>
                    </a:lnTo>
                    <a:lnTo>
                      <a:pt x="2" y="371"/>
                    </a:lnTo>
                    <a:lnTo>
                      <a:pt x="2" y="371"/>
                    </a:lnTo>
                    <a:lnTo>
                      <a:pt x="5" y="369"/>
                    </a:lnTo>
                    <a:lnTo>
                      <a:pt x="7" y="366"/>
                    </a:lnTo>
                    <a:lnTo>
                      <a:pt x="7" y="366"/>
                    </a:lnTo>
                    <a:lnTo>
                      <a:pt x="5" y="331"/>
                    </a:lnTo>
                    <a:lnTo>
                      <a:pt x="2" y="298"/>
                    </a:lnTo>
                    <a:lnTo>
                      <a:pt x="0" y="265"/>
                    </a:lnTo>
                    <a:lnTo>
                      <a:pt x="0" y="230"/>
                    </a:lnTo>
                    <a:lnTo>
                      <a:pt x="0" y="230"/>
                    </a:lnTo>
                    <a:lnTo>
                      <a:pt x="2" y="177"/>
                    </a:lnTo>
                    <a:lnTo>
                      <a:pt x="2" y="177"/>
                    </a:lnTo>
                    <a:lnTo>
                      <a:pt x="5" y="139"/>
                    </a:lnTo>
                    <a:lnTo>
                      <a:pt x="13" y="101"/>
                    </a:lnTo>
                    <a:lnTo>
                      <a:pt x="13" y="101"/>
                    </a:lnTo>
                    <a:lnTo>
                      <a:pt x="20" y="73"/>
                    </a:lnTo>
                    <a:lnTo>
                      <a:pt x="30" y="48"/>
                    </a:lnTo>
                    <a:lnTo>
                      <a:pt x="30" y="48"/>
                    </a:lnTo>
                    <a:lnTo>
                      <a:pt x="38" y="38"/>
                    </a:lnTo>
                    <a:lnTo>
                      <a:pt x="48" y="28"/>
                    </a:lnTo>
                    <a:lnTo>
                      <a:pt x="48" y="28"/>
                    </a:lnTo>
                    <a:lnTo>
                      <a:pt x="76" y="13"/>
                    </a:lnTo>
                    <a:lnTo>
                      <a:pt x="88" y="5"/>
                    </a:lnTo>
                    <a:lnTo>
                      <a:pt x="103" y="0"/>
                    </a:lnTo>
                    <a:lnTo>
                      <a:pt x="103" y="0"/>
                    </a:lnTo>
                    <a:lnTo>
                      <a:pt x="119" y="0"/>
                    </a:lnTo>
                    <a:lnTo>
                      <a:pt x="134" y="2"/>
                    </a:lnTo>
                    <a:lnTo>
                      <a:pt x="146" y="5"/>
                    </a:lnTo>
                    <a:lnTo>
                      <a:pt x="159" y="13"/>
                    </a:lnTo>
                    <a:lnTo>
                      <a:pt x="159" y="13"/>
                    </a:lnTo>
                    <a:lnTo>
                      <a:pt x="172" y="20"/>
                    </a:lnTo>
                    <a:lnTo>
                      <a:pt x="172" y="20"/>
                    </a:lnTo>
                    <a:lnTo>
                      <a:pt x="177" y="25"/>
                    </a:lnTo>
                    <a:lnTo>
                      <a:pt x="177" y="25"/>
                    </a:lnTo>
                    <a:lnTo>
                      <a:pt x="189" y="35"/>
                    </a:lnTo>
                    <a:lnTo>
                      <a:pt x="199" y="45"/>
                    </a:lnTo>
                    <a:lnTo>
                      <a:pt x="199" y="45"/>
                    </a:lnTo>
                    <a:lnTo>
                      <a:pt x="207" y="56"/>
                    </a:lnTo>
                    <a:lnTo>
                      <a:pt x="212" y="68"/>
                    </a:lnTo>
                    <a:lnTo>
                      <a:pt x="212" y="68"/>
                    </a:lnTo>
                    <a:lnTo>
                      <a:pt x="222" y="88"/>
                    </a:lnTo>
                    <a:lnTo>
                      <a:pt x="222" y="88"/>
                    </a:lnTo>
                    <a:lnTo>
                      <a:pt x="230" y="114"/>
                    </a:lnTo>
                    <a:lnTo>
                      <a:pt x="230" y="114"/>
                    </a:lnTo>
                    <a:lnTo>
                      <a:pt x="237" y="149"/>
                    </a:lnTo>
                    <a:lnTo>
                      <a:pt x="245" y="182"/>
                    </a:lnTo>
                    <a:lnTo>
                      <a:pt x="245" y="182"/>
                    </a:lnTo>
                    <a:lnTo>
                      <a:pt x="252" y="217"/>
                    </a:lnTo>
                    <a:lnTo>
                      <a:pt x="255" y="250"/>
                    </a:lnTo>
                    <a:lnTo>
                      <a:pt x="255" y="250"/>
                    </a:lnTo>
                    <a:lnTo>
                      <a:pt x="263" y="321"/>
                    </a:lnTo>
                    <a:lnTo>
                      <a:pt x="268" y="391"/>
                    </a:lnTo>
                    <a:lnTo>
                      <a:pt x="268" y="391"/>
                    </a:lnTo>
                    <a:lnTo>
                      <a:pt x="268" y="404"/>
                    </a:lnTo>
                    <a:lnTo>
                      <a:pt x="268" y="404"/>
                    </a:lnTo>
                    <a:lnTo>
                      <a:pt x="268" y="417"/>
                    </a:lnTo>
                    <a:lnTo>
                      <a:pt x="268" y="424"/>
                    </a:lnTo>
                    <a:lnTo>
                      <a:pt x="263" y="429"/>
                    </a:lnTo>
                    <a:lnTo>
                      <a:pt x="263" y="429"/>
                    </a:lnTo>
                    <a:lnTo>
                      <a:pt x="255" y="429"/>
                    </a:lnTo>
                    <a:lnTo>
                      <a:pt x="245" y="429"/>
                    </a:lnTo>
                    <a:lnTo>
                      <a:pt x="245" y="429"/>
                    </a:lnTo>
                    <a:lnTo>
                      <a:pt x="235" y="429"/>
                    </a:lnTo>
                    <a:lnTo>
                      <a:pt x="235" y="429"/>
                    </a:lnTo>
                    <a:lnTo>
                      <a:pt x="199" y="429"/>
                    </a:lnTo>
                    <a:lnTo>
                      <a:pt x="164" y="4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45">
                <a:extLst>
                  <a:ext uri="{FF2B5EF4-FFF2-40B4-BE49-F238E27FC236}">
                    <a16:creationId xmlns:a16="http://schemas.microsoft.com/office/drawing/2014/main" id="{8121EFDC-8985-5748-A54D-AA0777CE1FC0}"/>
                  </a:ext>
                </a:extLst>
              </p:cNvPr>
              <p:cNvSpPr>
                <a:spLocks/>
              </p:cNvSpPr>
              <p:nvPr/>
            </p:nvSpPr>
            <p:spPr bwMode="auto">
              <a:xfrm>
                <a:off x="7976011" y="1508538"/>
                <a:ext cx="247084" cy="1303644"/>
              </a:xfrm>
              <a:custGeom>
                <a:avLst/>
                <a:gdLst>
                  <a:gd name="T0" fmla="*/ 109 w 134"/>
                  <a:gd name="T1" fmla="*/ 142 h 707"/>
                  <a:gd name="T2" fmla="*/ 109 w 134"/>
                  <a:gd name="T3" fmla="*/ 142 h 707"/>
                  <a:gd name="T4" fmla="*/ 116 w 134"/>
                  <a:gd name="T5" fmla="*/ 89 h 707"/>
                  <a:gd name="T6" fmla="*/ 116 w 134"/>
                  <a:gd name="T7" fmla="*/ 89 h 707"/>
                  <a:gd name="T8" fmla="*/ 121 w 134"/>
                  <a:gd name="T9" fmla="*/ 61 h 707"/>
                  <a:gd name="T10" fmla="*/ 121 w 134"/>
                  <a:gd name="T11" fmla="*/ 61 h 707"/>
                  <a:gd name="T12" fmla="*/ 126 w 134"/>
                  <a:gd name="T13" fmla="*/ 30 h 707"/>
                  <a:gd name="T14" fmla="*/ 126 w 134"/>
                  <a:gd name="T15" fmla="*/ 30 h 707"/>
                  <a:gd name="T16" fmla="*/ 131 w 134"/>
                  <a:gd name="T17" fmla="*/ 18 h 707"/>
                  <a:gd name="T18" fmla="*/ 131 w 134"/>
                  <a:gd name="T19" fmla="*/ 18 h 707"/>
                  <a:gd name="T20" fmla="*/ 134 w 134"/>
                  <a:gd name="T21" fmla="*/ 10 h 707"/>
                  <a:gd name="T22" fmla="*/ 134 w 134"/>
                  <a:gd name="T23" fmla="*/ 3 h 707"/>
                  <a:gd name="T24" fmla="*/ 134 w 134"/>
                  <a:gd name="T25" fmla="*/ 0 h 707"/>
                  <a:gd name="T26" fmla="*/ 134 w 134"/>
                  <a:gd name="T27" fmla="*/ 0 h 707"/>
                  <a:gd name="T28" fmla="*/ 131 w 134"/>
                  <a:gd name="T29" fmla="*/ 0 h 707"/>
                  <a:gd name="T30" fmla="*/ 129 w 134"/>
                  <a:gd name="T31" fmla="*/ 3 h 707"/>
                  <a:gd name="T32" fmla="*/ 129 w 134"/>
                  <a:gd name="T33" fmla="*/ 3 h 707"/>
                  <a:gd name="T34" fmla="*/ 119 w 134"/>
                  <a:gd name="T35" fmla="*/ 13 h 707"/>
                  <a:gd name="T36" fmla="*/ 106 w 134"/>
                  <a:gd name="T37" fmla="*/ 25 h 707"/>
                  <a:gd name="T38" fmla="*/ 99 w 134"/>
                  <a:gd name="T39" fmla="*/ 41 h 707"/>
                  <a:gd name="T40" fmla="*/ 88 w 134"/>
                  <a:gd name="T41" fmla="*/ 53 h 707"/>
                  <a:gd name="T42" fmla="*/ 88 w 134"/>
                  <a:gd name="T43" fmla="*/ 53 h 707"/>
                  <a:gd name="T44" fmla="*/ 81 w 134"/>
                  <a:gd name="T45" fmla="*/ 78 h 707"/>
                  <a:gd name="T46" fmla="*/ 81 w 134"/>
                  <a:gd name="T47" fmla="*/ 78 h 707"/>
                  <a:gd name="T48" fmla="*/ 81 w 134"/>
                  <a:gd name="T49" fmla="*/ 78 h 707"/>
                  <a:gd name="T50" fmla="*/ 71 w 134"/>
                  <a:gd name="T51" fmla="*/ 111 h 707"/>
                  <a:gd name="T52" fmla="*/ 66 w 134"/>
                  <a:gd name="T53" fmla="*/ 144 h 707"/>
                  <a:gd name="T54" fmla="*/ 66 w 134"/>
                  <a:gd name="T55" fmla="*/ 144 h 707"/>
                  <a:gd name="T56" fmla="*/ 43 w 134"/>
                  <a:gd name="T57" fmla="*/ 248 h 707"/>
                  <a:gd name="T58" fmla="*/ 23 w 134"/>
                  <a:gd name="T59" fmla="*/ 351 h 707"/>
                  <a:gd name="T60" fmla="*/ 15 w 134"/>
                  <a:gd name="T61" fmla="*/ 404 h 707"/>
                  <a:gd name="T62" fmla="*/ 8 w 134"/>
                  <a:gd name="T63" fmla="*/ 457 h 707"/>
                  <a:gd name="T64" fmla="*/ 5 w 134"/>
                  <a:gd name="T65" fmla="*/ 508 h 707"/>
                  <a:gd name="T66" fmla="*/ 3 w 134"/>
                  <a:gd name="T67" fmla="*/ 561 h 707"/>
                  <a:gd name="T68" fmla="*/ 3 w 134"/>
                  <a:gd name="T69" fmla="*/ 561 h 707"/>
                  <a:gd name="T70" fmla="*/ 0 w 134"/>
                  <a:gd name="T71" fmla="*/ 594 h 707"/>
                  <a:gd name="T72" fmla="*/ 3 w 134"/>
                  <a:gd name="T73" fmla="*/ 624 h 707"/>
                  <a:gd name="T74" fmla="*/ 8 w 134"/>
                  <a:gd name="T75" fmla="*/ 657 h 707"/>
                  <a:gd name="T76" fmla="*/ 15 w 134"/>
                  <a:gd name="T77" fmla="*/ 687 h 707"/>
                  <a:gd name="T78" fmla="*/ 15 w 134"/>
                  <a:gd name="T79" fmla="*/ 687 h 707"/>
                  <a:gd name="T80" fmla="*/ 20 w 134"/>
                  <a:gd name="T81" fmla="*/ 700 h 707"/>
                  <a:gd name="T82" fmla="*/ 25 w 134"/>
                  <a:gd name="T83" fmla="*/ 705 h 707"/>
                  <a:gd name="T84" fmla="*/ 33 w 134"/>
                  <a:gd name="T85" fmla="*/ 707 h 707"/>
                  <a:gd name="T86" fmla="*/ 33 w 134"/>
                  <a:gd name="T87" fmla="*/ 707 h 707"/>
                  <a:gd name="T88" fmla="*/ 41 w 134"/>
                  <a:gd name="T89" fmla="*/ 705 h 707"/>
                  <a:gd name="T90" fmla="*/ 48 w 134"/>
                  <a:gd name="T91" fmla="*/ 700 h 707"/>
                  <a:gd name="T92" fmla="*/ 53 w 134"/>
                  <a:gd name="T93" fmla="*/ 692 h 707"/>
                  <a:gd name="T94" fmla="*/ 58 w 134"/>
                  <a:gd name="T95" fmla="*/ 682 h 707"/>
                  <a:gd name="T96" fmla="*/ 58 w 134"/>
                  <a:gd name="T97" fmla="*/ 682 h 707"/>
                  <a:gd name="T98" fmla="*/ 66 w 134"/>
                  <a:gd name="T99" fmla="*/ 654 h 707"/>
                  <a:gd name="T100" fmla="*/ 68 w 134"/>
                  <a:gd name="T101" fmla="*/ 624 h 707"/>
                  <a:gd name="T102" fmla="*/ 71 w 134"/>
                  <a:gd name="T103" fmla="*/ 566 h 707"/>
                  <a:gd name="T104" fmla="*/ 71 w 134"/>
                  <a:gd name="T105" fmla="*/ 566 h 707"/>
                  <a:gd name="T106" fmla="*/ 78 w 134"/>
                  <a:gd name="T107" fmla="*/ 427 h 707"/>
                  <a:gd name="T108" fmla="*/ 78 w 134"/>
                  <a:gd name="T109" fmla="*/ 427 h 707"/>
                  <a:gd name="T110" fmla="*/ 91 w 134"/>
                  <a:gd name="T111" fmla="*/ 283 h 707"/>
                  <a:gd name="T112" fmla="*/ 99 w 134"/>
                  <a:gd name="T113" fmla="*/ 212 h 707"/>
                  <a:gd name="T114" fmla="*/ 109 w 134"/>
                  <a:gd name="T115" fmla="*/ 142 h 707"/>
                  <a:gd name="T116" fmla="*/ 109 w 134"/>
                  <a:gd name="T117" fmla="*/ 14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707">
                    <a:moveTo>
                      <a:pt x="109" y="142"/>
                    </a:moveTo>
                    <a:lnTo>
                      <a:pt x="109" y="142"/>
                    </a:lnTo>
                    <a:lnTo>
                      <a:pt x="116" y="89"/>
                    </a:lnTo>
                    <a:lnTo>
                      <a:pt x="116" y="89"/>
                    </a:lnTo>
                    <a:lnTo>
                      <a:pt x="121" y="61"/>
                    </a:lnTo>
                    <a:lnTo>
                      <a:pt x="121" y="61"/>
                    </a:lnTo>
                    <a:lnTo>
                      <a:pt x="126" y="30"/>
                    </a:lnTo>
                    <a:lnTo>
                      <a:pt x="126" y="30"/>
                    </a:lnTo>
                    <a:lnTo>
                      <a:pt x="131" y="18"/>
                    </a:lnTo>
                    <a:lnTo>
                      <a:pt x="131" y="18"/>
                    </a:lnTo>
                    <a:lnTo>
                      <a:pt x="134" y="10"/>
                    </a:lnTo>
                    <a:lnTo>
                      <a:pt x="134" y="3"/>
                    </a:lnTo>
                    <a:lnTo>
                      <a:pt x="134" y="0"/>
                    </a:lnTo>
                    <a:lnTo>
                      <a:pt x="134" y="0"/>
                    </a:lnTo>
                    <a:lnTo>
                      <a:pt x="131" y="0"/>
                    </a:lnTo>
                    <a:lnTo>
                      <a:pt x="129" y="3"/>
                    </a:lnTo>
                    <a:lnTo>
                      <a:pt x="129" y="3"/>
                    </a:lnTo>
                    <a:lnTo>
                      <a:pt x="119" y="13"/>
                    </a:lnTo>
                    <a:lnTo>
                      <a:pt x="106" y="25"/>
                    </a:lnTo>
                    <a:lnTo>
                      <a:pt x="99" y="41"/>
                    </a:lnTo>
                    <a:lnTo>
                      <a:pt x="88" y="53"/>
                    </a:lnTo>
                    <a:lnTo>
                      <a:pt x="88" y="53"/>
                    </a:lnTo>
                    <a:lnTo>
                      <a:pt x="81" y="78"/>
                    </a:lnTo>
                    <a:lnTo>
                      <a:pt x="81" y="78"/>
                    </a:lnTo>
                    <a:lnTo>
                      <a:pt x="81" y="78"/>
                    </a:lnTo>
                    <a:lnTo>
                      <a:pt x="71" y="111"/>
                    </a:lnTo>
                    <a:lnTo>
                      <a:pt x="66" y="144"/>
                    </a:lnTo>
                    <a:lnTo>
                      <a:pt x="66" y="144"/>
                    </a:lnTo>
                    <a:lnTo>
                      <a:pt x="43" y="248"/>
                    </a:lnTo>
                    <a:lnTo>
                      <a:pt x="23" y="351"/>
                    </a:lnTo>
                    <a:lnTo>
                      <a:pt x="15" y="404"/>
                    </a:lnTo>
                    <a:lnTo>
                      <a:pt x="8" y="457"/>
                    </a:lnTo>
                    <a:lnTo>
                      <a:pt x="5" y="508"/>
                    </a:lnTo>
                    <a:lnTo>
                      <a:pt x="3" y="561"/>
                    </a:lnTo>
                    <a:lnTo>
                      <a:pt x="3" y="561"/>
                    </a:lnTo>
                    <a:lnTo>
                      <a:pt x="0" y="594"/>
                    </a:lnTo>
                    <a:lnTo>
                      <a:pt x="3" y="624"/>
                    </a:lnTo>
                    <a:lnTo>
                      <a:pt x="8" y="657"/>
                    </a:lnTo>
                    <a:lnTo>
                      <a:pt x="15" y="687"/>
                    </a:lnTo>
                    <a:lnTo>
                      <a:pt x="15" y="687"/>
                    </a:lnTo>
                    <a:lnTo>
                      <a:pt x="20" y="700"/>
                    </a:lnTo>
                    <a:lnTo>
                      <a:pt x="25" y="705"/>
                    </a:lnTo>
                    <a:lnTo>
                      <a:pt x="33" y="707"/>
                    </a:lnTo>
                    <a:lnTo>
                      <a:pt x="33" y="707"/>
                    </a:lnTo>
                    <a:lnTo>
                      <a:pt x="41" y="705"/>
                    </a:lnTo>
                    <a:lnTo>
                      <a:pt x="48" y="700"/>
                    </a:lnTo>
                    <a:lnTo>
                      <a:pt x="53" y="692"/>
                    </a:lnTo>
                    <a:lnTo>
                      <a:pt x="58" y="682"/>
                    </a:lnTo>
                    <a:lnTo>
                      <a:pt x="58" y="682"/>
                    </a:lnTo>
                    <a:lnTo>
                      <a:pt x="66" y="654"/>
                    </a:lnTo>
                    <a:lnTo>
                      <a:pt x="68" y="624"/>
                    </a:lnTo>
                    <a:lnTo>
                      <a:pt x="71" y="566"/>
                    </a:lnTo>
                    <a:lnTo>
                      <a:pt x="71" y="566"/>
                    </a:lnTo>
                    <a:lnTo>
                      <a:pt x="78" y="427"/>
                    </a:lnTo>
                    <a:lnTo>
                      <a:pt x="78" y="427"/>
                    </a:lnTo>
                    <a:lnTo>
                      <a:pt x="91" y="283"/>
                    </a:lnTo>
                    <a:lnTo>
                      <a:pt x="99" y="212"/>
                    </a:lnTo>
                    <a:lnTo>
                      <a:pt x="109" y="142"/>
                    </a:lnTo>
                    <a:lnTo>
                      <a:pt x="109" y="142"/>
                    </a:lnTo>
                    <a:close/>
                  </a:path>
                </a:pathLst>
              </a:custGeom>
              <a:solidFill>
                <a:srgbClr val="BCE7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46">
                <a:extLst>
                  <a:ext uri="{FF2B5EF4-FFF2-40B4-BE49-F238E27FC236}">
                    <a16:creationId xmlns:a16="http://schemas.microsoft.com/office/drawing/2014/main" id="{85D6B762-F7C4-0A4B-BDC1-4BB65C64092F}"/>
                  </a:ext>
                </a:extLst>
              </p:cNvPr>
              <p:cNvSpPr>
                <a:spLocks/>
              </p:cNvSpPr>
              <p:nvPr/>
            </p:nvSpPr>
            <p:spPr bwMode="auto">
              <a:xfrm>
                <a:off x="7511346" y="2048803"/>
                <a:ext cx="1078687" cy="772598"/>
              </a:xfrm>
              <a:custGeom>
                <a:avLst/>
                <a:gdLst>
                  <a:gd name="T0" fmla="*/ 585 w 585"/>
                  <a:gd name="T1" fmla="*/ 119 h 419"/>
                  <a:gd name="T2" fmla="*/ 578 w 585"/>
                  <a:gd name="T3" fmla="*/ 101 h 419"/>
                  <a:gd name="T4" fmla="*/ 560 w 585"/>
                  <a:gd name="T5" fmla="*/ 81 h 419"/>
                  <a:gd name="T6" fmla="*/ 532 w 585"/>
                  <a:gd name="T7" fmla="*/ 73 h 419"/>
                  <a:gd name="T8" fmla="*/ 515 w 585"/>
                  <a:gd name="T9" fmla="*/ 73 h 419"/>
                  <a:gd name="T10" fmla="*/ 454 w 585"/>
                  <a:gd name="T11" fmla="*/ 78 h 419"/>
                  <a:gd name="T12" fmla="*/ 429 w 585"/>
                  <a:gd name="T13" fmla="*/ 78 h 419"/>
                  <a:gd name="T14" fmla="*/ 401 w 585"/>
                  <a:gd name="T15" fmla="*/ 78 h 419"/>
                  <a:gd name="T16" fmla="*/ 376 w 585"/>
                  <a:gd name="T17" fmla="*/ 76 h 419"/>
                  <a:gd name="T18" fmla="*/ 353 w 585"/>
                  <a:gd name="T19" fmla="*/ 68 h 419"/>
                  <a:gd name="T20" fmla="*/ 346 w 585"/>
                  <a:gd name="T21" fmla="*/ 63 h 419"/>
                  <a:gd name="T22" fmla="*/ 338 w 585"/>
                  <a:gd name="T23" fmla="*/ 33 h 419"/>
                  <a:gd name="T24" fmla="*/ 333 w 585"/>
                  <a:gd name="T25" fmla="*/ 28 h 419"/>
                  <a:gd name="T26" fmla="*/ 328 w 585"/>
                  <a:gd name="T27" fmla="*/ 28 h 419"/>
                  <a:gd name="T28" fmla="*/ 295 w 585"/>
                  <a:gd name="T29" fmla="*/ 20 h 419"/>
                  <a:gd name="T30" fmla="*/ 207 w 585"/>
                  <a:gd name="T31" fmla="*/ 5 h 419"/>
                  <a:gd name="T32" fmla="*/ 128 w 585"/>
                  <a:gd name="T33" fmla="*/ 3 h 419"/>
                  <a:gd name="T34" fmla="*/ 103 w 585"/>
                  <a:gd name="T35" fmla="*/ 5 h 419"/>
                  <a:gd name="T36" fmla="*/ 70 w 585"/>
                  <a:gd name="T37" fmla="*/ 15 h 419"/>
                  <a:gd name="T38" fmla="*/ 40 w 585"/>
                  <a:gd name="T39" fmla="*/ 33 h 419"/>
                  <a:gd name="T40" fmla="*/ 17 w 585"/>
                  <a:gd name="T41" fmla="*/ 56 h 419"/>
                  <a:gd name="T42" fmla="*/ 2 w 585"/>
                  <a:gd name="T43" fmla="*/ 86 h 419"/>
                  <a:gd name="T44" fmla="*/ 0 w 585"/>
                  <a:gd name="T45" fmla="*/ 99 h 419"/>
                  <a:gd name="T46" fmla="*/ 2 w 585"/>
                  <a:gd name="T47" fmla="*/ 129 h 419"/>
                  <a:gd name="T48" fmla="*/ 15 w 585"/>
                  <a:gd name="T49" fmla="*/ 172 h 419"/>
                  <a:gd name="T50" fmla="*/ 27 w 585"/>
                  <a:gd name="T51" fmla="*/ 200 h 419"/>
                  <a:gd name="T52" fmla="*/ 116 w 585"/>
                  <a:gd name="T53" fmla="*/ 369 h 419"/>
                  <a:gd name="T54" fmla="*/ 138 w 585"/>
                  <a:gd name="T55" fmla="*/ 409 h 419"/>
                  <a:gd name="T56" fmla="*/ 144 w 585"/>
                  <a:gd name="T57" fmla="*/ 417 h 419"/>
                  <a:gd name="T58" fmla="*/ 156 w 585"/>
                  <a:gd name="T59" fmla="*/ 417 h 419"/>
                  <a:gd name="T60" fmla="*/ 166 w 585"/>
                  <a:gd name="T61" fmla="*/ 414 h 419"/>
                  <a:gd name="T62" fmla="*/ 239 w 585"/>
                  <a:gd name="T63" fmla="*/ 394 h 419"/>
                  <a:gd name="T64" fmla="*/ 252 w 585"/>
                  <a:gd name="T65" fmla="*/ 387 h 419"/>
                  <a:gd name="T66" fmla="*/ 204 w 585"/>
                  <a:gd name="T67" fmla="*/ 270 h 419"/>
                  <a:gd name="T68" fmla="*/ 156 w 585"/>
                  <a:gd name="T69" fmla="*/ 154 h 419"/>
                  <a:gd name="T70" fmla="*/ 159 w 585"/>
                  <a:gd name="T71" fmla="*/ 147 h 419"/>
                  <a:gd name="T72" fmla="*/ 181 w 585"/>
                  <a:gd name="T73" fmla="*/ 149 h 419"/>
                  <a:gd name="T74" fmla="*/ 272 w 585"/>
                  <a:gd name="T75" fmla="*/ 192 h 419"/>
                  <a:gd name="T76" fmla="*/ 361 w 585"/>
                  <a:gd name="T77" fmla="*/ 238 h 419"/>
                  <a:gd name="T78" fmla="*/ 401 w 585"/>
                  <a:gd name="T79" fmla="*/ 255 h 419"/>
                  <a:gd name="T80" fmla="*/ 414 w 585"/>
                  <a:gd name="T81" fmla="*/ 258 h 419"/>
                  <a:gd name="T82" fmla="*/ 462 w 585"/>
                  <a:gd name="T83" fmla="*/ 258 h 419"/>
                  <a:gd name="T84" fmla="*/ 507 w 585"/>
                  <a:gd name="T85" fmla="*/ 245 h 419"/>
                  <a:gd name="T86" fmla="*/ 527 w 585"/>
                  <a:gd name="T87" fmla="*/ 238 h 419"/>
                  <a:gd name="T88" fmla="*/ 545 w 585"/>
                  <a:gd name="T89" fmla="*/ 227 h 419"/>
                  <a:gd name="T90" fmla="*/ 565 w 585"/>
                  <a:gd name="T91" fmla="*/ 207 h 419"/>
                  <a:gd name="T92" fmla="*/ 580 w 585"/>
                  <a:gd name="T93" fmla="*/ 179 h 419"/>
                  <a:gd name="T94" fmla="*/ 585 w 585"/>
                  <a:gd name="T95" fmla="*/ 147 h 419"/>
                  <a:gd name="T96" fmla="*/ 585 w 585"/>
                  <a:gd name="T97" fmla="*/ 1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5" h="419">
                    <a:moveTo>
                      <a:pt x="585" y="119"/>
                    </a:moveTo>
                    <a:lnTo>
                      <a:pt x="585" y="119"/>
                    </a:lnTo>
                    <a:lnTo>
                      <a:pt x="578" y="101"/>
                    </a:lnTo>
                    <a:lnTo>
                      <a:pt x="578" y="101"/>
                    </a:lnTo>
                    <a:lnTo>
                      <a:pt x="570" y="91"/>
                    </a:lnTo>
                    <a:lnTo>
                      <a:pt x="560" y="81"/>
                    </a:lnTo>
                    <a:lnTo>
                      <a:pt x="548" y="76"/>
                    </a:lnTo>
                    <a:lnTo>
                      <a:pt x="532" y="73"/>
                    </a:lnTo>
                    <a:lnTo>
                      <a:pt x="532" y="73"/>
                    </a:lnTo>
                    <a:lnTo>
                      <a:pt x="515" y="73"/>
                    </a:lnTo>
                    <a:lnTo>
                      <a:pt x="495" y="73"/>
                    </a:lnTo>
                    <a:lnTo>
                      <a:pt x="454" y="78"/>
                    </a:lnTo>
                    <a:lnTo>
                      <a:pt x="454" y="78"/>
                    </a:lnTo>
                    <a:lnTo>
                      <a:pt x="429" y="78"/>
                    </a:lnTo>
                    <a:lnTo>
                      <a:pt x="401" y="78"/>
                    </a:lnTo>
                    <a:lnTo>
                      <a:pt x="401" y="78"/>
                    </a:lnTo>
                    <a:lnTo>
                      <a:pt x="376" y="76"/>
                    </a:lnTo>
                    <a:lnTo>
                      <a:pt x="376" y="76"/>
                    </a:lnTo>
                    <a:lnTo>
                      <a:pt x="363" y="73"/>
                    </a:lnTo>
                    <a:lnTo>
                      <a:pt x="353" y="68"/>
                    </a:lnTo>
                    <a:lnTo>
                      <a:pt x="353" y="68"/>
                    </a:lnTo>
                    <a:lnTo>
                      <a:pt x="346" y="63"/>
                    </a:lnTo>
                    <a:lnTo>
                      <a:pt x="343" y="53"/>
                    </a:lnTo>
                    <a:lnTo>
                      <a:pt x="338" y="33"/>
                    </a:lnTo>
                    <a:lnTo>
                      <a:pt x="338" y="33"/>
                    </a:lnTo>
                    <a:lnTo>
                      <a:pt x="333" y="28"/>
                    </a:lnTo>
                    <a:lnTo>
                      <a:pt x="328" y="28"/>
                    </a:lnTo>
                    <a:lnTo>
                      <a:pt x="328" y="28"/>
                    </a:lnTo>
                    <a:lnTo>
                      <a:pt x="295" y="20"/>
                    </a:lnTo>
                    <a:lnTo>
                      <a:pt x="295" y="20"/>
                    </a:lnTo>
                    <a:lnTo>
                      <a:pt x="207" y="5"/>
                    </a:lnTo>
                    <a:lnTo>
                      <a:pt x="207" y="5"/>
                    </a:lnTo>
                    <a:lnTo>
                      <a:pt x="154" y="0"/>
                    </a:lnTo>
                    <a:lnTo>
                      <a:pt x="128" y="3"/>
                    </a:lnTo>
                    <a:lnTo>
                      <a:pt x="103" y="5"/>
                    </a:lnTo>
                    <a:lnTo>
                      <a:pt x="103" y="5"/>
                    </a:lnTo>
                    <a:lnTo>
                      <a:pt x="88" y="8"/>
                    </a:lnTo>
                    <a:lnTo>
                      <a:pt x="70" y="15"/>
                    </a:lnTo>
                    <a:lnTo>
                      <a:pt x="55" y="23"/>
                    </a:lnTo>
                    <a:lnTo>
                      <a:pt x="40" y="33"/>
                    </a:lnTo>
                    <a:lnTo>
                      <a:pt x="27" y="43"/>
                    </a:lnTo>
                    <a:lnTo>
                      <a:pt x="17" y="56"/>
                    </a:lnTo>
                    <a:lnTo>
                      <a:pt x="7" y="71"/>
                    </a:lnTo>
                    <a:lnTo>
                      <a:pt x="2" y="86"/>
                    </a:lnTo>
                    <a:lnTo>
                      <a:pt x="2" y="86"/>
                    </a:lnTo>
                    <a:lnTo>
                      <a:pt x="0" y="99"/>
                    </a:lnTo>
                    <a:lnTo>
                      <a:pt x="0" y="114"/>
                    </a:lnTo>
                    <a:lnTo>
                      <a:pt x="2" y="129"/>
                    </a:lnTo>
                    <a:lnTo>
                      <a:pt x="5" y="144"/>
                    </a:lnTo>
                    <a:lnTo>
                      <a:pt x="15" y="172"/>
                    </a:lnTo>
                    <a:lnTo>
                      <a:pt x="27" y="200"/>
                    </a:lnTo>
                    <a:lnTo>
                      <a:pt x="27" y="200"/>
                    </a:lnTo>
                    <a:lnTo>
                      <a:pt x="70" y="286"/>
                    </a:lnTo>
                    <a:lnTo>
                      <a:pt x="116" y="369"/>
                    </a:lnTo>
                    <a:lnTo>
                      <a:pt x="116" y="369"/>
                    </a:lnTo>
                    <a:lnTo>
                      <a:pt x="138" y="409"/>
                    </a:lnTo>
                    <a:lnTo>
                      <a:pt x="138" y="409"/>
                    </a:lnTo>
                    <a:lnTo>
                      <a:pt x="144" y="417"/>
                    </a:lnTo>
                    <a:lnTo>
                      <a:pt x="149" y="419"/>
                    </a:lnTo>
                    <a:lnTo>
                      <a:pt x="156" y="417"/>
                    </a:lnTo>
                    <a:lnTo>
                      <a:pt x="166" y="414"/>
                    </a:lnTo>
                    <a:lnTo>
                      <a:pt x="166" y="414"/>
                    </a:lnTo>
                    <a:lnTo>
                      <a:pt x="212" y="402"/>
                    </a:lnTo>
                    <a:lnTo>
                      <a:pt x="239" y="394"/>
                    </a:lnTo>
                    <a:lnTo>
                      <a:pt x="250" y="389"/>
                    </a:lnTo>
                    <a:lnTo>
                      <a:pt x="252" y="387"/>
                    </a:lnTo>
                    <a:lnTo>
                      <a:pt x="252" y="387"/>
                    </a:lnTo>
                    <a:lnTo>
                      <a:pt x="204" y="270"/>
                    </a:lnTo>
                    <a:lnTo>
                      <a:pt x="156" y="154"/>
                    </a:lnTo>
                    <a:lnTo>
                      <a:pt x="156" y="154"/>
                    </a:lnTo>
                    <a:lnTo>
                      <a:pt x="156" y="149"/>
                    </a:lnTo>
                    <a:lnTo>
                      <a:pt x="159" y="147"/>
                    </a:lnTo>
                    <a:lnTo>
                      <a:pt x="166" y="147"/>
                    </a:lnTo>
                    <a:lnTo>
                      <a:pt x="181" y="149"/>
                    </a:lnTo>
                    <a:lnTo>
                      <a:pt x="181" y="149"/>
                    </a:lnTo>
                    <a:lnTo>
                      <a:pt x="272" y="192"/>
                    </a:lnTo>
                    <a:lnTo>
                      <a:pt x="361" y="238"/>
                    </a:lnTo>
                    <a:lnTo>
                      <a:pt x="361" y="238"/>
                    </a:lnTo>
                    <a:lnTo>
                      <a:pt x="386" y="250"/>
                    </a:lnTo>
                    <a:lnTo>
                      <a:pt x="401" y="255"/>
                    </a:lnTo>
                    <a:lnTo>
                      <a:pt x="414" y="258"/>
                    </a:lnTo>
                    <a:lnTo>
                      <a:pt x="414" y="258"/>
                    </a:lnTo>
                    <a:lnTo>
                      <a:pt x="436" y="260"/>
                    </a:lnTo>
                    <a:lnTo>
                      <a:pt x="462" y="258"/>
                    </a:lnTo>
                    <a:lnTo>
                      <a:pt x="484" y="253"/>
                    </a:lnTo>
                    <a:lnTo>
                      <a:pt x="507" y="245"/>
                    </a:lnTo>
                    <a:lnTo>
                      <a:pt x="507" y="245"/>
                    </a:lnTo>
                    <a:lnTo>
                      <a:pt x="527" y="238"/>
                    </a:lnTo>
                    <a:lnTo>
                      <a:pt x="545" y="227"/>
                    </a:lnTo>
                    <a:lnTo>
                      <a:pt x="545" y="227"/>
                    </a:lnTo>
                    <a:lnTo>
                      <a:pt x="555" y="220"/>
                    </a:lnTo>
                    <a:lnTo>
                      <a:pt x="565" y="207"/>
                    </a:lnTo>
                    <a:lnTo>
                      <a:pt x="573" y="195"/>
                    </a:lnTo>
                    <a:lnTo>
                      <a:pt x="580" y="179"/>
                    </a:lnTo>
                    <a:lnTo>
                      <a:pt x="583" y="162"/>
                    </a:lnTo>
                    <a:lnTo>
                      <a:pt x="585" y="147"/>
                    </a:lnTo>
                    <a:lnTo>
                      <a:pt x="585" y="131"/>
                    </a:lnTo>
                    <a:lnTo>
                      <a:pt x="585" y="119"/>
                    </a:lnTo>
                    <a:lnTo>
                      <a:pt x="585" y="119"/>
                    </a:lnTo>
                    <a:close/>
                  </a:path>
                </a:pathLst>
              </a:custGeom>
              <a:solidFill>
                <a:srgbClr val="5EA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47">
                <a:extLst>
                  <a:ext uri="{FF2B5EF4-FFF2-40B4-BE49-F238E27FC236}">
                    <a16:creationId xmlns:a16="http://schemas.microsoft.com/office/drawing/2014/main" id="{9F1D3AEB-EF70-AE4E-BA81-BB7DDA667922}"/>
                  </a:ext>
                </a:extLst>
              </p:cNvPr>
              <p:cNvSpPr>
                <a:spLocks/>
              </p:cNvSpPr>
              <p:nvPr/>
            </p:nvSpPr>
            <p:spPr bwMode="auto">
              <a:xfrm>
                <a:off x="8110616" y="1182165"/>
                <a:ext cx="256303" cy="378001"/>
              </a:xfrm>
              <a:custGeom>
                <a:avLst/>
                <a:gdLst>
                  <a:gd name="T0" fmla="*/ 129 w 139"/>
                  <a:gd name="T1" fmla="*/ 114 h 205"/>
                  <a:gd name="T2" fmla="*/ 129 w 139"/>
                  <a:gd name="T3" fmla="*/ 114 h 205"/>
                  <a:gd name="T4" fmla="*/ 122 w 139"/>
                  <a:gd name="T5" fmla="*/ 84 h 205"/>
                  <a:gd name="T6" fmla="*/ 122 w 139"/>
                  <a:gd name="T7" fmla="*/ 84 h 205"/>
                  <a:gd name="T8" fmla="*/ 114 w 139"/>
                  <a:gd name="T9" fmla="*/ 53 h 205"/>
                  <a:gd name="T10" fmla="*/ 106 w 139"/>
                  <a:gd name="T11" fmla="*/ 41 h 205"/>
                  <a:gd name="T12" fmla="*/ 101 w 139"/>
                  <a:gd name="T13" fmla="*/ 26 h 205"/>
                  <a:gd name="T14" fmla="*/ 101 w 139"/>
                  <a:gd name="T15" fmla="*/ 26 h 205"/>
                  <a:gd name="T16" fmla="*/ 89 w 139"/>
                  <a:gd name="T17" fmla="*/ 10 h 205"/>
                  <a:gd name="T18" fmla="*/ 81 w 139"/>
                  <a:gd name="T19" fmla="*/ 5 h 205"/>
                  <a:gd name="T20" fmla="*/ 74 w 139"/>
                  <a:gd name="T21" fmla="*/ 3 h 205"/>
                  <a:gd name="T22" fmla="*/ 74 w 139"/>
                  <a:gd name="T23" fmla="*/ 3 h 205"/>
                  <a:gd name="T24" fmla="*/ 63 w 139"/>
                  <a:gd name="T25" fmla="*/ 0 h 205"/>
                  <a:gd name="T26" fmla="*/ 56 w 139"/>
                  <a:gd name="T27" fmla="*/ 0 h 205"/>
                  <a:gd name="T28" fmla="*/ 38 w 139"/>
                  <a:gd name="T29" fmla="*/ 3 h 205"/>
                  <a:gd name="T30" fmla="*/ 38 w 139"/>
                  <a:gd name="T31" fmla="*/ 3 h 205"/>
                  <a:gd name="T32" fmla="*/ 28 w 139"/>
                  <a:gd name="T33" fmla="*/ 5 h 205"/>
                  <a:gd name="T34" fmla="*/ 18 w 139"/>
                  <a:gd name="T35" fmla="*/ 10 h 205"/>
                  <a:gd name="T36" fmla="*/ 8 w 139"/>
                  <a:gd name="T37" fmla="*/ 18 h 205"/>
                  <a:gd name="T38" fmla="*/ 3 w 139"/>
                  <a:gd name="T39" fmla="*/ 28 h 205"/>
                  <a:gd name="T40" fmla="*/ 3 w 139"/>
                  <a:gd name="T41" fmla="*/ 28 h 205"/>
                  <a:gd name="T42" fmla="*/ 0 w 139"/>
                  <a:gd name="T43" fmla="*/ 43 h 205"/>
                  <a:gd name="T44" fmla="*/ 3 w 139"/>
                  <a:gd name="T45" fmla="*/ 58 h 205"/>
                  <a:gd name="T46" fmla="*/ 3 w 139"/>
                  <a:gd name="T47" fmla="*/ 58 h 205"/>
                  <a:gd name="T48" fmla="*/ 8 w 139"/>
                  <a:gd name="T49" fmla="*/ 81 h 205"/>
                  <a:gd name="T50" fmla="*/ 13 w 139"/>
                  <a:gd name="T51" fmla="*/ 101 h 205"/>
                  <a:gd name="T52" fmla="*/ 26 w 139"/>
                  <a:gd name="T53" fmla="*/ 117 h 205"/>
                  <a:gd name="T54" fmla="*/ 33 w 139"/>
                  <a:gd name="T55" fmla="*/ 124 h 205"/>
                  <a:gd name="T56" fmla="*/ 41 w 139"/>
                  <a:gd name="T57" fmla="*/ 132 h 205"/>
                  <a:gd name="T58" fmla="*/ 41 w 139"/>
                  <a:gd name="T59" fmla="*/ 132 h 205"/>
                  <a:gd name="T60" fmla="*/ 48 w 139"/>
                  <a:gd name="T61" fmla="*/ 137 h 205"/>
                  <a:gd name="T62" fmla="*/ 48 w 139"/>
                  <a:gd name="T63" fmla="*/ 137 h 205"/>
                  <a:gd name="T64" fmla="*/ 51 w 139"/>
                  <a:gd name="T65" fmla="*/ 142 h 205"/>
                  <a:gd name="T66" fmla="*/ 51 w 139"/>
                  <a:gd name="T67" fmla="*/ 142 h 205"/>
                  <a:gd name="T68" fmla="*/ 58 w 139"/>
                  <a:gd name="T69" fmla="*/ 165 h 205"/>
                  <a:gd name="T70" fmla="*/ 61 w 139"/>
                  <a:gd name="T71" fmla="*/ 177 h 205"/>
                  <a:gd name="T72" fmla="*/ 63 w 139"/>
                  <a:gd name="T73" fmla="*/ 187 h 205"/>
                  <a:gd name="T74" fmla="*/ 63 w 139"/>
                  <a:gd name="T75" fmla="*/ 187 h 205"/>
                  <a:gd name="T76" fmla="*/ 63 w 139"/>
                  <a:gd name="T77" fmla="*/ 197 h 205"/>
                  <a:gd name="T78" fmla="*/ 63 w 139"/>
                  <a:gd name="T79" fmla="*/ 200 h 205"/>
                  <a:gd name="T80" fmla="*/ 66 w 139"/>
                  <a:gd name="T81" fmla="*/ 205 h 205"/>
                  <a:gd name="T82" fmla="*/ 66 w 139"/>
                  <a:gd name="T83" fmla="*/ 205 h 205"/>
                  <a:gd name="T84" fmla="*/ 69 w 139"/>
                  <a:gd name="T85" fmla="*/ 205 h 205"/>
                  <a:gd name="T86" fmla="*/ 76 w 139"/>
                  <a:gd name="T87" fmla="*/ 205 h 205"/>
                  <a:gd name="T88" fmla="*/ 86 w 139"/>
                  <a:gd name="T89" fmla="*/ 202 h 205"/>
                  <a:gd name="T90" fmla="*/ 86 w 139"/>
                  <a:gd name="T91" fmla="*/ 202 h 205"/>
                  <a:gd name="T92" fmla="*/ 106 w 139"/>
                  <a:gd name="T93" fmla="*/ 195 h 205"/>
                  <a:gd name="T94" fmla="*/ 124 w 139"/>
                  <a:gd name="T95" fmla="*/ 185 h 205"/>
                  <a:gd name="T96" fmla="*/ 124 w 139"/>
                  <a:gd name="T97" fmla="*/ 185 h 205"/>
                  <a:gd name="T98" fmla="*/ 132 w 139"/>
                  <a:gd name="T99" fmla="*/ 180 h 205"/>
                  <a:gd name="T100" fmla="*/ 137 w 139"/>
                  <a:gd name="T101" fmla="*/ 172 h 205"/>
                  <a:gd name="T102" fmla="*/ 137 w 139"/>
                  <a:gd name="T103" fmla="*/ 172 h 205"/>
                  <a:gd name="T104" fmla="*/ 139 w 139"/>
                  <a:gd name="T105" fmla="*/ 165 h 205"/>
                  <a:gd name="T106" fmla="*/ 139 w 139"/>
                  <a:gd name="T107" fmla="*/ 159 h 205"/>
                  <a:gd name="T108" fmla="*/ 137 w 139"/>
                  <a:gd name="T109" fmla="*/ 149 h 205"/>
                  <a:gd name="T110" fmla="*/ 137 w 139"/>
                  <a:gd name="T111" fmla="*/ 149 h 205"/>
                  <a:gd name="T112" fmla="*/ 132 w 139"/>
                  <a:gd name="T113" fmla="*/ 132 h 205"/>
                  <a:gd name="T114" fmla="*/ 129 w 139"/>
                  <a:gd name="T115" fmla="*/ 1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205">
                    <a:moveTo>
                      <a:pt x="129" y="114"/>
                    </a:moveTo>
                    <a:lnTo>
                      <a:pt x="129" y="114"/>
                    </a:lnTo>
                    <a:lnTo>
                      <a:pt x="122" y="84"/>
                    </a:lnTo>
                    <a:lnTo>
                      <a:pt x="122" y="84"/>
                    </a:lnTo>
                    <a:lnTo>
                      <a:pt x="114" y="53"/>
                    </a:lnTo>
                    <a:lnTo>
                      <a:pt x="106" y="41"/>
                    </a:lnTo>
                    <a:lnTo>
                      <a:pt x="101" y="26"/>
                    </a:lnTo>
                    <a:lnTo>
                      <a:pt x="101" y="26"/>
                    </a:lnTo>
                    <a:lnTo>
                      <a:pt x="89" y="10"/>
                    </a:lnTo>
                    <a:lnTo>
                      <a:pt x="81" y="5"/>
                    </a:lnTo>
                    <a:lnTo>
                      <a:pt x="74" y="3"/>
                    </a:lnTo>
                    <a:lnTo>
                      <a:pt x="74" y="3"/>
                    </a:lnTo>
                    <a:lnTo>
                      <a:pt x="63" y="0"/>
                    </a:lnTo>
                    <a:lnTo>
                      <a:pt x="56" y="0"/>
                    </a:lnTo>
                    <a:lnTo>
                      <a:pt x="38" y="3"/>
                    </a:lnTo>
                    <a:lnTo>
                      <a:pt x="38" y="3"/>
                    </a:lnTo>
                    <a:lnTo>
                      <a:pt x="28" y="5"/>
                    </a:lnTo>
                    <a:lnTo>
                      <a:pt x="18" y="10"/>
                    </a:lnTo>
                    <a:lnTo>
                      <a:pt x="8" y="18"/>
                    </a:lnTo>
                    <a:lnTo>
                      <a:pt x="3" y="28"/>
                    </a:lnTo>
                    <a:lnTo>
                      <a:pt x="3" y="28"/>
                    </a:lnTo>
                    <a:lnTo>
                      <a:pt x="0" y="43"/>
                    </a:lnTo>
                    <a:lnTo>
                      <a:pt x="3" y="58"/>
                    </a:lnTo>
                    <a:lnTo>
                      <a:pt x="3" y="58"/>
                    </a:lnTo>
                    <a:lnTo>
                      <a:pt x="8" y="81"/>
                    </a:lnTo>
                    <a:lnTo>
                      <a:pt x="13" y="101"/>
                    </a:lnTo>
                    <a:lnTo>
                      <a:pt x="26" y="117"/>
                    </a:lnTo>
                    <a:lnTo>
                      <a:pt x="33" y="124"/>
                    </a:lnTo>
                    <a:lnTo>
                      <a:pt x="41" y="132"/>
                    </a:lnTo>
                    <a:lnTo>
                      <a:pt x="41" y="132"/>
                    </a:lnTo>
                    <a:lnTo>
                      <a:pt x="48" y="137"/>
                    </a:lnTo>
                    <a:lnTo>
                      <a:pt x="48" y="137"/>
                    </a:lnTo>
                    <a:lnTo>
                      <a:pt x="51" y="142"/>
                    </a:lnTo>
                    <a:lnTo>
                      <a:pt x="51" y="142"/>
                    </a:lnTo>
                    <a:lnTo>
                      <a:pt x="58" y="165"/>
                    </a:lnTo>
                    <a:lnTo>
                      <a:pt x="61" y="177"/>
                    </a:lnTo>
                    <a:lnTo>
                      <a:pt x="63" y="187"/>
                    </a:lnTo>
                    <a:lnTo>
                      <a:pt x="63" y="187"/>
                    </a:lnTo>
                    <a:lnTo>
                      <a:pt x="63" y="197"/>
                    </a:lnTo>
                    <a:lnTo>
                      <a:pt x="63" y="200"/>
                    </a:lnTo>
                    <a:lnTo>
                      <a:pt x="66" y="205"/>
                    </a:lnTo>
                    <a:lnTo>
                      <a:pt x="66" y="205"/>
                    </a:lnTo>
                    <a:lnTo>
                      <a:pt x="69" y="205"/>
                    </a:lnTo>
                    <a:lnTo>
                      <a:pt x="76" y="205"/>
                    </a:lnTo>
                    <a:lnTo>
                      <a:pt x="86" y="202"/>
                    </a:lnTo>
                    <a:lnTo>
                      <a:pt x="86" y="202"/>
                    </a:lnTo>
                    <a:lnTo>
                      <a:pt x="106" y="195"/>
                    </a:lnTo>
                    <a:lnTo>
                      <a:pt x="124" y="185"/>
                    </a:lnTo>
                    <a:lnTo>
                      <a:pt x="124" y="185"/>
                    </a:lnTo>
                    <a:lnTo>
                      <a:pt x="132" y="180"/>
                    </a:lnTo>
                    <a:lnTo>
                      <a:pt x="137" y="172"/>
                    </a:lnTo>
                    <a:lnTo>
                      <a:pt x="137" y="172"/>
                    </a:lnTo>
                    <a:lnTo>
                      <a:pt x="139" y="165"/>
                    </a:lnTo>
                    <a:lnTo>
                      <a:pt x="139" y="159"/>
                    </a:lnTo>
                    <a:lnTo>
                      <a:pt x="137" y="149"/>
                    </a:lnTo>
                    <a:lnTo>
                      <a:pt x="137" y="149"/>
                    </a:lnTo>
                    <a:lnTo>
                      <a:pt x="132" y="132"/>
                    </a:lnTo>
                    <a:lnTo>
                      <a:pt x="129" y="114"/>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48">
                <a:extLst>
                  <a:ext uri="{FF2B5EF4-FFF2-40B4-BE49-F238E27FC236}">
                    <a16:creationId xmlns:a16="http://schemas.microsoft.com/office/drawing/2014/main" id="{7CFF49DC-DE88-1C4F-BC6E-9D04C42A19D0}"/>
                  </a:ext>
                </a:extLst>
              </p:cNvPr>
              <p:cNvSpPr>
                <a:spLocks/>
              </p:cNvSpPr>
              <p:nvPr/>
            </p:nvSpPr>
            <p:spPr bwMode="auto">
              <a:xfrm>
                <a:off x="8110616" y="1182165"/>
                <a:ext cx="256303" cy="378001"/>
              </a:xfrm>
              <a:custGeom>
                <a:avLst/>
                <a:gdLst>
                  <a:gd name="T0" fmla="*/ 129 w 139"/>
                  <a:gd name="T1" fmla="*/ 114 h 205"/>
                  <a:gd name="T2" fmla="*/ 129 w 139"/>
                  <a:gd name="T3" fmla="*/ 114 h 205"/>
                  <a:gd name="T4" fmla="*/ 122 w 139"/>
                  <a:gd name="T5" fmla="*/ 84 h 205"/>
                  <a:gd name="T6" fmla="*/ 122 w 139"/>
                  <a:gd name="T7" fmla="*/ 84 h 205"/>
                  <a:gd name="T8" fmla="*/ 114 w 139"/>
                  <a:gd name="T9" fmla="*/ 53 h 205"/>
                  <a:gd name="T10" fmla="*/ 106 w 139"/>
                  <a:gd name="T11" fmla="*/ 41 h 205"/>
                  <a:gd name="T12" fmla="*/ 101 w 139"/>
                  <a:gd name="T13" fmla="*/ 26 h 205"/>
                  <a:gd name="T14" fmla="*/ 101 w 139"/>
                  <a:gd name="T15" fmla="*/ 26 h 205"/>
                  <a:gd name="T16" fmla="*/ 89 w 139"/>
                  <a:gd name="T17" fmla="*/ 10 h 205"/>
                  <a:gd name="T18" fmla="*/ 81 w 139"/>
                  <a:gd name="T19" fmla="*/ 5 h 205"/>
                  <a:gd name="T20" fmla="*/ 74 w 139"/>
                  <a:gd name="T21" fmla="*/ 3 h 205"/>
                  <a:gd name="T22" fmla="*/ 74 w 139"/>
                  <a:gd name="T23" fmla="*/ 3 h 205"/>
                  <a:gd name="T24" fmla="*/ 63 w 139"/>
                  <a:gd name="T25" fmla="*/ 0 h 205"/>
                  <a:gd name="T26" fmla="*/ 56 w 139"/>
                  <a:gd name="T27" fmla="*/ 0 h 205"/>
                  <a:gd name="T28" fmla="*/ 38 w 139"/>
                  <a:gd name="T29" fmla="*/ 3 h 205"/>
                  <a:gd name="T30" fmla="*/ 38 w 139"/>
                  <a:gd name="T31" fmla="*/ 3 h 205"/>
                  <a:gd name="T32" fmla="*/ 28 w 139"/>
                  <a:gd name="T33" fmla="*/ 5 h 205"/>
                  <a:gd name="T34" fmla="*/ 18 w 139"/>
                  <a:gd name="T35" fmla="*/ 10 h 205"/>
                  <a:gd name="T36" fmla="*/ 8 w 139"/>
                  <a:gd name="T37" fmla="*/ 18 h 205"/>
                  <a:gd name="T38" fmla="*/ 3 w 139"/>
                  <a:gd name="T39" fmla="*/ 28 h 205"/>
                  <a:gd name="T40" fmla="*/ 3 w 139"/>
                  <a:gd name="T41" fmla="*/ 28 h 205"/>
                  <a:gd name="T42" fmla="*/ 0 w 139"/>
                  <a:gd name="T43" fmla="*/ 43 h 205"/>
                  <a:gd name="T44" fmla="*/ 3 w 139"/>
                  <a:gd name="T45" fmla="*/ 58 h 205"/>
                  <a:gd name="T46" fmla="*/ 3 w 139"/>
                  <a:gd name="T47" fmla="*/ 58 h 205"/>
                  <a:gd name="T48" fmla="*/ 8 w 139"/>
                  <a:gd name="T49" fmla="*/ 81 h 205"/>
                  <a:gd name="T50" fmla="*/ 13 w 139"/>
                  <a:gd name="T51" fmla="*/ 101 h 205"/>
                  <a:gd name="T52" fmla="*/ 26 w 139"/>
                  <a:gd name="T53" fmla="*/ 117 h 205"/>
                  <a:gd name="T54" fmla="*/ 33 w 139"/>
                  <a:gd name="T55" fmla="*/ 124 h 205"/>
                  <a:gd name="T56" fmla="*/ 41 w 139"/>
                  <a:gd name="T57" fmla="*/ 132 h 205"/>
                  <a:gd name="T58" fmla="*/ 41 w 139"/>
                  <a:gd name="T59" fmla="*/ 132 h 205"/>
                  <a:gd name="T60" fmla="*/ 48 w 139"/>
                  <a:gd name="T61" fmla="*/ 137 h 205"/>
                  <a:gd name="T62" fmla="*/ 48 w 139"/>
                  <a:gd name="T63" fmla="*/ 137 h 205"/>
                  <a:gd name="T64" fmla="*/ 51 w 139"/>
                  <a:gd name="T65" fmla="*/ 142 h 205"/>
                  <a:gd name="T66" fmla="*/ 51 w 139"/>
                  <a:gd name="T67" fmla="*/ 142 h 205"/>
                  <a:gd name="T68" fmla="*/ 58 w 139"/>
                  <a:gd name="T69" fmla="*/ 165 h 205"/>
                  <a:gd name="T70" fmla="*/ 61 w 139"/>
                  <a:gd name="T71" fmla="*/ 177 h 205"/>
                  <a:gd name="T72" fmla="*/ 63 w 139"/>
                  <a:gd name="T73" fmla="*/ 187 h 205"/>
                  <a:gd name="T74" fmla="*/ 63 w 139"/>
                  <a:gd name="T75" fmla="*/ 187 h 205"/>
                  <a:gd name="T76" fmla="*/ 63 w 139"/>
                  <a:gd name="T77" fmla="*/ 197 h 205"/>
                  <a:gd name="T78" fmla="*/ 63 w 139"/>
                  <a:gd name="T79" fmla="*/ 200 h 205"/>
                  <a:gd name="T80" fmla="*/ 66 w 139"/>
                  <a:gd name="T81" fmla="*/ 205 h 205"/>
                  <a:gd name="T82" fmla="*/ 66 w 139"/>
                  <a:gd name="T83" fmla="*/ 205 h 205"/>
                  <a:gd name="T84" fmla="*/ 69 w 139"/>
                  <a:gd name="T85" fmla="*/ 205 h 205"/>
                  <a:gd name="T86" fmla="*/ 76 w 139"/>
                  <a:gd name="T87" fmla="*/ 205 h 205"/>
                  <a:gd name="T88" fmla="*/ 86 w 139"/>
                  <a:gd name="T89" fmla="*/ 202 h 205"/>
                  <a:gd name="T90" fmla="*/ 86 w 139"/>
                  <a:gd name="T91" fmla="*/ 202 h 205"/>
                  <a:gd name="T92" fmla="*/ 106 w 139"/>
                  <a:gd name="T93" fmla="*/ 195 h 205"/>
                  <a:gd name="T94" fmla="*/ 124 w 139"/>
                  <a:gd name="T95" fmla="*/ 185 h 205"/>
                  <a:gd name="T96" fmla="*/ 124 w 139"/>
                  <a:gd name="T97" fmla="*/ 185 h 205"/>
                  <a:gd name="T98" fmla="*/ 132 w 139"/>
                  <a:gd name="T99" fmla="*/ 180 h 205"/>
                  <a:gd name="T100" fmla="*/ 137 w 139"/>
                  <a:gd name="T101" fmla="*/ 172 h 205"/>
                  <a:gd name="T102" fmla="*/ 137 w 139"/>
                  <a:gd name="T103" fmla="*/ 172 h 205"/>
                  <a:gd name="T104" fmla="*/ 139 w 139"/>
                  <a:gd name="T105" fmla="*/ 165 h 205"/>
                  <a:gd name="T106" fmla="*/ 139 w 139"/>
                  <a:gd name="T107" fmla="*/ 159 h 205"/>
                  <a:gd name="T108" fmla="*/ 137 w 139"/>
                  <a:gd name="T109" fmla="*/ 149 h 205"/>
                  <a:gd name="T110" fmla="*/ 137 w 139"/>
                  <a:gd name="T111" fmla="*/ 149 h 205"/>
                  <a:gd name="T112" fmla="*/ 132 w 139"/>
                  <a:gd name="T113" fmla="*/ 132 h 205"/>
                  <a:gd name="T114" fmla="*/ 129 w 139"/>
                  <a:gd name="T115" fmla="*/ 1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9" h="205">
                    <a:moveTo>
                      <a:pt x="129" y="114"/>
                    </a:moveTo>
                    <a:lnTo>
                      <a:pt x="129" y="114"/>
                    </a:lnTo>
                    <a:lnTo>
                      <a:pt x="122" y="84"/>
                    </a:lnTo>
                    <a:lnTo>
                      <a:pt x="122" y="84"/>
                    </a:lnTo>
                    <a:lnTo>
                      <a:pt x="114" y="53"/>
                    </a:lnTo>
                    <a:lnTo>
                      <a:pt x="106" y="41"/>
                    </a:lnTo>
                    <a:lnTo>
                      <a:pt x="101" y="26"/>
                    </a:lnTo>
                    <a:lnTo>
                      <a:pt x="101" y="26"/>
                    </a:lnTo>
                    <a:lnTo>
                      <a:pt x="89" y="10"/>
                    </a:lnTo>
                    <a:lnTo>
                      <a:pt x="81" y="5"/>
                    </a:lnTo>
                    <a:lnTo>
                      <a:pt x="74" y="3"/>
                    </a:lnTo>
                    <a:lnTo>
                      <a:pt x="74" y="3"/>
                    </a:lnTo>
                    <a:lnTo>
                      <a:pt x="63" y="0"/>
                    </a:lnTo>
                    <a:lnTo>
                      <a:pt x="56" y="0"/>
                    </a:lnTo>
                    <a:lnTo>
                      <a:pt x="38" y="3"/>
                    </a:lnTo>
                    <a:lnTo>
                      <a:pt x="38" y="3"/>
                    </a:lnTo>
                    <a:lnTo>
                      <a:pt x="28" y="5"/>
                    </a:lnTo>
                    <a:lnTo>
                      <a:pt x="18" y="10"/>
                    </a:lnTo>
                    <a:lnTo>
                      <a:pt x="8" y="18"/>
                    </a:lnTo>
                    <a:lnTo>
                      <a:pt x="3" y="28"/>
                    </a:lnTo>
                    <a:lnTo>
                      <a:pt x="3" y="28"/>
                    </a:lnTo>
                    <a:lnTo>
                      <a:pt x="0" y="43"/>
                    </a:lnTo>
                    <a:lnTo>
                      <a:pt x="3" y="58"/>
                    </a:lnTo>
                    <a:lnTo>
                      <a:pt x="3" y="58"/>
                    </a:lnTo>
                    <a:lnTo>
                      <a:pt x="8" y="81"/>
                    </a:lnTo>
                    <a:lnTo>
                      <a:pt x="13" y="101"/>
                    </a:lnTo>
                    <a:lnTo>
                      <a:pt x="26" y="117"/>
                    </a:lnTo>
                    <a:lnTo>
                      <a:pt x="33" y="124"/>
                    </a:lnTo>
                    <a:lnTo>
                      <a:pt x="41" y="132"/>
                    </a:lnTo>
                    <a:lnTo>
                      <a:pt x="41" y="132"/>
                    </a:lnTo>
                    <a:lnTo>
                      <a:pt x="48" y="137"/>
                    </a:lnTo>
                    <a:lnTo>
                      <a:pt x="48" y="137"/>
                    </a:lnTo>
                    <a:lnTo>
                      <a:pt x="51" y="142"/>
                    </a:lnTo>
                    <a:lnTo>
                      <a:pt x="51" y="142"/>
                    </a:lnTo>
                    <a:lnTo>
                      <a:pt x="58" y="165"/>
                    </a:lnTo>
                    <a:lnTo>
                      <a:pt x="61" y="177"/>
                    </a:lnTo>
                    <a:lnTo>
                      <a:pt x="63" y="187"/>
                    </a:lnTo>
                    <a:lnTo>
                      <a:pt x="63" y="187"/>
                    </a:lnTo>
                    <a:lnTo>
                      <a:pt x="63" y="197"/>
                    </a:lnTo>
                    <a:lnTo>
                      <a:pt x="63" y="200"/>
                    </a:lnTo>
                    <a:lnTo>
                      <a:pt x="66" y="205"/>
                    </a:lnTo>
                    <a:lnTo>
                      <a:pt x="66" y="205"/>
                    </a:lnTo>
                    <a:lnTo>
                      <a:pt x="69" y="205"/>
                    </a:lnTo>
                    <a:lnTo>
                      <a:pt x="76" y="205"/>
                    </a:lnTo>
                    <a:lnTo>
                      <a:pt x="86" y="202"/>
                    </a:lnTo>
                    <a:lnTo>
                      <a:pt x="86" y="202"/>
                    </a:lnTo>
                    <a:lnTo>
                      <a:pt x="106" y="195"/>
                    </a:lnTo>
                    <a:lnTo>
                      <a:pt x="124" y="185"/>
                    </a:lnTo>
                    <a:lnTo>
                      <a:pt x="124" y="185"/>
                    </a:lnTo>
                    <a:lnTo>
                      <a:pt x="132" y="180"/>
                    </a:lnTo>
                    <a:lnTo>
                      <a:pt x="137" y="172"/>
                    </a:lnTo>
                    <a:lnTo>
                      <a:pt x="137" y="172"/>
                    </a:lnTo>
                    <a:lnTo>
                      <a:pt x="139" y="165"/>
                    </a:lnTo>
                    <a:lnTo>
                      <a:pt x="139" y="159"/>
                    </a:lnTo>
                    <a:lnTo>
                      <a:pt x="137" y="149"/>
                    </a:lnTo>
                    <a:lnTo>
                      <a:pt x="137" y="149"/>
                    </a:lnTo>
                    <a:lnTo>
                      <a:pt x="132" y="132"/>
                    </a:lnTo>
                    <a:lnTo>
                      <a:pt x="129"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49">
                <a:extLst>
                  <a:ext uri="{FF2B5EF4-FFF2-40B4-BE49-F238E27FC236}">
                    <a16:creationId xmlns:a16="http://schemas.microsoft.com/office/drawing/2014/main" id="{3A3EDB4E-5DA8-F942-B63E-4EE82DF425B2}"/>
                  </a:ext>
                </a:extLst>
              </p:cNvPr>
              <p:cNvSpPr>
                <a:spLocks/>
              </p:cNvSpPr>
              <p:nvPr/>
            </p:nvSpPr>
            <p:spPr bwMode="auto">
              <a:xfrm>
                <a:off x="8022108" y="3529463"/>
                <a:ext cx="204673" cy="414879"/>
              </a:xfrm>
              <a:custGeom>
                <a:avLst/>
                <a:gdLst>
                  <a:gd name="T0" fmla="*/ 28 w 111"/>
                  <a:gd name="T1" fmla="*/ 144 h 225"/>
                  <a:gd name="T2" fmla="*/ 28 w 111"/>
                  <a:gd name="T3" fmla="*/ 144 h 225"/>
                  <a:gd name="T4" fmla="*/ 18 w 111"/>
                  <a:gd name="T5" fmla="*/ 164 h 225"/>
                  <a:gd name="T6" fmla="*/ 18 w 111"/>
                  <a:gd name="T7" fmla="*/ 164 h 225"/>
                  <a:gd name="T8" fmla="*/ 8 w 111"/>
                  <a:gd name="T9" fmla="*/ 180 h 225"/>
                  <a:gd name="T10" fmla="*/ 3 w 111"/>
                  <a:gd name="T11" fmla="*/ 192 h 225"/>
                  <a:gd name="T12" fmla="*/ 3 w 111"/>
                  <a:gd name="T13" fmla="*/ 192 h 225"/>
                  <a:gd name="T14" fmla="*/ 0 w 111"/>
                  <a:gd name="T15" fmla="*/ 200 h 225"/>
                  <a:gd name="T16" fmla="*/ 0 w 111"/>
                  <a:gd name="T17" fmla="*/ 210 h 225"/>
                  <a:gd name="T18" fmla="*/ 5 w 111"/>
                  <a:gd name="T19" fmla="*/ 218 h 225"/>
                  <a:gd name="T20" fmla="*/ 10 w 111"/>
                  <a:gd name="T21" fmla="*/ 223 h 225"/>
                  <a:gd name="T22" fmla="*/ 10 w 111"/>
                  <a:gd name="T23" fmla="*/ 223 h 225"/>
                  <a:gd name="T24" fmla="*/ 16 w 111"/>
                  <a:gd name="T25" fmla="*/ 225 h 225"/>
                  <a:gd name="T26" fmla="*/ 23 w 111"/>
                  <a:gd name="T27" fmla="*/ 225 h 225"/>
                  <a:gd name="T28" fmla="*/ 36 w 111"/>
                  <a:gd name="T29" fmla="*/ 225 h 225"/>
                  <a:gd name="T30" fmla="*/ 36 w 111"/>
                  <a:gd name="T31" fmla="*/ 225 h 225"/>
                  <a:gd name="T32" fmla="*/ 48 w 111"/>
                  <a:gd name="T33" fmla="*/ 220 h 225"/>
                  <a:gd name="T34" fmla="*/ 56 w 111"/>
                  <a:gd name="T35" fmla="*/ 218 h 225"/>
                  <a:gd name="T36" fmla="*/ 61 w 111"/>
                  <a:gd name="T37" fmla="*/ 215 h 225"/>
                  <a:gd name="T38" fmla="*/ 61 w 111"/>
                  <a:gd name="T39" fmla="*/ 215 h 225"/>
                  <a:gd name="T40" fmla="*/ 69 w 111"/>
                  <a:gd name="T41" fmla="*/ 205 h 225"/>
                  <a:gd name="T42" fmla="*/ 74 w 111"/>
                  <a:gd name="T43" fmla="*/ 195 h 225"/>
                  <a:gd name="T44" fmla="*/ 74 w 111"/>
                  <a:gd name="T45" fmla="*/ 195 h 225"/>
                  <a:gd name="T46" fmla="*/ 79 w 111"/>
                  <a:gd name="T47" fmla="*/ 177 h 225"/>
                  <a:gd name="T48" fmla="*/ 81 w 111"/>
                  <a:gd name="T49" fmla="*/ 159 h 225"/>
                  <a:gd name="T50" fmla="*/ 81 w 111"/>
                  <a:gd name="T51" fmla="*/ 159 h 225"/>
                  <a:gd name="T52" fmla="*/ 84 w 111"/>
                  <a:gd name="T53" fmla="*/ 149 h 225"/>
                  <a:gd name="T54" fmla="*/ 86 w 111"/>
                  <a:gd name="T55" fmla="*/ 142 h 225"/>
                  <a:gd name="T56" fmla="*/ 86 w 111"/>
                  <a:gd name="T57" fmla="*/ 142 h 225"/>
                  <a:gd name="T58" fmla="*/ 91 w 111"/>
                  <a:gd name="T59" fmla="*/ 134 h 225"/>
                  <a:gd name="T60" fmla="*/ 99 w 111"/>
                  <a:gd name="T61" fmla="*/ 129 h 225"/>
                  <a:gd name="T62" fmla="*/ 104 w 111"/>
                  <a:gd name="T63" fmla="*/ 122 h 225"/>
                  <a:gd name="T64" fmla="*/ 109 w 111"/>
                  <a:gd name="T65" fmla="*/ 114 h 225"/>
                  <a:gd name="T66" fmla="*/ 109 w 111"/>
                  <a:gd name="T67" fmla="*/ 114 h 225"/>
                  <a:gd name="T68" fmla="*/ 111 w 111"/>
                  <a:gd name="T69" fmla="*/ 104 h 225"/>
                  <a:gd name="T70" fmla="*/ 109 w 111"/>
                  <a:gd name="T71" fmla="*/ 94 h 225"/>
                  <a:gd name="T72" fmla="*/ 109 w 111"/>
                  <a:gd name="T73" fmla="*/ 94 h 225"/>
                  <a:gd name="T74" fmla="*/ 101 w 111"/>
                  <a:gd name="T75" fmla="*/ 68 h 225"/>
                  <a:gd name="T76" fmla="*/ 99 w 111"/>
                  <a:gd name="T77" fmla="*/ 43 h 225"/>
                  <a:gd name="T78" fmla="*/ 99 w 111"/>
                  <a:gd name="T79" fmla="*/ 43 h 225"/>
                  <a:gd name="T80" fmla="*/ 99 w 111"/>
                  <a:gd name="T81" fmla="*/ 21 h 225"/>
                  <a:gd name="T82" fmla="*/ 96 w 111"/>
                  <a:gd name="T83" fmla="*/ 8 h 225"/>
                  <a:gd name="T84" fmla="*/ 94 w 111"/>
                  <a:gd name="T85" fmla="*/ 0 h 225"/>
                  <a:gd name="T86" fmla="*/ 94 w 111"/>
                  <a:gd name="T87" fmla="*/ 0 h 225"/>
                  <a:gd name="T88" fmla="*/ 89 w 111"/>
                  <a:gd name="T89" fmla="*/ 0 h 225"/>
                  <a:gd name="T90" fmla="*/ 79 w 111"/>
                  <a:gd name="T91" fmla="*/ 0 h 225"/>
                  <a:gd name="T92" fmla="*/ 58 w 111"/>
                  <a:gd name="T93" fmla="*/ 8 h 225"/>
                  <a:gd name="T94" fmla="*/ 18 w 111"/>
                  <a:gd name="T95" fmla="*/ 26 h 225"/>
                  <a:gd name="T96" fmla="*/ 18 w 111"/>
                  <a:gd name="T97" fmla="*/ 26 h 225"/>
                  <a:gd name="T98" fmla="*/ 23 w 111"/>
                  <a:gd name="T99" fmla="*/ 36 h 225"/>
                  <a:gd name="T100" fmla="*/ 28 w 111"/>
                  <a:gd name="T101" fmla="*/ 58 h 225"/>
                  <a:gd name="T102" fmla="*/ 36 w 111"/>
                  <a:gd name="T103" fmla="*/ 99 h 225"/>
                  <a:gd name="T104" fmla="*/ 36 w 111"/>
                  <a:gd name="T105" fmla="*/ 99 h 225"/>
                  <a:gd name="T106" fmla="*/ 33 w 111"/>
                  <a:gd name="T107" fmla="*/ 122 h 225"/>
                  <a:gd name="T108" fmla="*/ 28 w 111"/>
                  <a:gd name="T109" fmla="*/ 144 h 225"/>
                  <a:gd name="T110" fmla="*/ 28 w 111"/>
                  <a:gd name="T111" fmla="*/ 14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225">
                    <a:moveTo>
                      <a:pt x="28" y="144"/>
                    </a:moveTo>
                    <a:lnTo>
                      <a:pt x="28" y="144"/>
                    </a:lnTo>
                    <a:lnTo>
                      <a:pt x="18" y="164"/>
                    </a:lnTo>
                    <a:lnTo>
                      <a:pt x="18" y="164"/>
                    </a:lnTo>
                    <a:lnTo>
                      <a:pt x="8" y="180"/>
                    </a:lnTo>
                    <a:lnTo>
                      <a:pt x="3" y="192"/>
                    </a:lnTo>
                    <a:lnTo>
                      <a:pt x="3" y="192"/>
                    </a:lnTo>
                    <a:lnTo>
                      <a:pt x="0" y="200"/>
                    </a:lnTo>
                    <a:lnTo>
                      <a:pt x="0" y="210"/>
                    </a:lnTo>
                    <a:lnTo>
                      <a:pt x="5" y="218"/>
                    </a:lnTo>
                    <a:lnTo>
                      <a:pt x="10" y="223"/>
                    </a:lnTo>
                    <a:lnTo>
                      <a:pt x="10" y="223"/>
                    </a:lnTo>
                    <a:lnTo>
                      <a:pt x="16" y="225"/>
                    </a:lnTo>
                    <a:lnTo>
                      <a:pt x="23" y="225"/>
                    </a:lnTo>
                    <a:lnTo>
                      <a:pt x="36" y="225"/>
                    </a:lnTo>
                    <a:lnTo>
                      <a:pt x="36" y="225"/>
                    </a:lnTo>
                    <a:lnTo>
                      <a:pt x="48" y="220"/>
                    </a:lnTo>
                    <a:lnTo>
                      <a:pt x="56" y="218"/>
                    </a:lnTo>
                    <a:lnTo>
                      <a:pt x="61" y="215"/>
                    </a:lnTo>
                    <a:lnTo>
                      <a:pt x="61" y="215"/>
                    </a:lnTo>
                    <a:lnTo>
                      <a:pt x="69" y="205"/>
                    </a:lnTo>
                    <a:lnTo>
                      <a:pt x="74" y="195"/>
                    </a:lnTo>
                    <a:lnTo>
                      <a:pt x="74" y="195"/>
                    </a:lnTo>
                    <a:lnTo>
                      <a:pt x="79" y="177"/>
                    </a:lnTo>
                    <a:lnTo>
                      <a:pt x="81" y="159"/>
                    </a:lnTo>
                    <a:lnTo>
                      <a:pt x="81" y="159"/>
                    </a:lnTo>
                    <a:lnTo>
                      <a:pt x="84" y="149"/>
                    </a:lnTo>
                    <a:lnTo>
                      <a:pt x="86" y="142"/>
                    </a:lnTo>
                    <a:lnTo>
                      <a:pt x="86" y="142"/>
                    </a:lnTo>
                    <a:lnTo>
                      <a:pt x="91" y="134"/>
                    </a:lnTo>
                    <a:lnTo>
                      <a:pt x="99" y="129"/>
                    </a:lnTo>
                    <a:lnTo>
                      <a:pt x="104" y="122"/>
                    </a:lnTo>
                    <a:lnTo>
                      <a:pt x="109" y="114"/>
                    </a:lnTo>
                    <a:lnTo>
                      <a:pt x="109" y="114"/>
                    </a:lnTo>
                    <a:lnTo>
                      <a:pt x="111" y="104"/>
                    </a:lnTo>
                    <a:lnTo>
                      <a:pt x="109" y="94"/>
                    </a:lnTo>
                    <a:lnTo>
                      <a:pt x="109" y="94"/>
                    </a:lnTo>
                    <a:lnTo>
                      <a:pt x="101" y="68"/>
                    </a:lnTo>
                    <a:lnTo>
                      <a:pt x="99" y="43"/>
                    </a:lnTo>
                    <a:lnTo>
                      <a:pt x="99" y="43"/>
                    </a:lnTo>
                    <a:lnTo>
                      <a:pt x="99" y="21"/>
                    </a:lnTo>
                    <a:lnTo>
                      <a:pt x="96" y="8"/>
                    </a:lnTo>
                    <a:lnTo>
                      <a:pt x="94" y="0"/>
                    </a:lnTo>
                    <a:lnTo>
                      <a:pt x="94" y="0"/>
                    </a:lnTo>
                    <a:lnTo>
                      <a:pt x="89" y="0"/>
                    </a:lnTo>
                    <a:lnTo>
                      <a:pt x="79" y="0"/>
                    </a:lnTo>
                    <a:lnTo>
                      <a:pt x="58" y="8"/>
                    </a:lnTo>
                    <a:lnTo>
                      <a:pt x="18" y="26"/>
                    </a:lnTo>
                    <a:lnTo>
                      <a:pt x="18" y="26"/>
                    </a:lnTo>
                    <a:lnTo>
                      <a:pt x="23" y="36"/>
                    </a:lnTo>
                    <a:lnTo>
                      <a:pt x="28" y="58"/>
                    </a:lnTo>
                    <a:lnTo>
                      <a:pt x="36" y="99"/>
                    </a:lnTo>
                    <a:lnTo>
                      <a:pt x="36" y="99"/>
                    </a:lnTo>
                    <a:lnTo>
                      <a:pt x="33" y="122"/>
                    </a:lnTo>
                    <a:lnTo>
                      <a:pt x="28" y="144"/>
                    </a:lnTo>
                    <a:lnTo>
                      <a:pt x="28" y="144"/>
                    </a:lnTo>
                    <a:close/>
                  </a:path>
                </a:pathLst>
              </a:custGeom>
              <a:solidFill>
                <a:srgbClr val="FFDD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50">
                <a:extLst>
                  <a:ext uri="{FF2B5EF4-FFF2-40B4-BE49-F238E27FC236}">
                    <a16:creationId xmlns:a16="http://schemas.microsoft.com/office/drawing/2014/main" id="{36A6B5B2-322C-644E-8E75-8088BB3029FB}"/>
                  </a:ext>
                </a:extLst>
              </p:cNvPr>
              <p:cNvSpPr>
                <a:spLocks/>
              </p:cNvSpPr>
              <p:nvPr/>
            </p:nvSpPr>
            <p:spPr bwMode="auto">
              <a:xfrm>
                <a:off x="8088489" y="1136068"/>
                <a:ext cx="259991" cy="213894"/>
              </a:xfrm>
              <a:custGeom>
                <a:avLst/>
                <a:gdLst>
                  <a:gd name="T0" fmla="*/ 139 w 141"/>
                  <a:gd name="T1" fmla="*/ 88 h 116"/>
                  <a:gd name="T2" fmla="*/ 139 w 141"/>
                  <a:gd name="T3" fmla="*/ 88 h 116"/>
                  <a:gd name="T4" fmla="*/ 141 w 141"/>
                  <a:gd name="T5" fmla="*/ 71 h 116"/>
                  <a:gd name="T6" fmla="*/ 141 w 141"/>
                  <a:gd name="T7" fmla="*/ 56 h 116"/>
                  <a:gd name="T8" fmla="*/ 141 w 141"/>
                  <a:gd name="T9" fmla="*/ 56 h 116"/>
                  <a:gd name="T10" fmla="*/ 139 w 141"/>
                  <a:gd name="T11" fmla="*/ 43 h 116"/>
                  <a:gd name="T12" fmla="*/ 134 w 141"/>
                  <a:gd name="T13" fmla="*/ 30 h 116"/>
                  <a:gd name="T14" fmla="*/ 129 w 141"/>
                  <a:gd name="T15" fmla="*/ 20 h 116"/>
                  <a:gd name="T16" fmla="*/ 121 w 141"/>
                  <a:gd name="T17" fmla="*/ 10 h 116"/>
                  <a:gd name="T18" fmla="*/ 121 w 141"/>
                  <a:gd name="T19" fmla="*/ 10 h 116"/>
                  <a:gd name="T20" fmla="*/ 108 w 141"/>
                  <a:gd name="T21" fmla="*/ 3 h 116"/>
                  <a:gd name="T22" fmla="*/ 93 w 141"/>
                  <a:gd name="T23" fmla="*/ 0 h 116"/>
                  <a:gd name="T24" fmla="*/ 78 w 141"/>
                  <a:gd name="T25" fmla="*/ 0 h 116"/>
                  <a:gd name="T26" fmla="*/ 65 w 141"/>
                  <a:gd name="T27" fmla="*/ 5 h 116"/>
                  <a:gd name="T28" fmla="*/ 65 w 141"/>
                  <a:gd name="T29" fmla="*/ 5 h 116"/>
                  <a:gd name="T30" fmla="*/ 40 w 141"/>
                  <a:gd name="T31" fmla="*/ 23 h 116"/>
                  <a:gd name="T32" fmla="*/ 40 w 141"/>
                  <a:gd name="T33" fmla="*/ 23 h 116"/>
                  <a:gd name="T34" fmla="*/ 33 w 141"/>
                  <a:gd name="T35" fmla="*/ 25 h 116"/>
                  <a:gd name="T36" fmla="*/ 33 w 141"/>
                  <a:gd name="T37" fmla="*/ 25 h 116"/>
                  <a:gd name="T38" fmla="*/ 22 w 141"/>
                  <a:gd name="T39" fmla="*/ 25 h 116"/>
                  <a:gd name="T40" fmla="*/ 12 w 141"/>
                  <a:gd name="T41" fmla="*/ 28 h 116"/>
                  <a:gd name="T42" fmla="*/ 12 w 141"/>
                  <a:gd name="T43" fmla="*/ 28 h 116"/>
                  <a:gd name="T44" fmla="*/ 7 w 141"/>
                  <a:gd name="T45" fmla="*/ 33 h 116"/>
                  <a:gd name="T46" fmla="*/ 2 w 141"/>
                  <a:gd name="T47" fmla="*/ 41 h 116"/>
                  <a:gd name="T48" fmla="*/ 2 w 141"/>
                  <a:gd name="T49" fmla="*/ 41 h 116"/>
                  <a:gd name="T50" fmla="*/ 0 w 141"/>
                  <a:gd name="T51" fmla="*/ 48 h 116"/>
                  <a:gd name="T52" fmla="*/ 2 w 141"/>
                  <a:gd name="T53" fmla="*/ 58 h 116"/>
                  <a:gd name="T54" fmla="*/ 2 w 141"/>
                  <a:gd name="T55" fmla="*/ 58 h 116"/>
                  <a:gd name="T56" fmla="*/ 7 w 141"/>
                  <a:gd name="T57" fmla="*/ 61 h 116"/>
                  <a:gd name="T58" fmla="*/ 15 w 141"/>
                  <a:gd name="T59" fmla="*/ 63 h 116"/>
                  <a:gd name="T60" fmla="*/ 15 w 141"/>
                  <a:gd name="T61" fmla="*/ 63 h 116"/>
                  <a:gd name="T62" fmla="*/ 30 w 141"/>
                  <a:gd name="T63" fmla="*/ 63 h 116"/>
                  <a:gd name="T64" fmla="*/ 30 w 141"/>
                  <a:gd name="T65" fmla="*/ 63 h 116"/>
                  <a:gd name="T66" fmla="*/ 40 w 141"/>
                  <a:gd name="T67" fmla="*/ 61 h 116"/>
                  <a:gd name="T68" fmla="*/ 50 w 141"/>
                  <a:gd name="T69" fmla="*/ 63 h 116"/>
                  <a:gd name="T70" fmla="*/ 60 w 141"/>
                  <a:gd name="T71" fmla="*/ 66 h 116"/>
                  <a:gd name="T72" fmla="*/ 68 w 141"/>
                  <a:gd name="T73" fmla="*/ 71 h 116"/>
                  <a:gd name="T74" fmla="*/ 68 w 141"/>
                  <a:gd name="T75" fmla="*/ 71 h 116"/>
                  <a:gd name="T76" fmla="*/ 75 w 141"/>
                  <a:gd name="T77" fmla="*/ 78 h 116"/>
                  <a:gd name="T78" fmla="*/ 83 w 141"/>
                  <a:gd name="T79" fmla="*/ 86 h 116"/>
                  <a:gd name="T80" fmla="*/ 96 w 141"/>
                  <a:gd name="T81" fmla="*/ 104 h 116"/>
                  <a:gd name="T82" fmla="*/ 96 w 141"/>
                  <a:gd name="T83" fmla="*/ 104 h 116"/>
                  <a:gd name="T84" fmla="*/ 108 w 141"/>
                  <a:gd name="T85" fmla="*/ 114 h 116"/>
                  <a:gd name="T86" fmla="*/ 116 w 141"/>
                  <a:gd name="T87" fmla="*/ 116 h 116"/>
                  <a:gd name="T88" fmla="*/ 123 w 141"/>
                  <a:gd name="T89" fmla="*/ 116 h 116"/>
                  <a:gd name="T90" fmla="*/ 123 w 141"/>
                  <a:gd name="T91" fmla="*/ 116 h 116"/>
                  <a:gd name="T92" fmla="*/ 129 w 141"/>
                  <a:gd name="T93" fmla="*/ 116 h 116"/>
                  <a:gd name="T94" fmla="*/ 134 w 141"/>
                  <a:gd name="T95" fmla="*/ 111 h 116"/>
                  <a:gd name="T96" fmla="*/ 134 w 141"/>
                  <a:gd name="T97" fmla="*/ 111 h 116"/>
                  <a:gd name="T98" fmla="*/ 136 w 141"/>
                  <a:gd name="T99" fmla="*/ 104 h 116"/>
                  <a:gd name="T100" fmla="*/ 136 w 141"/>
                  <a:gd name="T101" fmla="*/ 104 h 116"/>
                  <a:gd name="T102" fmla="*/ 139 w 141"/>
                  <a:gd name="T103" fmla="*/ 88 h 116"/>
                  <a:gd name="T104" fmla="*/ 139 w 141"/>
                  <a:gd name="T105" fmla="*/ 8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16">
                    <a:moveTo>
                      <a:pt x="139" y="88"/>
                    </a:moveTo>
                    <a:lnTo>
                      <a:pt x="139" y="88"/>
                    </a:lnTo>
                    <a:lnTo>
                      <a:pt x="141" y="71"/>
                    </a:lnTo>
                    <a:lnTo>
                      <a:pt x="141" y="56"/>
                    </a:lnTo>
                    <a:lnTo>
                      <a:pt x="141" y="56"/>
                    </a:lnTo>
                    <a:lnTo>
                      <a:pt x="139" y="43"/>
                    </a:lnTo>
                    <a:lnTo>
                      <a:pt x="134" y="30"/>
                    </a:lnTo>
                    <a:lnTo>
                      <a:pt x="129" y="20"/>
                    </a:lnTo>
                    <a:lnTo>
                      <a:pt x="121" y="10"/>
                    </a:lnTo>
                    <a:lnTo>
                      <a:pt x="121" y="10"/>
                    </a:lnTo>
                    <a:lnTo>
                      <a:pt x="108" y="3"/>
                    </a:lnTo>
                    <a:lnTo>
                      <a:pt x="93" y="0"/>
                    </a:lnTo>
                    <a:lnTo>
                      <a:pt x="78" y="0"/>
                    </a:lnTo>
                    <a:lnTo>
                      <a:pt x="65" y="5"/>
                    </a:lnTo>
                    <a:lnTo>
                      <a:pt x="65" y="5"/>
                    </a:lnTo>
                    <a:lnTo>
                      <a:pt x="40" y="23"/>
                    </a:lnTo>
                    <a:lnTo>
                      <a:pt x="40" y="23"/>
                    </a:lnTo>
                    <a:lnTo>
                      <a:pt x="33" y="25"/>
                    </a:lnTo>
                    <a:lnTo>
                      <a:pt x="33" y="25"/>
                    </a:lnTo>
                    <a:lnTo>
                      <a:pt x="22" y="25"/>
                    </a:lnTo>
                    <a:lnTo>
                      <a:pt x="12" y="28"/>
                    </a:lnTo>
                    <a:lnTo>
                      <a:pt x="12" y="28"/>
                    </a:lnTo>
                    <a:lnTo>
                      <a:pt x="7" y="33"/>
                    </a:lnTo>
                    <a:lnTo>
                      <a:pt x="2" y="41"/>
                    </a:lnTo>
                    <a:lnTo>
                      <a:pt x="2" y="41"/>
                    </a:lnTo>
                    <a:lnTo>
                      <a:pt x="0" y="48"/>
                    </a:lnTo>
                    <a:lnTo>
                      <a:pt x="2" y="58"/>
                    </a:lnTo>
                    <a:lnTo>
                      <a:pt x="2" y="58"/>
                    </a:lnTo>
                    <a:lnTo>
                      <a:pt x="7" y="61"/>
                    </a:lnTo>
                    <a:lnTo>
                      <a:pt x="15" y="63"/>
                    </a:lnTo>
                    <a:lnTo>
                      <a:pt x="15" y="63"/>
                    </a:lnTo>
                    <a:lnTo>
                      <a:pt x="30" y="63"/>
                    </a:lnTo>
                    <a:lnTo>
                      <a:pt x="30" y="63"/>
                    </a:lnTo>
                    <a:lnTo>
                      <a:pt x="40" y="61"/>
                    </a:lnTo>
                    <a:lnTo>
                      <a:pt x="50" y="63"/>
                    </a:lnTo>
                    <a:lnTo>
                      <a:pt x="60" y="66"/>
                    </a:lnTo>
                    <a:lnTo>
                      <a:pt x="68" y="71"/>
                    </a:lnTo>
                    <a:lnTo>
                      <a:pt x="68" y="71"/>
                    </a:lnTo>
                    <a:lnTo>
                      <a:pt x="75" y="78"/>
                    </a:lnTo>
                    <a:lnTo>
                      <a:pt x="83" y="86"/>
                    </a:lnTo>
                    <a:lnTo>
                      <a:pt x="96" y="104"/>
                    </a:lnTo>
                    <a:lnTo>
                      <a:pt x="96" y="104"/>
                    </a:lnTo>
                    <a:lnTo>
                      <a:pt x="108" y="114"/>
                    </a:lnTo>
                    <a:lnTo>
                      <a:pt x="116" y="116"/>
                    </a:lnTo>
                    <a:lnTo>
                      <a:pt x="123" y="116"/>
                    </a:lnTo>
                    <a:lnTo>
                      <a:pt x="123" y="116"/>
                    </a:lnTo>
                    <a:lnTo>
                      <a:pt x="129" y="116"/>
                    </a:lnTo>
                    <a:lnTo>
                      <a:pt x="134" y="111"/>
                    </a:lnTo>
                    <a:lnTo>
                      <a:pt x="134" y="111"/>
                    </a:lnTo>
                    <a:lnTo>
                      <a:pt x="136" y="104"/>
                    </a:lnTo>
                    <a:lnTo>
                      <a:pt x="136" y="104"/>
                    </a:lnTo>
                    <a:lnTo>
                      <a:pt x="139" y="88"/>
                    </a:lnTo>
                    <a:lnTo>
                      <a:pt x="139" y="88"/>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51">
                <a:extLst>
                  <a:ext uri="{FF2B5EF4-FFF2-40B4-BE49-F238E27FC236}">
                    <a16:creationId xmlns:a16="http://schemas.microsoft.com/office/drawing/2014/main" id="{457ABCBF-5E33-8345-B21F-0283B700E012}"/>
                  </a:ext>
                </a:extLst>
              </p:cNvPr>
              <p:cNvSpPr>
                <a:spLocks/>
              </p:cNvSpPr>
              <p:nvPr/>
            </p:nvSpPr>
            <p:spPr bwMode="auto">
              <a:xfrm>
                <a:off x="7963103" y="2113340"/>
                <a:ext cx="656432" cy="1552573"/>
              </a:xfrm>
              <a:custGeom>
                <a:avLst/>
                <a:gdLst>
                  <a:gd name="T0" fmla="*/ 348 w 356"/>
                  <a:gd name="T1" fmla="*/ 74 h 842"/>
                  <a:gd name="T2" fmla="*/ 325 w 356"/>
                  <a:gd name="T3" fmla="*/ 41 h 842"/>
                  <a:gd name="T4" fmla="*/ 295 w 356"/>
                  <a:gd name="T5" fmla="*/ 18 h 842"/>
                  <a:gd name="T6" fmla="*/ 277 w 356"/>
                  <a:gd name="T7" fmla="*/ 8 h 842"/>
                  <a:gd name="T8" fmla="*/ 242 w 356"/>
                  <a:gd name="T9" fmla="*/ 0 h 842"/>
                  <a:gd name="T10" fmla="*/ 222 w 356"/>
                  <a:gd name="T11" fmla="*/ 3 h 842"/>
                  <a:gd name="T12" fmla="*/ 194 w 356"/>
                  <a:gd name="T13" fmla="*/ 13 h 842"/>
                  <a:gd name="T14" fmla="*/ 174 w 356"/>
                  <a:gd name="T15" fmla="*/ 33 h 842"/>
                  <a:gd name="T16" fmla="*/ 138 w 356"/>
                  <a:gd name="T17" fmla="*/ 81 h 842"/>
                  <a:gd name="T18" fmla="*/ 108 w 356"/>
                  <a:gd name="T19" fmla="*/ 134 h 842"/>
                  <a:gd name="T20" fmla="*/ 35 w 356"/>
                  <a:gd name="T21" fmla="*/ 288 h 842"/>
                  <a:gd name="T22" fmla="*/ 20 w 356"/>
                  <a:gd name="T23" fmla="*/ 324 h 842"/>
                  <a:gd name="T24" fmla="*/ 2 w 356"/>
                  <a:gd name="T25" fmla="*/ 394 h 842"/>
                  <a:gd name="T26" fmla="*/ 0 w 356"/>
                  <a:gd name="T27" fmla="*/ 432 h 842"/>
                  <a:gd name="T28" fmla="*/ 0 w 356"/>
                  <a:gd name="T29" fmla="*/ 442 h 842"/>
                  <a:gd name="T30" fmla="*/ 2 w 356"/>
                  <a:gd name="T31" fmla="*/ 523 h 842"/>
                  <a:gd name="T32" fmla="*/ 10 w 356"/>
                  <a:gd name="T33" fmla="*/ 602 h 842"/>
                  <a:gd name="T34" fmla="*/ 40 w 356"/>
                  <a:gd name="T35" fmla="*/ 842 h 842"/>
                  <a:gd name="T36" fmla="*/ 95 w 356"/>
                  <a:gd name="T37" fmla="*/ 834 h 842"/>
                  <a:gd name="T38" fmla="*/ 151 w 356"/>
                  <a:gd name="T39" fmla="*/ 821 h 842"/>
                  <a:gd name="T40" fmla="*/ 156 w 356"/>
                  <a:gd name="T41" fmla="*/ 715 h 842"/>
                  <a:gd name="T42" fmla="*/ 166 w 356"/>
                  <a:gd name="T43" fmla="*/ 559 h 842"/>
                  <a:gd name="T44" fmla="*/ 181 w 356"/>
                  <a:gd name="T45" fmla="*/ 458 h 842"/>
                  <a:gd name="T46" fmla="*/ 191 w 356"/>
                  <a:gd name="T47" fmla="*/ 405 h 842"/>
                  <a:gd name="T48" fmla="*/ 214 w 356"/>
                  <a:gd name="T49" fmla="*/ 352 h 842"/>
                  <a:gd name="T50" fmla="*/ 244 w 356"/>
                  <a:gd name="T51" fmla="*/ 306 h 842"/>
                  <a:gd name="T52" fmla="*/ 298 w 356"/>
                  <a:gd name="T53" fmla="*/ 235 h 842"/>
                  <a:gd name="T54" fmla="*/ 313 w 356"/>
                  <a:gd name="T55" fmla="*/ 210 h 842"/>
                  <a:gd name="T56" fmla="*/ 340 w 356"/>
                  <a:gd name="T57" fmla="*/ 162 h 842"/>
                  <a:gd name="T58" fmla="*/ 353 w 356"/>
                  <a:gd name="T59" fmla="*/ 124 h 842"/>
                  <a:gd name="T60" fmla="*/ 356 w 356"/>
                  <a:gd name="T61" fmla="*/ 112 h 842"/>
                  <a:gd name="T62" fmla="*/ 348 w 356"/>
                  <a:gd name="T63" fmla="*/ 74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6" h="842">
                    <a:moveTo>
                      <a:pt x="348" y="74"/>
                    </a:moveTo>
                    <a:lnTo>
                      <a:pt x="348" y="74"/>
                    </a:lnTo>
                    <a:lnTo>
                      <a:pt x="338" y="56"/>
                    </a:lnTo>
                    <a:lnTo>
                      <a:pt x="325" y="41"/>
                    </a:lnTo>
                    <a:lnTo>
                      <a:pt x="310" y="28"/>
                    </a:lnTo>
                    <a:lnTo>
                      <a:pt x="295" y="18"/>
                    </a:lnTo>
                    <a:lnTo>
                      <a:pt x="295" y="18"/>
                    </a:lnTo>
                    <a:lnTo>
                      <a:pt x="277" y="8"/>
                    </a:lnTo>
                    <a:lnTo>
                      <a:pt x="260" y="3"/>
                    </a:lnTo>
                    <a:lnTo>
                      <a:pt x="242" y="0"/>
                    </a:lnTo>
                    <a:lnTo>
                      <a:pt x="222" y="3"/>
                    </a:lnTo>
                    <a:lnTo>
                      <a:pt x="222" y="3"/>
                    </a:lnTo>
                    <a:lnTo>
                      <a:pt x="207" y="8"/>
                    </a:lnTo>
                    <a:lnTo>
                      <a:pt x="194" y="13"/>
                    </a:lnTo>
                    <a:lnTo>
                      <a:pt x="184" y="23"/>
                    </a:lnTo>
                    <a:lnTo>
                      <a:pt x="174" y="33"/>
                    </a:lnTo>
                    <a:lnTo>
                      <a:pt x="154" y="56"/>
                    </a:lnTo>
                    <a:lnTo>
                      <a:pt x="138" y="81"/>
                    </a:lnTo>
                    <a:lnTo>
                      <a:pt x="138" y="81"/>
                    </a:lnTo>
                    <a:lnTo>
                      <a:pt x="108" y="134"/>
                    </a:lnTo>
                    <a:lnTo>
                      <a:pt x="83" y="185"/>
                    </a:lnTo>
                    <a:lnTo>
                      <a:pt x="35" y="288"/>
                    </a:lnTo>
                    <a:lnTo>
                      <a:pt x="35" y="288"/>
                    </a:lnTo>
                    <a:lnTo>
                      <a:pt x="20" y="324"/>
                    </a:lnTo>
                    <a:lnTo>
                      <a:pt x="10" y="359"/>
                    </a:lnTo>
                    <a:lnTo>
                      <a:pt x="2" y="394"/>
                    </a:lnTo>
                    <a:lnTo>
                      <a:pt x="0" y="432"/>
                    </a:lnTo>
                    <a:lnTo>
                      <a:pt x="0" y="432"/>
                    </a:lnTo>
                    <a:lnTo>
                      <a:pt x="0" y="442"/>
                    </a:lnTo>
                    <a:lnTo>
                      <a:pt x="0" y="442"/>
                    </a:lnTo>
                    <a:lnTo>
                      <a:pt x="0" y="483"/>
                    </a:lnTo>
                    <a:lnTo>
                      <a:pt x="2" y="523"/>
                    </a:lnTo>
                    <a:lnTo>
                      <a:pt x="10" y="602"/>
                    </a:lnTo>
                    <a:lnTo>
                      <a:pt x="10" y="602"/>
                    </a:lnTo>
                    <a:lnTo>
                      <a:pt x="40" y="842"/>
                    </a:lnTo>
                    <a:lnTo>
                      <a:pt x="40" y="842"/>
                    </a:lnTo>
                    <a:lnTo>
                      <a:pt x="68" y="839"/>
                    </a:lnTo>
                    <a:lnTo>
                      <a:pt x="95" y="834"/>
                    </a:lnTo>
                    <a:lnTo>
                      <a:pt x="149" y="821"/>
                    </a:lnTo>
                    <a:lnTo>
                      <a:pt x="151" y="821"/>
                    </a:lnTo>
                    <a:lnTo>
                      <a:pt x="151" y="821"/>
                    </a:lnTo>
                    <a:lnTo>
                      <a:pt x="156" y="715"/>
                    </a:lnTo>
                    <a:lnTo>
                      <a:pt x="161" y="612"/>
                    </a:lnTo>
                    <a:lnTo>
                      <a:pt x="166" y="559"/>
                    </a:lnTo>
                    <a:lnTo>
                      <a:pt x="174" y="508"/>
                    </a:lnTo>
                    <a:lnTo>
                      <a:pt x="181" y="458"/>
                    </a:lnTo>
                    <a:lnTo>
                      <a:pt x="191" y="405"/>
                    </a:lnTo>
                    <a:lnTo>
                      <a:pt x="191" y="405"/>
                    </a:lnTo>
                    <a:lnTo>
                      <a:pt x="202" y="379"/>
                    </a:lnTo>
                    <a:lnTo>
                      <a:pt x="214" y="352"/>
                    </a:lnTo>
                    <a:lnTo>
                      <a:pt x="229" y="329"/>
                    </a:lnTo>
                    <a:lnTo>
                      <a:pt x="244" y="306"/>
                    </a:lnTo>
                    <a:lnTo>
                      <a:pt x="280" y="258"/>
                    </a:lnTo>
                    <a:lnTo>
                      <a:pt x="298" y="235"/>
                    </a:lnTo>
                    <a:lnTo>
                      <a:pt x="313" y="210"/>
                    </a:lnTo>
                    <a:lnTo>
                      <a:pt x="313" y="210"/>
                    </a:lnTo>
                    <a:lnTo>
                      <a:pt x="325" y="187"/>
                    </a:lnTo>
                    <a:lnTo>
                      <a:pt x="340" y="162"/>
                    </a:lnTo>
                    <a:lnTo>
                      <a:pt x="351" y="137"/>
                    </a:lnTo>
                    <a:lnTo>
                      <a:pt x="353" y="124"/>
                    </a:lnTo>
                    <a:lnTo>
                      <a:pt x="356" y="112"/>
                    </a:lnTo>
                    <a:lnTo>
                      <a:pt x="356" y="112"/>
                    </a:lnTo>
                    <a:lnTo>
                      <a:pt x="353" y="91"/>
                    </a:lnTo>
                    <a:lnTo>
                      <a:pt x="348" y="74"/>
                    </a:lnTo>
                    <a:lnTo>
                      <a:pt x="348" y="74"/>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52">
                <a:extLst>
                  <a:ext uri="{FF2B5EF4-FFF2-40B4-BE49-F238E27FC236}">
                    <a16:creationId xmlns:a16="http://schemas.microsoft.com/office/drawing/2014/main" id="{C4888A68-E085-F441-A239-161D78171942}"/>
                  </a:ext>
                </a:extLst>
              </p:cNvPr>
              <p:cNvSpPr>
                <a:spLocks/>
              </p:cNvSpPr>
              <p:nvPr/>
            </p:nvSpPr>
            <p:spPr bwMode="auto">
              <a:xfrm>
                <a:off x="8070050" y="1486411"/>
                <a:ext cx="590051" cy="1582075"/>
              </a:xfrm>
              <a:custGeom>
                <a:avLst/>
                <a:gdLst>
                  <a:gd name="T0" fmla="*/ 315 w 320"/>
                  <a:gd name="T1" fmla="*/ 439 h 858"/>
                  <a:gd name="T2" fmla="*/ 288 w 320"/>
                  <a:gd name="T3" fmla="*/ 535 h 858"/>
                  <a:gd name="T4" fmla="*/ 199 w 320"/>
                  <a:gd name="T5" fmla="*/ 851 h 858"/>
                  <a:gd name="T6" fmla="*/ 197 w 320"/>
                  <a:gd name="T7" fmla="*/ 856 h 858"/>
                  <a:gd name="T8" fmla="*/ 192 w 320"/>
                  <a:gd name="T9" fmla="*/ 858 h 858"/>
                  <a:gd name="T10" fmla="*/ 156 w 320"/>
                  <a:gd name="T11" fmla="*/ 853 h 858"/>
                  <a:gd name="T12" fmla="*/ 113 w 320"/>
                  <a:gd name="T13" fmla="*/ 841 h 858"/>
                  <a:gd name="T14" fmla="*/ 0 w 320"/>
                  <a:gd name="T15" fmla="*/ 815 h 858"/>
                  <a:gd name="T16" fmla="*/ 15 w 320"/>
                  <a:gd name="T17" fmla="*/ 770 h 858"/>
                  <a:gd name="T18" fmla="*/ 30 w 320"/>
                  <a:gd name="T19" fmla="*/ 717 h 858"/>
                  <a:gd name="T20" fmla="*/ 63 w 320"/>
                  <a:gd name="T21" fmla="*/ 580 h 858"/>
                  <a:gd name="T22" fmla="*/ 75 w 320"/>
                  <a:gd name="T23" fmla="*/ 512 h 858"/>
                  <a:gd name="T24" fmla="*/ 88 w 320"/>
                  <a:gd name="T25" fmla="*/ 447 h 858"/>
                  <a:gd name="T26" fmla="*/ 106 w 320"/>
                  <a:gd name="T27" fmla="*/ 308 h 858"/>
                  <a:gd name="T28" fmla="*/ 121 w 320"/>
                  <a:gd name="T29" fmla="*/ 171 h 858"/>
                  <a:gd name="T30" fmla="*/ 126 w 320"/>
                  <a:gd name="T31" fmla="*/ 101 h 858"/>
                  <a:gd name="T32" fmla="*/ 131 w 320"/>
                  <a:gd name="T33" fmla="*/ 70 h 858"/>
                  <a:gd name="T34" fmla="*/ 133 w 320"/>
                  <a:gd name="T35" fmla="*/ 53 h 858"/>
                  <a:gd name="T36" fmla="*/ 141 w 320"/>
                  <a:gd name="T37" fmla="*/ 37 h 858"/>
                  <a:gd name="T38" fmla="*/ 159 w 320"/>
                  <a:gd name="T39" fmla="*/ 15 h 858"/>
                  <a:gd name="T40" fmla="*/ 169 w 320"/>
                  <a:gd name="T41" fmla="*/ 10 h 858"/>
                  <a:gd name="T42" fmla="*/ 197 w 320"/>
                  <a:gd name="T43" fmla="*/ 0 h 858"/>
                  <a:gd name="T44" fmla="*/ 207 w 320"/>
                  <a:gd name="T45" fmla="*/ 0 h 858"/>
                  <a:gd name="T46" fmla="*/ 217 w 320"/>
                  <a:gd name="T47" fmla="*/ 2 h 858"/>
                  <a:gd name="T48" fmla="*/ 224 w 320"/>
                  <a:gd name="T49" fmla="*/ 7 h 858"/>
                  <a:gd name="T50" fmla="*/ 245 w 320"/>
                  <a:gd name="T51" fmla="*/ 27 h 858"/>
                  <a:gd name="T52" fmla="*/ 255 w 320"/>
                  <a:gd name="T53" fmla="*/ 35 h 858"/>
                  <a:gd name="T54" fmla="*/ 260 w 320"/>
                  <a:gd name="T55" fmla="*/ 45 h 858"/>
                  <a:gd name="T56" fmla="*/ 270 w 320"/>
                  <a:gd name="T57" fmla="*/ 65 h 858"/>
                  <a:gd name="T58" fmla="*/ 282 w 320"/>
                  <a:gd name="T59" fmla="*/ 111 h 858"/>
                  <a:gd name="T60" fmla="*/ 295 w 320"/>
                  <a:gd name="T61" fmla="*/ 176 h 858"/>
                  <a:gd name="T62" fmla="*/ 308 w 320"/>
                  <a:gd name="T63" fmla="*/ 242 h 858"/>
                  <a:gd name="T64" fmla="*/ 320 w 320"/>
                  <a:gd name="T65" fmla="*/ 353 h 858"/>
                  <a:gd name="T66" fmla="*/ 320 w 320"/>
                  <a:gd name="T67" fmla="*/ 391 h 858"/>
                  <a:gd name="T68" fmla="*/ 315 w 320"/>
                  <a:gd name="T69" fmla="*/ 439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0" h="858">
                    <a:moveTo>
                      <a:pt x="315" y="439"/>
                    </a:moveTo>
                    <a:lnTo>
                      <a:pt x="315" y="439"/>
                    </a:lnTo>
                    <a:lnTo>
                      <a:pt x="303" y="487"/>
                    </a:lnTo>
                    <a:lnTo>
                      <a:pt x="288" y="535"/>
                    </a:lnTo>
                    <a:lnTo>
                      <a:pt x="288" y="535"/>
                    </a:lnTo>
                    <a:lnTo>
                      <a:pt x="199" y="851"/>
                    </a:lnTo>
                    <a:lnTo>
                      <a:pt x="199" y="851"/>
                    </a:lnTo>
                    <a:lnTo>
                      <a:pt x="197" y="856"/>
                    </a:lnTo>
                    <a:lnTo>
                      <a:pt x="197" y="856"/>
                    </a:lnTo>
                    <a:lnTo>
                      <a:pt x="192" y="858"/>
                    </a:lnTo>
                    <a:lnTo>
                      <a:pt x="181" y="858"/>
                    </a:lnTo>
                    <a:lnTo>
                      <a:pt x="156" y="853"/>
                    </a:lnTo>
                    <a:lnTo>
                      <a:pt x="113" y="841"/>
                    </a:lnTo>
                    <a:lnTo>
                      <a:pt x="113" y="841"/>
                    </a:lnTo>
                    <a:lnTo>
                      <a:pt x="0" y="815"/>
                    </a:lnTo>
                    <a:lnTo>
                      <a:pt x="0" y="815"/>
                    </a:lnTo>
                    <a:lnTo>
                      <a:pt x="7" y="803"/>
                    </a:lnTo>
                    <a:lnTo>
                      <a:pt x="15" y="770"/>
                    </a:lnTo>
                    <a:lnTo>
                      <a:pt x="30" y="717"/>
                    </a:lnTo>
                    <a:lnTo>
                      <a:pt x="30" y="717"/>
                    </a:lnTo>
                    <a:lnTo>
                      <a:pt x="48" y="649"/>
                    </a:lnTo>
                    <a:lnTo>
                      <a:pt x="63" y="580"/>
                    </a:lnTo>
                    <a:lnTo>
                      <a:pt x="63" y="580"/>
                    </a:lnTo>
                    <a:lnTo>
                      <a:pt x="75" y="512"/>
                    </a:lnTo>
                    <a:lnTo>
                      <a:pt x="88" y="447"/>
                    </a:lnTo>
                    <a:lnTo>
                      <a:pt x="88" y="447"/>
                    </a:lnTo>
                    <a:lnTo>
                      <a:pt x="106" y="308"/>
                    </a:lnTo>
                    <a:lnTo>
                      <a:pt x="106" y="308"/>
                    </a:lnTo>
                    <a:lnTo>
                      <a:pt x="121" y="171"/>
                    </a:lnTo>
                    <a:lnTo>
                      <a:pt x="121" y="171"/>
                    </a:lnTo>
                    <a:lnTo>
                      <a:pt x="126" y="101"/>
                    </a:lnTo>
                    <a:lnTo>
                      <a:pt x="126" y="101"/>
                    </a:lnTo>
                    <a:lnTo>
                      <a:pt x="128" y="85"/>
                    </a:lnTo>
                    <a:lnTo>
                      <a:pt x="131" y="70"/>
                    </a:lnTo>
                    <a:lnTo>
                      <a:pt x="131" y="70"/>
                    </a:lnTo>
                    <a:lnTo>
                      <a:pt x="133" y="53"/>
                    </a:lnTo>
                    <a:lnTo>
                      <a:pt x="141" y="37"/>
                    </a:lnTo>
                    <a:lnTo>
                      <a:pt x="141" y="37"/>
                    </a:lnTo>
                    <a:lnTo>
                      <a:pt x="154" y="22"/>
                    </a:lnTo>
                    <a:lnTo>
                      <a:pt x="159" y="15"/>
                    </a:lnTo>
                    <a:lnTo>
                      <a:pt x="169" y="10"/>
                    </a:lnTo>
                    <a:lnTo>
                      <a:pt x="169" y="10"/>
                    </a:lnTo>
                    <a:lnTo>
                      <a:pt x="181" y="2"/>
                    </a:lnTo>
                    <a:lnTo>
                      <a:pt x="197" y="0"/>
                    </a:lnTo>
                    <a:lnTo>
                      <a:pt x="197" y="0"/>
                    </a:lnTo>
                    <a:lnTo>
                      <a:pt x="207" y="0"/>
                    </a:lnTo>
                    <a:lnTo>
                      <a:pt x="217" y="2"/>
                    </a:lnTo>
                    <a:lnTo>
                      <a:pt x="217" y="2"/>
                    </a:lnTo>
                    <a:lnTo>
                      <a:pt x="224" y="7"/>
                    </a:lnTo>
                    <a:lnTo>
                      <a:pt x="224" y="7"/>
                    </a:lnTo>
                    <a:lnTo>
                      <a:pt x="245" y="27"/>
                    </a:lnTo>
                    <a:lnTo>
                      <a:pt x="245" y="27"/>
                    </a:lnTo>
                    <a:lnTo>
                      <a:pt x="255" y="35"/>
                    </a:lnTo>
                    <a:lnTo>
                      <a:pt x="255" y="35"/>
                    </a:lnTo>
                    <a:lnTo>
                      <a:pt x="260" y="45"/>
                    </a:lnTo>
                    <a:lnTo>
                      <a:pt x="260" y="45"/>
                    </a:lnTo>
                    <a:lnTo>
                      <a:pt x="270" y="65"/>
                    </a:lnTo>
                    <a:lnTo>
                      <a:pt x="270" y="65"/>
                    </a:lnTo>
                    <a:lnTo>
                      <a:pt x="277" y="88"/>
                    </a:lnTo>
                    <a:lnTo>
                      <a:pt x="282" y="111"/>
                    </a:lnTo>
                    <a:lnTo>
                      <a:pt x="282" y="111"/>
                    </a:lnTo>
                    <a:lnTo>
                      <a:pt x="295" y="176"/>
                    </a:lnTo>
                    <a:lnTo>
                      <a:pt x="308" y="242"/>
                    </a:lnTo>
                    <a:lnTo>
                      <a:pt x="308" y="242"/>
                    </a:lnTo>
                    <a:lnTo>
                      <a:pt x="315" y="315"/>
                    </a:lnTo>
                    <a:lnTo>
                      <a:pt x="320" y="353"/>
                    </a:lnTo>
                    <a:lnTo>
                      <a:pt x="320" y="391"/>
                    </a:lnTo>
                    <a:lnTo>
                      <a:pt x="320" y="391"/>
                    </a:lnTo>
                    <a:lnTo>
                      <a:pt x="320" y="416"/>
                    </a:lnTo>
                    <a:lnTo>
                      <a:pt x="315" y="439"/>
                    </a:lnTo>
                    <a:lnTo>
                      <a:pt x="315" y="439"/>
                    </a:lnTo>
                    <a:close/>
                  </a:path>
                </a:pathLst>
              </a:custGeom>
              <a:solidFill>
                <a:srgbClr val="BCE7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53">
                <a:extLst>
                  <a:ext uri="{FF2B5EF4-FFF2-40B4-BE49-F238E27FC236}">
                    <a16:creationId xmlns:a16="http://schemas.microsoft.com/office/drawing/2014/main" id="{35A1288E-12B5-E442-B8F5-F1B2D6BC133F}"/>
                  </a:ext>
                </a:extLst>
              </p:cNvPr>
              <p:cNvSpPr>
                <a:spLocks/>
              </p:cNvSpPr>
              <p:nvPr/>
            </p:nvSpPr>
            <p:spPr bwMode="auto">
              <a:xfrm>
                <a:off x="8357700" y="2259009"/>
                <a:ext cx="177015" cy="70069"/>
              </a:xfrm>
              <a:custGeom>
                <a:avLst/>
                <a:gdLst>
                  <a:gd name="T0" fmla="*/ 8 w 96"/>
                  <a:gd name="T1" fmla="*/ 0 h 38"/>
                  <a:gd name="T2" fmla="*/ 8 w 96"/>
                  <a:gd name="T3" fmla="*/ 0 h 38"/>
                  <a:gd name="T4" fmla="*/ 15 w 96"/>
                  <a:gd name="T5" fmla="*/ 10 h 38"/>
                  <a:gd name="T6" fmla="*/ 25 w 96"/>
                  <a:gd name="T7" fmla="*/ 17 h 38"/>
                  <a:gd name="T8" fmla="*/ 36 w 96"/>
                  <a:gd name="T9" fmla="*/ 25 h 38"/>
                  <a:gd name="T10" fmla="*/ 46 w 96"/>
                  <a:gd name="T11" fmla="*/ 28 h 38"/>
                  <a:gd name="T12" fmla="*/ 56 w 96"/>
                  <a:gd name="T13" fmla="*/ 30 h 38"/>
                  <a:gd name="T14" fmla="*/ 68 w 96"/>
                  <a:gd name="T15" fmla="*/ 30 h 38"/>
                  <a:gd name="T16" fmla="*/ 78 w 96"/>
                  <a:gd name="T17" fmla="*/ 28 h 38"/>
                  <a:gd name="T18" fmla="*/ 91 w 96"/>
                  <a:gd name="T19" fmla="*/ 23 h 38"/>
                  <a:gd name="T20" fmla="*/ 91 w 96"/>
                  <a:gd name="T21" fmla="*/ 23 h 38"/>
                  <a:gd name="T22" fmla="*/ 94 w 96"/>
                  <a:gd name="T23" fmla="*/ 23 h 38"/>
                  <a:gd name="T24" fmla="*/ 96 w 96"/>
                  <a:gd name="T25" fmla="*/ 25 h 38"/>
                  <a:gd name="T26" fmla="*/ 96 w 96"/>
                  <a:gd name="T27" fmla="*/ 28 h 38"/>
                  <a:gd name="T28" fmla="*/ 94 w 96"/>
                  <a:gd name="T29" fmla="*/ 30 h 38"/>
                  <a:gd name="T30" fmla="*/ 94 w 96"/>
                  <a:gd name="T31" fmla="*/ 30 h 38"/>
                  <a:gd name="T32" fmla="*/ 84 w 96"/>
                  <a:gd name="T33" fmla="*/ 35 h 38"/>
                  <a:gd name="T34" fmla="*/ 71 w 96"/>
                  <a:gd name="T35" fmla="*/ 38 h 38"/>
                  <a:gd name="T36" fmla="*/ 58 w 96"/>
                  <a:gd name="T37" fmla="*/ 38 h 38"/>
                  <a:gd name="T38" fmla="*/ 46 w 96"/>
                  <a:gd name="T39" fmla="*/ 38 h 38"/>
                  <a:gd name="T40" fmla="*/ 36 w 96"/>
                  <a:gd name="T41" fmla="*/ 33 h 38"/>
                  <a:gd name="T42" fmla="*/ 25 w 96"/>
                  <a:gd name="T43" fmla="*/ 28 h 38"/>
                  <a:gd name="T44" fmla="*/ 15 w 96"/>
                  <a:gd name="T45" fmla="*/ 20 h 38"/>
                  <a:gd name="T46" fmla="*/ 5 w 96"/>
                  <a:gd name="T47" fmla="*/ 10 h 38"/>
                  <a:gd name="T48" fmla="*/ 5 w 96"/>
                  <a:gd name="T49" fmla="*/ 10 h 38"/>
                  <a:gd name="T50" fmla="*/ 5 w 96"/>
                  <a:gd name="T51" fmla="*/ 10 h 38"/>
                  <a:gd name="T52" fmla="*/ 0 w 96"/>
                  <a:gd name="T53" fmla="*/ 5 h 38"/>
                  <a:gd name="T54" fmla="*/ 0 w 96"/>
                  <a:gd name="T55" fmla="*/ 5 h 38"/>
                  <a:gd name="T56" fmla="*/ 0 w 96"/>
                  <a:gd name="T57" fmla="*/ 2 h 38"/>
                  <a:gd name="T58" fmla="*/ 3 w 96"/>
                  <a:gd name="T59" fmla="*/ 0 h 38"/>
                  <a:gd name="T60" fmla="*/ 5 w 96"/>
                  <a:gd name="T61" fmla="*/ 0 h 38"/>
                  <a:gd name="T62" fmla="*/ 8 w 96"/>
                  <a:gd name="T63" fmla="*/ 0 h 38"/>
                  <a:gd name="T64" fmla="*/ 8 w 96"/>
                  <a:gd name="T6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38">
                    <a:moveTo>
                      <a:pt x="8" y="0"/>
                    </a:moveTo>
                    <a:lnTo>
                      <a:pt x="8" y="0"/>
                    </a:lnTo>
                    <a:lnTo>
                      <a:pt x="15" y="10"/>
                    </a:lnTo>
                    <a:lnTo>
                      <a:pt x="25" y="17"/>
                    </a:lnTo>
                    <a:lnTo>
                      <a:pt x="36" y="25"/>
                    </a:lnTo>
                    <a:lnTo>
                      <a:pt x="46" y="28"/>
                    </a:lnTo>
                    <a:lnTo>
                      <a:pt x="56" y="30"/>
                    </a:lnTo>
                    <a:lnTo>
                      <a:pt x="68" y="30"/>
                    </a:lnTo>
                    <a:lnTo>
                      <a:pt x="78" y="28"/>
                    </a:lnTo>
                    <a:lnTo>
                      <a:pt x="91" y="23"/>
                    </a:lnTo>
                    <a:lnTo>
                      <a:pt x="91" y="23"/>
                    </a:lnTo>
                    <a:lnTo>
                      <a:pt x="94" y="23"/>
                    </a:lnTo>
                    <a:lnTo>
                      <a:pt x="96" y="25"/>
                    </a:lnTo>
                    <a:lnTo>
                      <a:pt x="96" y="28"/>
                    </a:lnTo>
                    <a:lnTo>
                      <a:pt x="94" y="30"/>
                    </a:lnTo>
                    <a:lnTo>
                      <a:pt x="94" y="30"/>
                    </a:lnTo>
                    <a:lnTo>
                      <a:pt x="84" y="35"/>
                    </a:lnTo>
                    <a:lnTo>
                      <a:pt x="71" y="38"/>
                    </a:lnTo>
                    <a:lnTo>
                      <a:pt x="58" y="38"/>
                    </a:lnTo>
                    <a:lnTo>
                      <a:pt x="46" y="38"/>
                    </a:lnTo>
                    <a:lnTo>
                      <a:pt x="36" y="33"/>
                    </a:lnTo>
                    <a:lnTo>
                      <a:pt x="25" y="28"/>
                    </a:lnTo>
                    <a:lnTo>
                      <a:pt x="15" y="20"/>
                    </a:lnTo>
                    <a:lnTo>
                      <a:pt x="5" y="10"/>
                    </a:lnTo>
                    <a:lnTo>
                      <a:pt x="5" y="10"/>
                    </a:lnTo>
                    <a:lnTo>
                      <a:pt x="5" y="10"/>
                    </a:lnTo>
                    <a:lnTo>
                      <a:pt x="0" y="5"/>
                    </a:lnTo>
                    <a:lnTo>
                      <a:pt x="0" y="5"/>
                    </a:lnTo>
                    <a:lnTo>
                      <a:pt x="0" y="2"/>
                    </a:lnTo>
                    <a:lnTo>
                      <a:pt x="3" y="0"/>
                    </a:lnTo>
                    <a:lnTo>
                      <a:pt x="5" y="0"/>
                    </a:lnTo>
                    <a:lnTo>
                      <a:pt x="8" y="0"/>
                    </a:lnTo>
                    <a:lnTo>
                      <a:pt x="8" y="0"/>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54">
                <a:extLst>
                  <a:ext uri="{FF2B5EF4-FFF2-40B4-BE49-F238E27FC236}">
                    <a16:creationId xmlns:a16="http://schemas.microsoft.com/office/drawing/2014/main" id="{56797BC5-2AE6-8B41-9562-1C1AC8987A83}"/>
                  </a:ext>
                </a:extLst>
              </p:cNvPr>
              <p:cNvSpPr>
                <a:spLocks/>
              </p:cNvSpPr>
              <p:nvPr/>
            </p:nvSpPr>
            <p:spPr bwMode="auto">
              <a:xfrm>
                <a:off x="8241534" y="1298332"/>
                <a:ext cx="60848" cy="57161"/>
              </a:xfrm>
              <a:custGeom>
                <a:avLst/>
                <a:gdLst>
                  <a:gd name="T0" fmla="*/ 0 w 33"/>
                  <a:gd name="T1" fmla="*/ 16 h 31"/>
                  <a:gd name="T2" fmla="*/ 0 w 33"/>
                  <a:gd name="T3" fmla="*/ 11 h 31"/>
                  <a:gd name="T4" fmla="*/ 0 w 33"/>
                  <a:gd name="T5" fmla="*/ 11 h 31"/>
                  <a:gd name="T6" fmla="*/ 3 w 33"/>
                  <a:gd name="T7" fmla="*/ 6 h 31"/>
                  <a:gd name="T8" fmla="*/ 5 w 33"/>
                  <a:gd name="T9" fmla="*/ 3 h 31"/>
                  <a:gd name="T10" fmla="*/ 5 w 33"/>
                  <a:gd name="T11" fmla="*/ 3 h 31"/>
                  <a:gd name="T12" fmla="*/ 13 w 33"/>
                  <a:gd name="T13" fmla="*/ 0 h 31"/>
                  <a:gd name="T14" fmla="*/ 20 w 33"/>
                  <a:gd name="T15" fmla="*/ 0 h 31"/>
                  <a:gd name="T16" fmla="*/ 28 w 33"/>
                  <a:gd name="T17" fmla="*/ 6 h 31"/>
                  <a:gd name="T18" fmla="*/ 33 w 33"/>
                  <a:gd name="T19" fmla="*/ 11 h 31"/>
                  <a:gd name="T20" fmla="*/ 33 w 33"/>
                  <a:gd name="T21" fmla="*/ 11 h 31"/>
                  <a:gd name="T22" fmla="*/ 33 w 33"/>
                  <a:gd name="T23" fmla="*/ 16 h 31"/>
                  <a:gd name="T24" fmla="*/ 33 w 33"/>
                  <a:gd name="T25" fmla="*/ 21 h 31"/>
                  <a:gd name="T26" fmla="*/ 28 w 33"/>
                  <a:gd name="T27" fmla="*/ 26 h 31"/>
                  <a:gd name="T28" fmla="*/ 20 w 33"/>
                  <a:gd name="T29" fmla="*/ 28 h 31"/>
                  <a:gd name="T30" fmla="*/ 10 w 33"/>
                  <a:gd name="T31" fmla="*/ 31 h 31"/>
                  <a:gd name="T32" fmla="*/ 10 w 33"/>
                  <a:gd name="T33" fmla="*/ 31 h 31"/>
                  <a:gd name="T34" fmla="*/ 3 w 33"/>
                  <a:gd name="T35" fmla="*/ 26 h 31"/>
                  <a:gd name="T36" fmla="*/ 3 w 33"/>
                  <a:gd name="T37" fmla="*/ 23 h 31"/>
                  <a:gd name="T38" fmla="*/ 0 w 33"/>
                  <a:gd name="T39" fmla="*/ 21 h 31"/>
                  <a:gd name="T40" fmla="*/ 0 w 33"/>
                  <a:gd name="T41" fmla="*/ 18 h 31"/>
                  <a:gd name="T42" fmla="*/ 0 w 33"/>
                  <a:gd name="T43" fmla="*/ 16 h 31"/>
                  <a:gd name="T44" fmla="*/ 0 w 33"/>
                  <a:gd name="T45" fmla="*/ 1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31">
                    <a:moveTo>
                      <a:pt x="0" y="16"/>
                    </a:moveTo>
                    <a:lnTo>
                      <a:pt x="0" y="11"/>
                    </a:lnTo>
                    <a:lnTo>
                      <a:pt x="0" y="11"/>
                    </a:lnTo>
                    <a:lnTo>
                      <a:pt x="3" y="6"/>
                    </a:lnTo>
                    <a:lnTo>
                      <a:pt x="5" y="3"/>
                    </a:lnTo>
                    <a:lnTo>
                      <a:pt x="5" y="3"/>
                    </a:lnTo>
                    <a:lnTo>
                      <a:pt x="13" y="0"/>
                    </a:lnTo>
                    <a:lnTo>
                      <a:pt x="20" y="0"/>
                    </a:lnTo>
                    <a:lnTo>
                      <a:pt x="28" y="6"/>
                    </a:lnTo>
                    <a:lnTo>
                      <a:pt x="33" y="11"/>
                    </a:lnTo>
                    <a:lnTo>
                      <a:pt x="33" y="11"/>
                    </a:lnTo>
                    <a:lnTo>
                      <a:pt x="33" y="16"/>
                    </a:lnTo>
                    <a:lnTo>
                      <a:pt x="33" y="21"/>
                    </a:lnTo>
                    <a:lnTo>
                      <a:pt x="28" y="26"/>
                    </a:lnTo>
                    <a:lnTo>
                      <a:pt x="20" y="28"/>
                    </a:lnTo>
                    <a:lnTo>
                      <a:pt x="10" y="31"/>
                    </a:lnTo>
                    <a:lnTo>
                      <a:pt x="10" y="31"/>
                    </a:lnTo>
                    <a:lnTo>
                      <a:pt x="3" y="26"/>
                    </a:lnTo>
                    <a:lnTo>
                      <a:pt x="3" y="23"/>
                    </a:lnTo>
                    <a:lnTo>
                      <a:pt x="0" y="21"/>
                    </a:lnTo>
                    <a:lnTo>
                      <a:pt x="0" y="18"/>
                    </a:lnTo>
                    <a:lnTo>
                      <a:pt x="0" y="16"/>
                    </a:lnTo>
                    <a:lnTo>
                      <a:pt x="0" y="16"/>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55">
                <a:extLst>
                  <a:ext uri="{FF2B5EF4-FFF2-40B4-BE49-F238E27FC236}">
                    <a16:creationId xmlns:a16="http://schemas.microsoft.com/office/drawing/2014/main" id="{E1BBCA7D-B8A6-764D-B548-F1DF282D638D}"/>
                  </a:ext>
                </a:extLst>
              </p:cNvPr>
              <p:cNvSpPr>
                <a:spLocks/>
              </p:cNvSpPr>
              <p:nvPr/>
            </p:nvSpPr>
            <p:spPr bwMode="auto">
              <a:xfrm>
                <a:off x="6816191" y="1062311"/>
                <a:ext cx="945925" cy="1196697"/>
              </a:xfrm>
              <a:custGeom>
                <a:avLst/>
                <a:gdLst>
                  <a:gd name="T0" fmla="*/ 513 w 513"/>
                  <a:gd name="T1" fmla="*/ 558 h 649"/>
                  <a:gd name="T2" fmla="*/ 379 w 513"/>
                  <a:gd name="T3" fmla="*/ 649 h 649"/>
                  <a:gd name="T4" fmla="*/ 0 w 513"/>
                  <a:gd name="T5" fmla="*/ 91 h 649"/>
                  <a:gd name="T6" fmla="*/ 137 w 513"/>
                  <a:gd name="T7" fmla="*/ 0 h 649"/>
                  <a:gd name="T8" fmla="*/ 513 w 513"/>
                  <a:gd name="T9" fmla="*/ 558 h 649"/>
                  <a:gd name="T10" fmla="*/ 513 w 513"/>
                  <a:gd name="T11" fmla="*/ 558 h 649"/>
                </a:gdLst>
                <a:ahLst/>
                <a:cxnLst>
                  <a:cxn ang="0">
                    <a:pos x="T0" y="T1"/>
                  </a:cxn>
                  <a:cxn ang="0">
                    <a:pos x="T2" y="T3"/>
                  </a:cxn>
                  <a:cxn ang="0">
                    <a:pos x="T4" y="T5"/>
                  </a:cxn>
                  <a:cxn ang="0">
                    <a:pos x="T6" y="T7"/>
                  </a:cxn>
                  <a:cxn ang="0">
                    <a:pos x="T8" y="T9"/>
                  </a:cxn>
                  <a:cxn ang="0">
                    <a:pos x="T10" y="T11"/>
                  </a:cxn>
                </a:cxnLst>
                <a:rect l="0" t="0" r="r" b="b"/>
                <a:pathLst>
                  <a:path w="513" h="649">
                    <a:moveTo>
                      <a:pt x="513" y="558"/>
                    </a:moveTo>
                    <a:lnTo>
                      <a:pt x="379" y="649"/>
                    </a:lnTo>
                    <a:lnTo>
                      <a:pt x="0" y="91"/>
                    </a:lnTo>
                    <a:lnTo>
                      <a:pt x="137" y="0"/>
                    </a:lnTo>
                    <a:lnTo>
                      <a:pt x="513" y="558"/>
                    </a:lnTo>
                    <a:lnTo>
                      <a:pt x="513" y="558"/>
                    </a:lnTo>
                    <a:close/>
                  </a:path>
                </a:pathLst>
              </a:custGeom>
              <a:solidFill>
                <a:srgbClr val="DFE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56">
                <a:extLst>
                  <a:ext uri="{FF2B5EF4-FFF2-40B4-BE49-F238E27FC236}">
                    <a16:creationId xmlns:a16="http://schemas.microsoft.com/office/drawing/2014/main" id="{93A8F394-8EB9-D54E-9351-FBA9C4AE1D6C}"/>
                  </a:ext>
                </a:extLst>
              </p:cNvPr>
              <p:cNvSpPr>
                <a:spLocks/>
              </p:cNvSpPr>
              <p:nvPr/>
            </p:nvSpPr>
            <p:spPr bwMode="auto">
              <a:xfrm>
                <a:off x="6779313" y="1029121"/>
                <a:ext cx="354031" cy="265523"/>
              </a:xfrm>
              <a:custGeom>
                <a:avLst/>
                <a:gdLst>
                  <a:gd name="T0" fmla="*/ 179 w 192"/>
                  <a:gd name="T1" fmla="*/ 45 h 144"/>
                  <a:gd name="T2" fmla="*/ 41 w 192"/>
                  <a:gd name="T3" fmla="*/ 141 h 144"/>
                  <a:gd name="T4" fmla="*/ 41 w 192"/>
                  <a:gd name="T5" fmla="*/ 141 h 144"/>
                  <a:gd name="T6" fmla="*/ 30 w 192"/>
                  <a:gd name="T7" fmla="*/ 144 h 144"/>
                  <a:gd name="T8" fmla="*/ 20 w 192"/>
                  <a:gd name="T9" fmla="*/ 144 h 144"/>
                  <a:gd name="T10" fmla="*/ 13 w 192"/>
                  <a:gd name="T11" fmla="*/ 141 h 144"/>
                  <a:gd name="T12" fmla="*/ 5 w 192"/>
                  <a:gd name="T13" fmla="*/ 134 h 144"/>
                  <a:gd name="T14" fmla="*/ 5 w 192"/>
                  <a:gd name="T15" fmla="*/ 134 h 144"/>
                  <a:gd name="T16" fmla="*/ 5 w 192"/>
                  <a:gd name="T17" fmla="*/ 134 h 144"/>
                  <a:gd name="T18" fmla="*/ 0 w 192"/>
                  <a:gd name="T19" fmla="*/ 124 h 144"/>
                  <a:gd name="T20" fmla="*/ 0 w 192"/>
                  <a:gd name="T21" fmla="*/ 114 h 144"/>
                  <a:gd name="T22" fmla="*/ 3 w 192"/>
                  <a:gd name="T23" fmla="*/ 106 h 144"/>
                  <a:gd name="T24" fmla="*/ 10 w 192"/>
                  <a:gd name="T25" fmla="*/ 99 h 144"/>
                  <a:gd name="T26" fmla="*/ 152 w 192"/>
                  <a:gd name="T27" fmla="*/ 3 h 144"/>
                  <a:gd name="T28" fmla="*/ 152 w 192"/>
                  <a:gd name="T29" fmla="*/ 3 h 144"/>
                  <a:gd name="T30" fmla="*/ 159 w 192"/>
                  <a:gd name="T31" fmla="*/ 0 h 144"/>
                  <a:gd name="T32" fmla="*/ 169 w 192"/>
                  <a:gd name="T33" fmla="*/ 0 h 144"/>
                  <a:gd name="T34" fmla="*/ 179 w 192"/>
                  <a:gd name="T35" fmla="*/ 3 h 144"/>
                  <a:gd name="T36" fmla="*/ 187 w 192"/>
                  <a:gd name="T37" fmla="*/ 10 h 144"/>
                  <a:gd name="T38" fmla="*/ 187 w 192"/>
                  <a:gd name="T39" fmla="*/ 13 h 144"/>
                  <a:gd name="T40" fmla="*/ 187 w 192"/>
                  <a:gd name="T41" fmla="*/ 13 h 144"/>
                  <a:gd name="T42" fmla="*/ 192 w 192"/>
                  <a:gd name="T43" fmla="*/ 20 h 144"/>
                  <a:gd name="T44" fmla="*/ 192 w 192"/>
                  <a:gd name="T45" fmla="*/ 30 h 144"/>
                  <a:gd name="T46" fmla="*/ 187 w 192"/>
                  <a:gd name="T47" fmla="*/ 40 h 144"/>
                  <a:gd name="T48" fmla="*/ 179 w 192"/>
                  <a:gd name="T49" fmla="*/ 45 h 144"/>
                  <a:gd name="T50" fmla="*/ 179 w 192"/>
                  <a:gd name="T51"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79" y="45"/>
                    </a:moveTo>
                    <a:lnTo>
                      <a:pt x="41" y="141"/>
                    </a:lnTo>
                    <a:lnTo>
                      <a:pt x="41" y="141"/>
                    </a:lnTo>
                    <a:lnTo>
                      <a:pt x="30" y="144"/>
                    </a:lnTo>
                    <a:lnTo>
                      <a:pt x="20" y="144"/>
                    </a:lnTo>
                    <a:lnTo>
                      <a:pt x="13" y="141"/>
                    </a:lnTo>
                    <a:lnTo>
                      <a:pt x="5" y="134"/>
                    </a:lnTo>
                    <a:lnTo>
                      <a:pt x="5" y="134"/>
                    </a:lnTo>
                    <a:lnTo>
                      <a:pt x="5" y="134"/>
                    </a:lnTo>
                    <a:lnTo>
                      <a:pt x="0" y="124"/>
                    </a:lnTo>
                    <a:lnTo>
                      <a:pt x="0" y="114"/>
                    </a:lnTo>
                    <a:lnTo>
                      <a:pt x="3" y="106"/>
                    </a:lnTo>
                    <a:lnTo>
                      <a:pt x="10" y="99"/>
                    </a:lnTo>
                    <a:lnTo>
                      <a:pt x="152" y="3"/>
                    </a:lnTo>
                    <a:lnTo>
                      <a:pt x="152" y="3"/>
                    </a:lnTo>
                    <a:lnTo>
                      <a:pt x="159" y="0"/>
                    </a:lnTo>
                    <a:lnTo>
                      <a:pt x="169" y="0"/>
                    </a:lnTo>
                    <a:lnTo>
                      <a:pt x="179" y="3"/>
                    </a:lnTo>
                    <a:lnTo>
                      <a:pt x="187" y="10"/>
                    </a:lnTo>
                    <a:lnTo>
                      <a:pt x="187" y="13"/>
                    </a:lnTo>
                    <a:lnTo>
                      <a:pt x="187" y="13"/>
                    </a:lnTo>
                    <a:lnTo>
                      <a:pt x="192" y="20"/>
                    </a:lnTo>
                    <a:lnTo>
                      <a:pt x="192" y="30"/>
                    </a:lnTo>
                    <a:lnTo>
                      <a:pt x="187" y="40"/>
                    </a:lnTo>
                    <a:lnTo>
                      <a:pt x="179" y="45"/>
                    </a:lnTo>
                    <a:lnTo>
                      <a:pt x="179" y="45"/>
                    </a:lnTo>
                    <a:close/>
                  </a:path>
                </a:pathLst>
              </a:custGeom>
              <a:solidFill>
                <a:srgbClr val="B5CB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57">
                <a:extLst>
                  <a:ext uri="{FF2B5EF4-FFF2-40B4-BE49-F238E27FC236}">
                    <a16:creationId xmlns:a16="http://schemas.microsoft.com/office/drawing/2014/main" id="{B7696484-28CC-964F-94A8-42F45EF5723D}"/>
                  </a:ext>
                </a:extLst>
              </p:cNvPr>
              <p:cNvSpPr>
                <a:spLocks/>
              </p:cNvSpPr>
              <p:nvPr/>
            </p:nvSpPr>
            <p:spPr bwMode="auto">
              <a:xfrm>
                <a:off x="7328798" y="1816470"/>
                <a:ext cx="820539" cy="805788"/>
              </a:xfrm>
              <a:custGeom>
                <a:avLst/>
                <a:gdLst>
                  <a:gd name="T0" fmla="*/ 429 w 445"/>
                  <a:gd name="T1" fmla="*/ 182 h 437"/>
                  <a:gd name="T2" fmla="*/ 58 w 445"/>
                  <a:gd name="T3" fmla="*/ 432 h 437"/>
                  <a:gd name="T4" fmla="*/ 58 w 445"/>
                  <a:gd name="T5" fmla="*/ 432 h 437"/>
                  <a:gd name="T6" fmla="*/ 48 w 445"/>
                  <a:gd name="T7" fmla="*/ 434 h 437"/>
                  <a:gd name="T8" fmla="*/ 38 w 445"/>
                  <a:gd name="T9" fmla="*/ 437 h 437"/>
                  <a:gd name="T10" fmla="*/ 30 w 445"/>
                  <a:gd name="T11" fmla="*/ 437 h 437"/>
                  <a:gd name="T12" fmla="*/ 20 w 445"/>
                  <a:gd name="T13" fmla="*/ 432 h 437"/>
                  <a:gd name="T14" fmla="*/ 13 w 445"/>
                  <a:gd name="T15" fmla="*/ 427 h 437"/>
                  <a:gd name="T16" fmla="*/ 8 w 445"/>
                  <a:gd name="T17" fmla="*/ 419 h 437"/>
                  <a:gd name="T18" fmla="*/ 3 w 445"/>
                  <a:gd name="T19" fmla="*/ 409 h 437"/>
                  <a:gd name="T20" fmla="*/ 0 w 445"/>
                  <a:gd name="T21" fmla="*/ 399 h 437"/>
                  <a:gd name="T22" fmla="*/ 5 w 445"/>
                  <a:gd name="T23" fmla="*/ 86 h 437"/>
                  <a:gd name="T24" fmla="*/ 134 w 445"/>
                  <a:gd name="T25" fmla="*/ 0 h 437"/>
                  <a:gd name="T26" fmla="*/ 422 w 445"/>
                  <a:gd name="T27" fmla="*/ 116 h 437"/>
                  <a:gd name="T28" fmla="*/ 422 w 445"/>
                  <a:gd name="T29" fmla="*/ 116 h 437"/>
                  <a:gd name="T30" fmla="*/ 432 w 445"/>
                  <a:gd name="T31" fmla="*/ 121 h 437"/>
                  <a:gd name="T32" fmla="*/ 437 w 445"/>
                  <a:gd name="T33" fmla="*/ 129 h 437"/>
                  <a:gd name="T34" fmla="*/ 442 w 445"/>
                  <a:gd name="T35" fmla="*/ 139 h 437"/>
                  <a:gd name="T36" fmla="*/ 445 w 445"/>
                  <a:gd name="T37" fmla="*/ 146 h 437"/>
                  <a:gd name="T38" fmla="*/ 445 w 445"/>
                  <a:gd name="T39" fmla="*/ 156 h 437"/>
                  <a:gd name="T40" fmla="*/ 442 w 445"/>
                  <a:gd name="T41" fmla="*/ 167 h 437"/>
                  <a:gd name="T42" fmla="*/ 437 w 445"/>
                  <a:gd name="T43" fmla="*/ 174 h 437"/>
                  <a:gd name="T44" fmla="*/ 429 w 445"/>
                  <a:gd name="T45" fmla="*/ 182 h 437"/>
                  <a:gd name="T46" fmla="*/ 429 w 445"/>
                  <a:gd name="T47" fmla="*/ 182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5" h="437">
                    <a:moveTo>
                      <a:pt x="429" y="182"/>
                    </a:moveTo>
                    <a:lnTo>
                      <a:pt x="58" y="432"/>
                    </a:lnTo>
                    <a:lnTo>
                      <a:pt x="58" y="432"/>
                    </a:lnTo>
                    <a:lnTo>
                      <a:pt x="48" y="434"/>
                    </a:lnTo>
                    <a:lnTo>
                      <a:pt x="38" y="437"/>
                    </a:lnTo>
                    <a:lnTo>
                      <a:pt x="30" y="437"/>
                    </a:lnTo>
                    <a:lnTo>
                      <a:pt x="20" y="432"/>
                    </a:lnTo>
                    <a:lnTo>
                      <a:pt x="13" y="427"/>
                    </a:lnTo>
                    <a:lnTo>
                      <a:pt x="8" y="419"/>
                    </a:lnTo>
                    <a:lnTo>
                      <a:pt x="3" y="409"/>
                    </a:lnTo>
                    <a:lnTo>
                      <a:pt x="0" y="399"/>
                    </a:lnTo>
                    <a:lnTo>
                      <a:pt x="5" y="86"/>
                    </a:lnTo>
                    <a:lnTo>
                      <a:pt x="134" y="0"/>
                    </a:lnTo>
                    <a:lnTo>
                      <a:pt x="422" y="116"/>
                    </a:lnTo>
                    <a:lnTo>
                      <a:pt x="422" y="116"/>
                    </a:lnTo>
                    <a:lnTo>
                      <a:pt x="432" y="121"/>
                    </a:lnTo>
                    <a:lnTo>
                      <a:pt x="437" y="129"/>
                    </a:lnTo>
                    <a:lnTo>
                      <a:pt x="442" y="139"/>
                    </a:lnTo>
                    <a:lnTo>
                      <a:pt x="445" y="146"/>
                    </a:lnTo>
                    <a:lnTo>
                      <a:pt x="445" y="156"/>
                    </a:lnTo>
                    <a:lnTo>
                      <a:pt x="442" y="167"/>
                    </a:lnTo>
                    <a:lnTo>
                      <a:pt x="437" y="174"/>
                    </a:lnTo>
                    <a:lnTo>
                      <a:pt x="429" y="182"/>
                    </a:lnTo>
                    <a:lnTo>
                      <a:pt x="429" y="182"/>
                    </a:lnTo>
                    <a:close/>
                  </a:path>
                </a:pathLst>
              </a:custGeom>
              <a:solidFill>
                <a:srgbClr val="DFE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58">
                <a:extLst>
                  <a:ext uri="{FF2B5EF4-FFF2-40B4-BE49-F238E27FC236}">
                    <a16:creationId xmlns:a16="http://schemas.microsoft.com/office/drawing/2014/main" id="{387B7B02-F681-D048-B89F-4B3486BC6216}"/>
                  </a:ext>
                </a:extLst>
              </p:cNvPr>
              <p:cNvSpPr>
                <a:spLocks/>
              </p:cNvSpPr>
              <p:nvPr/>
            </p:nvSpPr>
            <p:spPr bwMode="auto">
              <a:xfrm>
                <a:off x="7328798" y="2259009"/>
                <a:ext cx="628773" cy="363250"/>
              </a:xfrm>
              <a:custGeom>
                <a:avLst/>
                <a:gdLst>
                  <a:gd name="T0" fmla="*/ 3 w 341"/>
                  <a:gd name="T1" fmla="*/ 58 h 197"/>
                  <a:gd name="T2" fmla="*/ 0 w 341"/>
                  <a:gd name="T3" fmla="*/ 159 h 197"/>
                  <a:gd name="T4" fmla="*/ 0 w 341"/>
                  <a:gd name="T5" fmla="*/ 159 h 197"/>
                  <a:gd name="T6" fmla="*/ 3 w 341"/>
                  <a:gd name="T7" fmla="*/ 169 h 197"/>
                  <a:gd name="T8" fmla="*/ 8 w 341"/>
                  <a:gd name="T9" fmla="*/ 179 h 197"/>
                  <a:gd name="T10" fmla="*/ 13 w 341"/>
                  <a:gd name="T11" fmla="*/ 187 h 197"/>
                  <a:gd name="T12" fmla="*/ 20 w 341"/>
                  <a:gd name="T13" fmla="*/ 192 h 197"/>
                  <a:gd name="T14" fmla="*/ 30 w 341"/>
                  <a:gd name="T15" fmla="*/ 197 h 197"/>
                  <a:gd name="T16" fmla="*/ 38 w 341"/>
                  <a:gd name="T17" fmla="*/ 197 h 197"/>
                  <a:gd name="T18" fmla="*/ 48 w 341"/>
                  <a:gd name="T19" fmla="*/ 194 h 197"/>
                  <a:gd name="T20" fmla="*/ 58 w 341"/>
                  <a:gd name="T21" fmla="*/ 192 h 197"/>
                  <a:gd name="T22" fmla="*/ 341 w 341"/>
                  <a:gd name="T23" fmla="*/ 0 h 197"/>
                  <a:gd name="T24" fmla="*/ 3 w 341"/>
                  <a:gd name="T25" fmla="*/ 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1" h="197">
                    <a:moveTo>
                      <a:pt x="3" y="58"/>
                    </a:moveTo>
                    <a:lnTo>
                      <a:pt x="0" y="159"/>
                    </a:lnTo>
                    <a:lnTo>
                      <a:pt x="0" y="159"/>
                    </a:lnTo>
                    <a:lnTo>
                      <a:pt x="3" y="169"/>
                    </a:lnTo>
                    <a:lnTo>
                      <a:pt x="8" y="179"/>
                    </a:lnTo>
                    <a:lnTo>
                      <a:pt x="13" y="187"/>
                    </a:lnTo>
                    <a:lnTo>
                      <a:pt x="20" y="192"/>
                    </a:lnTo>
                    <a:lnTo>
                      <a:pt x="30" y="197"/>
                    </a:lnTo>
                    <a:lnTo>
                      <a:pt x="38" y="197"/>
                    </a:lnTo>
                    <a:lnTo>
                      <a:pt x="48" y="194"/>
                    </a:lnTo>
                    <a:lnTo>
                      <a:pt x="58" y="192"/>
                    </a:lnTo>
                    <a:lnTo>
                      <a:pt x="341" y="0"/>
                    </a:lnTo>
                    <a:lnTo>
                      <a:pt x="3" y="58"/>
                    </a:lnTo>
                    <a:close/>
                  </a:path>
                </a:pathLst>
              </a:custGeom>
              <a:solidFill>
                <a:srgbClr val="FC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9">
                <a:extLst>
                  <a:ext uri="{FF2B5EF4-FFF2-40B4-BE49-F238E27FC236}">
                    <a16:creationId xmlns:a16="http://schemas.microsoft.com/office/drawing/2014/main" id="{87063729-35D4-044A-B69F-A500B83827BC}"/>
                  </a:ext>
                </a:extLst>
              </p:cNvPr>
              <p:cNvSpPr>
                <a:spLocks/>
              </p:cNvSpPr>
              <p:nvPr/>
            </p:nvSpPr>
            <p:spPr bwMode="auto">
              <a:xfrm>
                <a:off x="7227383" y="1834909"/>
                <a:ext cx="363250" cy="106947"/>
              </a:xfrm>
              <a:custGeom>
                <a:avLst/>
                <a:gdLst>
                  <a:gd name="T0" fmla="*/ 189 w 197"/>
                  <a:gd name="T1" fmla="*/ 15 h 58"/>
                  <a:gd name="T2" fmla="*/ 181 w 197"/>
                  <a:gd name="T3" fmla="*/ 18 h 58"/>
                  <a:gd name="T4" fmla="*/ 169 w 197"/>
                  <a:gd name="T5" fmla="*/ 18 h 58"/>
                  <a:gd name="T6" fmla="*/ 136 w 197"/>
                  <a:gd name="T7" fmla="*/ 13 h 58"/>
                  <a:gd name="T8" fmla="*/ 121 w 197"/>
                  <a:gd name="T9" fmla="*/ 8 h 58"/>
                  <a:gd name="T10" fmla="*/ 108 w 197"/>
                  <a:gd name="T11" fmla="*/ 2 h 58"/>
                  <a:gd name="T12" fmla="*/ 90 w 197"/>
                  <a:gd name="T13" fmla="*/ 0 h 58"/>
                  <a:gd name="T14" fmla="*/ 73 w 197"/>
                  <a:gd name="T15" fmla="*/ 5 h 58"/>
                  <a:gd name="T16" fmla="*/ 58 w 197"/>
                  <a:gd name="T17" fmla="*/ 5 h 58"/>
                  <a:gd name="T18" fmla="*/ 45 w 197"/>
                  <a:gd name="T19" fmla="*/ 5 h 58"/>
                  <a:gd name="T20" fmla="*/ 12 w 197"/>
                  <a:gd name="T21" fmla="*/ 0 h 58"/>
                  <a:gd name="T22" fmla="*/ 7 w 197"/>
                  <a:gd name="T23" fmla="*/ 5 h 58"/>
                  <a:gd name="T24" fmla="*/ 10 w 197"/>
                  <a:gd name="T25" fmla="*/ 10 h 58"/>
                  <a:gd name="T26" fmla="*/ 17 w 197"/>
                  <a:gd name="T27" fmla="*/ 15 h 58"/>
                  <a:gd name="T28" fmla="*/ 30 w 197"/>
                  <a:gd name="T29" fmla="*/ 15 h 58"/>
                  <a:gd name="T30" fmla="*/ 40 w 197"/>
                  <a:gd name="T31" fmla="*/ 18 h 58"/>
                  <a:gd name="T32" fmla="*/ 48 w 197"/>
                  <a:gd name="T33" fmla="*/ 20 h 58"/>
                  <a:gd name="T34" fmla="*/ 40 w 197"/>
                  <a:gd name="T35" fmla="*/ 20 h 58"/>
                  <a:gd name="T36" fmla="*/ 27 w 197"/>
                  <a:gd name="T37" fmla="*/ 18 h 58"/>
                  <a:gd name="T38" fmla="*/ 15 w 197"/>
                  <a:gd name="T39" fmla="*/ 15 h 58"/>
                  <a:gd name="T40" fmla="*/ 10 w 197"/>
                  <a:gd name="T41" fmla="*/ 13 h 58"/>
                  <a:gd name="T42" fmla="*/ 2 w 197"/>
                  <a:gd name="T43" fmla="*/ 13 h 58"/>
                  <a:gd name="T44" fmla="*/ 0 w 197"/>
                  <a:gd name="T45" fmla="*/ 18 h 58"/>
                  <a:gd name="T46" fmla="*/ 2 w 197"/>
                  <a:gd name="T47" fmla="*/ 25 h 58"/>
                  <a:gd name="T48" fmla="*/ 27 w 197"/>
                  <a:gd name="T49" fmla="*/ 30 h 58"/>
                  <a:gd name="T50" fmla="*/ 55 w 197"/>
                  <a:gd name="T51" fmla="*/ 30 h 58"/>
                  <a:gd name="T52" fmla="*/ 55 w 197"/>
                  <a:gd name="T53" fmla="*/ 33 h 58"/>
                  <a:gd name="T54" fmla="*/ 30 w 197"/>
                  <a:gd name="T55" fmla="*/ 30 h 58"/>
                  <a:gd name="T56" fmla="*/ 12 w 197"/>
                  <a:gd name="T57" fmla="*/ 28 h 58"/>
                  <a:gd name="T58" fmla="*/ 7 w 197"/>
                  <a:gd name="T59" fmla="*/ 28 h 58"/>
                  <a:gd name="T60" fmla="*/ 5 w 197"/>
                  <a:gd name="T61" fmla="*/ 33 h 58"/>
                  <a:gd name="T62" fmla="*/ 10 w 197"/>
                  <a:gd name="T63" fmla="*/ 38 h 58"/>
                  <a:gd name="T64" fmla="*/ 30 w 197"/>
                  <a:gd name="T65" fmla="*/ 43 h 58"/>
                  <a:gd name="T66" fmla="*/ 55 w 197"/>
                  <a:gd name="T67" fmla="*/ 43 h 58"/>
                  <a:gd name="T68" fmla="*/ 55 w 197"/>
                  <a:gd name="T69" fmla="*/ 45 h 58"/>
                  <a:gd name="T70" fmla="*/ 37 w 197"/>
                  <a:gd name="T71" fmla="*/ 43 h 58"/>
                  <a:gd name="T72" fmla="*/ 20 w 197"/>
                  <a:gd name="T73" fmla="*/ 43 h 58"/>
                  <a:gd name="T74" fmla="*/ 15 w 197"/>
                  <a:gd name="T75" fmla="*/ 48 h 58"/>
                  <a:gd name="T76" fmla="*/ 17 w 197"/>
                  <a:gd name="T77" fmla="*/ 53 h 58"/>
                  <a:gd name="T78" fmla="*/ 30 w 197"/>
                  <a:gd name="T79" fmla="*/ 56 h 58"/>
                  <a:gd name="T80" fmla="*/ 42 w 197"/>
                  <a:gd name="T81" fmla="*/ 56 h 58"/>
                  <a:gd name="T82" fmla="*/ 93 w 197"/>
                  <a:gd name="T83" fmla="*/ 58 h 58"/>
                  <a:gd name="T84" fmla="*/ 108 w 197"/>
                  <a:gd name="T85" fmla="*/ 56 h 58"/>
                  <a:gd name="T86" fmla="*/ 128 w 197"/>
                  <a:gd name="T87" fmla="*/ 48 h 58"/>
                  <a:gd name="T88" fmla="*/ 159 w 197"/>
                  <a:gd name="T89" fmla="*/ 48 h 58"/>
                  <a:gd name="T90" fmla="*/ 171 w 197"/>
                  <a:gd name="T91" fmla="*/ 48 h 58"/>
                  <a:gd name="T92" fmla="*/ 179 w 197"/>
                  <a:gd name="T93" fmla="*/ 50 h 58"/>
                  <a:gd name="T94" fmla="*/ 186 w 197"/>
                  <a:gd name="T95" fmla="*/ 50 h 58"/>
                  <a:gd name="T96" fmla="*/ 189 w 197"/>
                  <a:gd name="T97" fmla="*/ 48 h 58"/>
                  <a:gd name="T98" fmla="*/ 191 w 197"/>
                  <a:gd name="T99" fmla="*/ 43 h 58"/>
                  <a:gd name="T100" fmla="*/ 197 w 197"/>
                  <a:gd name="T101" fmla="*/ 35 h 58"/>
                  <a:gd name="T102" fmla="*/ 197 w 197"/>
                  <a:gd name="T103" fmla="*/ 30 h 58"/>
                  <a:gd name="T104" fmla="*/ 194 w 197"/>
                  <a:gd name="T105" fmla="*/ 18 h 58"/>
                  <a:gd name="T106" fmla="*/ 189 w 197"/>
                  <a:gd name="T107" fmla="*/ 1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7" h="58">
                    <a:moveTo>
                      <a:pt x="189" y="15"/>
                    </a:moveTo>
                    <a:lnTo>
                      <a:pt x="189" y="15"/>
                    </a:lnTo>
                    <a:lnTo>
                      <a:pt x="181" y="18"/>
                    </a:lnTo>
                    <a:lnTo>
                      <a:pt x="181" y="18"/>
                    </a:lnTo>
                    <a:lnTo>
                      <a:pt x="169" y="18"/>
                    </a:lnTo>
                    <a:lnTo>
                      <a:pt x="169" y="18"/>
                    </a:lnTo>
                    <a:lnTo>
                      <a:pt x="136" y="13"/>
                    </a:lnTo>
                    <a:lnTo>
                      <a:pt x="136" y="13"/>
                    </a:lnTo>
                    <a:lnTo>
                      <a:pt x="121" y="8"/>
                    </a:lnTo>
                    <a:lnTo>
                      <a:pt x="121" y="8"/>
                    </a:lnTo>
                    <a:lnTo>
                      <a:pt x="108" y="2"/>
                    </a:lnTo>
                    <a:lnTo>
                      <a:pt x="108" y="2"/>
                    </a:lnTo>
                    <a:lnTo>
                      <a:pt x="98" y="0"/>
                    </a:lnTo>
                    <a:lnTo>
                      <a:pt x="90" y="0"/>
                    </a:lnTo>
                    <a:lnTo>
                      <a:pt x="90" y="0"/>
                    </a:lnTo>
                    <a:lnTo>
                      <a:pt x="73" y="5"/>
                    </a:lnTo>
                    <a:lnTo>
                      <a:pt x="73" y="5"/>
                    </a:lnTo>
                    <a:lnTo>
                      <a:pt x="58" y="5"/>
                    </a:lnTo>
                    <a:lnTo>
                      <a:pt x="45" y="5"/>
                    </a:lnTo>
                    <a:lnTo>
                      <a:pt x="45" y="5"/>
                    </a:lnTo>
                    <a:lnTo>
                      <a:pt x="12" y="0"/>
                    </a:lnTo>
                    <a:lnTo>
                      <a:pt x="12" y="0"/>
                    </a:lnTo>
                    <a:lnTo>
                      <a:pt x="10" y="2"/>
                    </a:lnTo>
                    <a:lnTo>
                      <a:pt x="7" y="5"/>
                    </a:lnTo>
                    <a:lnTo>
                      <a:pt x="7" y="8"/>
                    </a:lnTo>
                    <a:lnTo>
                      <a:pt x="10" y="10"/>
                    </a:lnTo>
                    <a:lnTo>
                      <a:pt x="10" y="10"/>
                    </a:lnTo>
                    <a:lnTo>
                      <a:pt x="17" y="15"/>
                    </a:lnTo>
                    <a:lnTo>
                      <a:pt x="30" y="15"/>
                    </a:lnTo>
                    <a:lnTo>
                      <a:pt x="30" y="15"/>
                    </a:lnTo>
                    <a:lnTo>
                      <a:pt x="40" y="18"/>
                    </a:lnTo>
                    <a:lnTo>
                      <a:pt x="40" y="18"/>
                    </a:lnTo>
                    <a:lnTo>
                      <a:pt x="48" y="18"/>
                    </a:lnTo>
                    <a:lnTo>
                      <a:pt x="48" y="20"/>
                    </a:lnTo>
                    <a:lnTo>
                      <a:pt x="48" y="20"/>
                    </a:lnTo>
                    <a:lnTo>
                      <a:pt x="40" y="20"/>
                    </a:lnTo>
                    <a:lnTo>
                      <a:pt x="40" y="20"/>
                    </a:lnTo>
                    <a:lnTo>
                      <a:pt x="27" y="18"/>
                    </a:lnTo>
                    <a:lnTo>
                      <a:pt x="27" y="18"/>
                    </a:lnTo>
                    <a:lnTo>
                      <a:pt x="15" y="15"/>
                    </a:lnTo>
                    <a:lnTo>
                      <a:pt x="15" y="15"/>
                    </a:lnTo>
                    <a:lnTo>
                      <a:pt x="10" y="13"/>
                    </a:lnTo>
                    <a:lnTo>
                      <a:pt x="2" y="13"/>
                    </a:lnTo>
                    <a:lnTo>
                      <a:pt x="2" y="13"/>
                    </a:lnTo>
                    <a:lnTo>
                      <a:pt x="0" y="15"/>
                    </a:lnTo>
                    <a:lnTo>
                      <a:pt x="0" y="18"/>
                    </a:lnTo>
                    <a:lnTo>
                      <a:pt x="0" y="23"/>
                    </a:lnTo>
                    <a:lnTo>
                      <a:pt x="2" y="25"/>
                    </a:lnTo>
                    <a:lnTo>
                      <a:pt x="2" y="25"/>
                    </a:lnTo>
                    <a:lnTo>
                      <a:pt x="27" y="30"/>
                    </a:lnTo>
                    <a:lnTo>
                      <a:pt x="42" y="30"/>
                    </a:lnTo>
                    <a:lnTo>
                      <a:pt x="55" y="30"/>
                    </a:lnTo>
                    <a:lnTo>
                      <a:pt x="55" y="33"/>
                    </a:lnTo>
                    <a:lnTo>
                      <a:pt x="55" y="33"/>
                    </a:lnTo>
                    <a:lnTo>
                      <a:pt x="30" y="30"/>
                    </a:lnTo>
                    <a:lnTo>
                      <a:pt x="30" y="30"/>
                    </a:lnTo>
                    <a:lnTo>
                      <a:pt x="17" y="28"/>
                    </a:lnTo>
                    <a:lnTo>
                      <a:pt x="12" y="28"/>
                    </a:lnTo>
                    <a:lnTo>
                      <a:pt x="7" y="28"/>
                    </a:lnTo>
                    <a:lnTo>
                      <a:pt x="7" y="28"/>
                    </a:lnTo>
                    <a:lnTo>
                      <a:pt x="5" y="30"/>
                    </a:lnTo>
                    <a:lnTo>
                      <a:pt x="5" y="33"/>
                    </a:lnTo>
                    <a:lnTo>
                      <a:pt x="5" y="38"/>
                    </a:lnTo>
                    <a:lnTo>
                      <a:pt x="10" y="38"/>
                    </a:lnTo>
                    <a:lnTo>
                      <a:pt x="10" y="38"/>
                    </a:lnTo>
                    <a:lnTo>
                      <a:pt x="30" y="43"/>
                    </a:lnTo>
                    <a:lnTo>
                      <a:pt x="30" y="43"/>
                    </a:lnTo>
                    <a:lnTo>
                      <a:pt x="55" y="43"/>
                    </a:lnTo>
                    <a:lnTo>
                      <a:pt x="55" y="43"/>
                    </a:lnTo>
                    <a:lnTo>
                      <a:pt x="55" y="45"/>
                    </a:lnTo>
                    <a:lnTo>
                      <a:pt x="55" y="45"/>
                    </a:lnTo>
                    <a:lnTo>
                      <a:pt x="37" y="43"/>
                    </a:lnTo>
                    <a:lnTo>
                      <a:pt x="20" y="43"/>
                    </a:lnTo>
                    <a:lnTo>
                      <a:pt x="20" y="43"/>
                    </a:lnTo>
                    <a:lnTo>
                      <a:pt x="17" y="43"/>
                    </a:lnTo>
                    <a:lnTo>
                      <a:pt x="15" y="48"/>
                    </a:lnTo>
                    <a:lnTo>
                      <a:pt x="15" y="50"/>
                    </a:lnTo>
                    <a:lnTo>
                      <a:pt x="17" y="53"/>
                    </a:lnTo>
                    <a:lnTo>
                      <a:pt x="17" y="53"/>
                    </a:lnTo>
                    <a:lnTo>
                      <a:pt x="30" y="56"/>
                    </a:lnTo>
                    <a:lnTo>
                      <a:pt x="42" y="56"/>
                    </a:lnTo>
                    <a:lnTo>
                      <a:pt x="42" y="56"/>
                    </a:lnTo>
                    <a:lnTo>
                      <a:pt x="75" y="58"/>
                    </a:lnTo>
                    <a:lnTo>
                      <a:pt x="93" y="58"/>
                    </a:lnTo>
                    <a:lnTo>
                      <a:pt x="108" y="56"/>
                    </a:lnTo>
                    <a:lnTo>
                      <a:pt x="108" y="56"/>
                    </a:lnTo>
                    <a:lnTo>
                      <a:pt x="128" y="48"/>
                    </a:lnTo>
                    <a:lnTo>
                      <a:pt x="128" y="48"/>
                    </a:lnTo>
                    <a:lnTo>
                      <a:pt x="143" y="48"/>
                    </a:lnTo>
                    <a:lnTo>
                      <a:pt x="159" y="48"/>
                    </a:lnTo>
                    <a:lnTo>
                      <a:pt x="159" y="48"/>
                    </a:lnTo>
                    <a:lnTo>
                      <a:pt x="171" y="48"/>
                    </a:lnTo>
                    <a:lnTo>
                      <a:pt x="171" y="48"/>
                    </a:lnTo>
                    <a:lnTo>
                      <a:pt x="179" y="50"/>
                    </a:lnTo>
                    <a:lnTo>
                      <a:pt x="186" y="50"/>
                    </a:lnTo>
                    <a:lnTo>
                      <a:pt x="186" y="50"/>
                    </a:lnTo>
                    <a:lnTo>
                      <a:pt x="189" y="48"/>
                    </a:lnTo>
                    <a:lnTo>
                      <a:pt x="189" y="48"/>
                    </a:lnTo>
                    <a:lnTo>
                      <a:pt x="191" y="43"/>
                    </a:lnTo>
                    <a:lnTo>
                      <a:pt x="191" y="43"/>
                    </a:lnTo>
                    <a:lnTo>
                      <a:pt x="197" y="35"/>
                    </a:lnTo>
                    <a:lnTo>
                      <a:pt x="197" y="35"/>
                    </a:lnTo>
                    <a:lnTo>
                      <a:pt x="197" y="30"/>
                    </a:lnTo>
                    <a:lnTo>
                      <a:pt x="197" y="30"/>
                    </a:lnTo>
                    <a:lnTo>
                      <a:pt x="197" y="20"/>
                    </a:lnTo>
                    <a:lnTo>
                      <a:pt x="194" y="18"/>
                    </a:lnTo>
                    <a:lnTo>
                      <a:pt x="189" y="15"/>
                    </a:lnTo>
                    <a:lnTo>
                      <a:pt x="189" y="15"/>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0">
                <a:extLst>
                  <a:ext uri="{FF2B5EF4-FFF2-40B4-BE49-F238E27FC236}">
                    <a16:creationId xmlns:a16="http://schemas.microsoft.com/office/drawing/2014/main" id="{C8B868C4-1290-3945-8EA3-273CBE148718}"/>
                  </a:ext>
                </a:extLst>
              </p:cNvPr>
              <p:cNvSpPr>
                <a:spLocks/>
              </p:cNvSpPr>
              <p:nvPr/>
            </p:nvSpPr>
            <p:spPr bwMode="auto">
              <a:xfrm>
                <a:off x="7491062" y="1569386"/>
                <a:ext cx="1006775" cy="466509"/>
              </a:xfrm>
              <a:custGeom>
                <a:avLst/>
                <a:gdLst>
                  <a:gd name="T0" fmla="*/ 490 w 546"/>
                  <a:gd name="T1" fmla="*/ 141 h 253"/>
                  <a:gd name="T2" fmla="*/ 490 w 546"/>
                  <a:gd name="T3" fmla="*/ 141 h 253"/>
                  <a:gd name="T4" fmla="*/ 442 w 546"/>
                  <a:gd name="T5" fmla="*/ 177 h 253"/>
                  <a:gd name="T6" fmla="*/ 417 w 546"/>
                  <a:gd name="T7" fmla="*/ 192 h 253"/>
                  <a:gd name="T8" fmla="*/ 392 w 546"/>
                  <a:gd name="T9" fmla="*/ 207 h 253"/>
                  <a:gd name="T10" fmla="*/ 364 w 546"/>
                  <a:gd name="T11" fmla="*/ 217 h 253"/>
                  <a:gd name="T12" fmla="*/ 336 w 546"/>
                  <a:gd name="T13" fmla="*/ 230 h 253"/>
                  <a:gd name="T14" fmla="*/ 309 w 546"/>
                  <a:gd name="T15" fmla="*/ 237 h 253"/>
                  <a:gd name="T16" fmla="*/ 278 w 546"/>
                  <a:gd name="T17" fmla="*/ 242 h 253"/>
                  <a:gd name="T18" fmla="*/ 278 w 546"/>
                  <a:gd name="T19" fmla="*/ 242 h 253"/>
                  <a:gd name="T20" fmla="*/ 243 w 546"/>
                  <a:gd name="T21" fmla="*/ 247 h 253"/>
                  <a:gd name="T22" fmla="*/ 208 w 546"/>
                  <a:gd name="T23" fmla="*/ 253 h 253"/>
                  <a:gd name="T24" fmla="*/ 172 w 546"/>
                  <a:gd name="T25" fmla="*/ 253 h 253"/>
                  <a:gd name="T26" fmla="*/ 137 w 546"/>
                  <a:gd name="T27" fmla="*/ 253 h 253"/>
                  <a:gd name="T28" fmla="*/ 101 w 546"/>
                  <a:gd name="T29" fmla="*/ 250 h 253"/>
                  <a:gd name="T30" fmla="*/ 69 w 546"/>
                  <a:gd name="T31" fmla="*/ 245 h 253"/>
                  <a:gd name="T32" fmla="*/ 33 w 546"/>
                  <a:gd name="T33" fmla="*/ 237 h 253"/>
                  <a:gd name="T34" fmla="*/ 0 w 546"/>
                  <a:gd name="T35" fmla="*/ 225 h 253"/>
                  <a:gd name="T36" fmla="*/ 0 w 546"/>
                  <a:gd name="T37" fmla="*/ 225 h 253"/>
                  <a:gd name="T38" fmla="*/ 0 w 546"/>
                  <a:gd name="T39" fmla="*/ 184 h 253"/>
                  <a:gd name="T40" fmla="*/ 3 w 546"/>
                  <a:gd name="T41" fmla="*/ 144 h 253"/>
                  <a:gd name="T42" fmla="*/ 3 w 546"/>
                  <a:gd name="T43" fmla="*/ 144 h 253"/>
                  <a:gd name="T44" fmla="*/ 46 w 546"/>
                  <a:gd name="T45" fmla="*/ 154 h 253"/>
                  <a:gd name="T46" fmla="*/ 89 w 546"/>
                  <a:gd name="T47" fmla="*/ 159 h 253"/>
                  <a:gd name="T48" fmla="*/ 132 w 546"/>
                  <a:gd name="T49" fmla="*/ 164 h 253"/>
                  <a:gd name="T50" fmla="*/ 175 w 546"/>
                  <a:gd name="T51" fmla="*/ 164 h 253"/>
                  <a:gd name="T52" fmla="*/ 215 w 546"/>
                  <a:gd name="T53" fmla="*/ 162 h 253"/>
                  <a:gd name="T54" fmla="*/ 256 w 546"/>
                  <a:gd name="T55" fmla="*/ 152 h 253"/>
                  <a:gd name="T56" fmla="*/ 298 w 546"/>
                  <a:gd name="T57" fmla="*/ 139 h 253"/>
                  <a:gd name="T58" fmla="*/ 336 w 546"/>
                  <a:gd name="T59" fmla="*/ 121 h 253"/>
                  <a:gd name="T60" fmla="*/ 336 w 546"/>
                  <a:gd name="T61" fmla="*/ 121 h 253"/>
                  <a:gd name="T62" fmla="*/ 357 w 546"/>
                  <a:gd name="T63" fmla="*/ 111 h 253"/>
                  <a:gd name="T64" fmla="*/ 372 w 546"/>
                  <a:gd name="T65" fmla="*/ 98 h 253"/>
                  <a:gd name="T66" fmla="*/ 405 w 546"/>
                  <a:gd name="T67" fmla="*/ 71 h 253"/>
                  <a:gd name="T68" fmla="*/ 405 w 546"/>
                  <a:gd name="T69" fmla="*/ 71 h 253"/>
                  <a:gd name="T70" fmla="*/ 417 w 546"/>
                  <a:gd name="T71" fmla="*/ 58 h 253"/>
                  <a:gd name="T72" fmla="*/ 430 w 546"/>
                  <a:gd name="T73" fmla="*/ 43 h 253"/>
                  <a:gd name="T74" fmla="*/ 445 w 546"/>
                  <a:gd name="T75" fmla="*/ 30 h 253"/>
                  <a:gd name="T76" fmla="*/ 458 w 546"/>
                  <a:gd name="T77" fmla="*/ 18 h 253"/>
                  <a:gd name="T78" fmla="*/ 458 w 546"/>
                  <a:gd name="T79" fmla="*/ 18 h 253"/>
                  <a:gd name="T80" fmla="*/ 468 w 546"/>
                  <a:gd name="T81" fmla="*/ 10 h 253"/>
                  <a:gd name="T82" fmla="*/ 478 w 546"/>
                  <a:gd name="T83" fmla="*/ 5 h 253"/>
                  <a:gd name="T84" fmla="*/ 488 w 546"/>
                  <a:gd name="T85" fmla="*/ 3 h 253"/>
                  <a:gd name="T86" fmla="*/ 498 w 546"/>
                  <a:gd name="T87" fmla="*/ 0 h 253"/>
                  <a:gd name="T88" fmla="*/ 498 w 546"/>
                  <a:gd name="T89" fmla="*/ 0 h 253"/>
                  <a:gd name="T90" fmla="*/ 513 w 546"/>
                  <a:gd name="T91" fmla="*/ 0 h 253"/>
                  <a:gd name="T92" fmla="*/ 523 w 546"/>
                  <a:gd name="T93" fmla="*/ 3 h 253"/>
                  <a:gd name="T94" fmla="*/ 523 w 546"/>
                  <a:gd name="T95" fmla="*/ 3 h 253"/>
                  <a:gd name="T96" fmla="*/ 533 w 546"/>
                  <a:gd name="T97" fmla="*/ 10 h 253"/>
                  <a:gd name="T98" fmla="*/ 541 w 546"/>
                  <a:gd name="T99" fmla="*/ 20 h 253"/>
                  <a:gd name="T100" fmla="*/ 543 w 546"/>
                  <a:gd name="T101" fmla="*/ 30 h 253"/>
                  <a:gd name="T102" fmla="*/ 546 w 546"/>
                  <a:gd name="T103" fmla="*/ 43 h 253"/>
                  <a:gd name="T104" fmla="*/ 546 w 546"/>
                  <a:gd name="T105" fmla="*/ 43 h 253"/>
                  <a:gd name="T106" fmla="*/ 543 w 546"/>
                  <a:gd name="T107" fmla="*/ 56 h 253"/>
                  <a:gd name="T108" fmla="*/ 541 w 546"/>
                  <a:gd name="T109" fmla="*/ 66 h 253"/>
                  <a:gd name="T110" fmla="*/ 531 w 546"/>
                  <a:gd name="T111" fmla="*/ 88 h 253"/>
                  <a:gd name="T112" fmla="*/ 531 w 546"/>
                  <a:gd name="T113" fmla="*/ 88 h 253"/>
                  <a:gd name="T114" fmla="*/ 523 w 546"/>
                  <a:gd name="T115" fmla="*/ 104 h 253"/>
                  <a:gd name="T116" fmla="*/ 513 w 546"/>
                  <a:gd name="T117" fmla="*/ 119 h 253"/>
                  <a:gd name="T118" fmla="*/ 503 w 546"/>
                  <a:gd name="T119" fmla="*/ 131 h 253"/>
                  <a:gd name="T120" fmla="*/ 490 w 546"/>
                  <a:gd name="T121" fmla="*/ 141 h 253"/>
                  <a:gd name="T122" fmla="*/ 490 w 546"/>
                  <a:gd name="T123" fmla="*/ 141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6" h="253">
                    <a:moveTo>
                      <a:pt x="490" y="141"/>
                    </a:moveTo>
                    <a:lnTo>
                      <a:pt x="490" y="141"/>
                    </a:lnTo>
                    <a:lnTo>
                      <a:pt x="442" y="177"/>
                    </a:lnTo>
                    <a:lnTo>
                      <a:pt x="417" y="192"/>
                    </a:lnTo>
                    <a:lnTo>
                      <a:pt x="392" y="207"/>
                    </a:lnTo>
                    <a:lnTo>
                      <a:pt x="364" y="217"/>
                    </a:lnTo>
                    <a:lnTo>
                      <a:pt x="336" y="230"/>
                    </a:lnTo>
                    <a:lnTo>
                      <a:pt x="309" y="237"/>
                    </a:lnTo>
                    <a:lnTo>
                      <a:pt x="278" y="242"/>
                    </a:lnTo>
                    <a:lnTo>
                      <a:pt x="278" y="242"/>
                    </a:lnTo>
                    <a:lnTo>
                      <a:pt x="243" y="247"/>
                    </a:lnTo>
                    <a:lnTo>
                      <a:pt x="208" y="253"/>
                    </a:lnTo>
                    <a:lnTo>
                      <a:pt x="172" y="253"/>
                    </a:lnTo>
                    <a:lnTo>
                      <a:pt x="137" y="253"/>
                    </a:lnTo>
                    <a:lnTo>
                      <a:pt x="101" y="250"/>
                    </a:lnTo>
                    <a:lnTo>
                      <a:pt x="69" y="245"/>
                    </a:lnTo>
                    <a:lnTo>
                      <a:pt x="33" y="237"/>
                    </a:lnTo>
                    <a:lnTo>
                      <a:pt x="0" y="225"/>
                    </a:lnTo>
                    <a:lnTo>
                      <a:pt x="0" y="225"/>
                    </a:lnTo>
                    <a:lnTo>
                      <a:pt x="0" y="184"/>
                    </a:lnTo>
                    <a:lnTo>
                      <a:pt x="3" y="144"/>
                    </a:lnTo>
                    <a:lnTo>
                      <a:pt x="3" y="144"/>
                    </a:lnTo>
                    <a:lnTo>
                      <a:pt x="46" y="154"/>
                    </a:lnTo>
                    <a:lnTo>
                      <a:pt x="89" y="159"/>
                    </a:lnTo>
                    <a:lnTo>
                      <a:pt x="132" y="164"/>
                    </a:lnTo>
                    <a:lnTo>
                      <a:pt x="175" y="164"/>
                    </a:lnTo>
                    <a:lnTo>
                      <a:pt x="215" y="162"/>
                    </a:lnTo>
                    <a:lnTo>
                      <a:pt x="256" y="152"/>
                    </a:lnTo>
                    <a:lnTo>
                      <a:pt x="298" y="139"/>
                    </a:lnTo>
                    <a:lnTo>
                      <a:pt x="336" y="121"/>
                    </a:lnTo>
                    <a:lnTo>
                      <a:pt x="336" y="121"/>
                    </a:lnTo>
                    <a:lnTo>
                      <a:pt x="357" y="111"/>
                    </a:lnTo>
                    <a:lnTo>
                      <a:pt x="372" y="98"/>
                    </a:lnTo>
                    <a:lnTo>
                      <a:pt x="405" y="71"/>
                    </a:lnTo>
                    <a:lnTo>
                      <a:pt x="405" y="71"/>
                    </a:lnTo>
                    <a:lnTo>
                      <a:pt x="417" y="58"/>
                    </a:lnTo>
                    <a:lnTo>
                      <a:pt x="430" y="43"/>
                    </a:lnTo>
                    <a:lnTo>
                      <a:pt x="445" y="30"/>
                    </a:lnTo>
                    <a:lnTo>
                      <a:pt x="458" y="18"/>
                    </a:lnTo>
                    <a:lnTo>
                      <a:pt x="458" y="18"/>
                    </a:lnTo>
                    <a:lnTo>
                      <a:pt x="468" y="10"/>
                    </a:lnTo>
                    <a:lnTo>
                      <a:pt x="478" y="5"/>
                    </a:lnTo>
                    <a:lnTo>
                      <a:pt x="488" y="3"/>
                    </a:lnTo>
                    <a:lnTo>
                      <a:pt x="498" y="0"/>
                    </a:lnTo>
                    <a:lnTo>
                      <a:pt x="498" y="0"/>
                    </a:lnTo>
                    <a:lnTo>
                      <a:pt x="513" y="0"/>
                    </a:lnTo>
                    <a:lnTo>
                      <a:pt x="523" y="3"/>
                    </a:lnTo>
                    <a:lnTo>
                      <a:pt x="523" y="3"/>
                    </a:lnTo>
                    <a:lnTo>
                      <a:pt x="533" y="10"/>
                    </a:lnTo>
                    <a:lnTo>
                      <a:pt x="541" y="20"/>
                    </a:lnTo>
                    <a:lnTo>
                      <a:pt x="543" y="30"/>
                    </a:lnTo>
                    <a:lnTo>
                      <a:pt x="546" y="43"/>
                    </a:lnTo>
                    <a:lnTo>
                      <a:pt x="546" y="43"/>
                    </a:lnTo>
                    <a:lnTo>
                      <a:pt x="543" y="56"/>
                    </a:lnTo>
                    <a:lnTo>
                      <a:pt x="541" y="66"/>
                    </a:lnTo>
                    <a:lnTo>
                      <a:pt x="531" y="88"/>
                    </a:lnTo>
                    <a:lnTo>
                      <a:pt x="531" y="88"/>
                    </a:lnTo>
                    <a:lnTo>
                      <a:pt x="523" y="104"/>
                    </a:lnTo>
                    <a:lnTo>
                      <a:pt x="513" y="119"/>
                    </a:lnTo>
                    <a:lnTo>
                      <a:pt x="503" y="131"/>
                    </a:lnTo>
                    <a:lnTo>
                      <a:pt x="490" y="141"/>
                    </a:lnTo>
                    <a:lnTo>
                      <a:pt x="490" y="141"/>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1">
                <a:extLst>
                  <a:ext uri="{FF2B5EF4-FFF2-40B4-BE49-F238E27FC236}">
                    <a16:creationId xmlns:a16="http://schemas.microsoft.com/office/drawing/2014/main" id="{73125B36-E9BD-2949-9083-942EEEC2D2E1}"/>
                  </a:ext>
                </a:extLst>
              </p:cNvPr>
              <p:cNvSpPr>
                <a:spLocks/>
              </p:cNvSpPr>
              <p:nvPr/>
            </p:nvSpPr>
            <p:spPr bwMode="auto">
              <a:xfrm>
                <a:off x="8125367" y="1071530"/>
                <a:ext cx="213894" cy="129074"/>
              </a:xfrm>
              <a:custGeom>
                <a:avLst/>
                <a:gdLst>
                  <a:gd name="T0" fmla="*/ 5 w 116"/>
                  <a:gd name="T1" fmla="*/ 7 h 70"/>
                  <a:gd name="T2" fmla="*/ 0 w 116"/>
                  <a:gd name="T3" fmla="*/ 60 h 70"/>
                  <a:gd name="T4" fmla="*/ 0 w 116"/>
                  <a:gd name="T5" fmla="*/ 60 h 70"/>
                  <a:gd name="T6" fmla="*/ 28 w 116"/>
                  <a:gd name="T7" fmla="*/ 65 h 70"/>
                  <a:gd name="T8" fmla="*/ 58 w 116"/>
                  <a:gd name="T9" fmla="*/ 70 h 70"/>
                  <a:gd name="T10" fmla="*/ 88 w 116"/>
                  <a:gd name="T11" fmla="*/ 70 h 70"/>
                  <a:gd name="T12" fmla="*/ 116 w 116"/>
                  <a:gd name="T13" fmla="*/ 70 h 70"/>
                  <a:gd name="T14" fmla="*/ 116 w 116"/>
                  <a:gd name="T15" fmla="*/ 12 h 70"/>
                  <a:gd name="T16" fmla="*/ 116 w 116"/>
                  <a:gd name="T17" fmla="*/ 12 h 70"/>
                  <a:gd name="T18" fmla="*/ 114 w 116"/>
                  <a:gd name="T19" fmla="*/ 7 h 70"/>
                  <a:gd name="T20" fmla="*/ 111 w 116"/>
                  <a:gd name="T21" fmla="*/ 5 h 70"/>
                  <a:gd name="T22" fmla="*/ 13 w 116"/>
                  <a:gd name="T23" fmla="*/ 0 h 70"/>
                  <a:gd name="T24" fmla="*/ 13 w 116"/>
                  <a:gd name="T25" fmla="*/ 0 h 70"/>
                  <a:gd name="T26" fmla="*/ 7 w 116"/>
                  <a:gd name="T27" fmla="*/ 2 h 70"/>
                  <a:gd name="T28" fmla="*/ 5 w 116"/>
                  <a:gd name="T29" fmla="*/ 7 h 70"/>
                  <a:gd name="T30" fmla="*/ 5 w 116"/>
                  <a:gd name="T31"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6" h="70">
                    <a:moveTo>
                      <a:pt x="5" y="7"/>
                    </a:moveTo>
                    <a:lnTo>
                      <a:pt x="0" y="60"/>
                    </a:lnTo>
                    <a:lnTo>
                      <a:pt x="0" y="60"/>
                    </a:lnTo>
                    <a:lnTo>
                      <a:pt x="28" y="65"/>
                    </a:lnTo>
                    <a:lnTo>
                      <a:pt x="58" y="70"/>
                    </a:lnTo>
                    <a:lnTo>
                      <a:pt x="88" y="70"/>
                    </a:lnTo>
                    <a:lnTo>
                      <a:pt x="116" y="70"/>
                    </a:lnTo>
                    <a:lnTo>
                      <a:pt x="116" y="12"/>
                    </a:lnTo>
                    <a:lnTo>
                      <a:pt x="116" y="12"/>
                    </a:lnTo>
                    <a:lnTo>
                      <a:pt x="114" y="7"/>
                    </a:lnTo>
                    <a:lnTo>
                      <a:pt x="111" y="5"/>
                    </a:lnTo>
                    <a:lnTo>
                      <a:pt x="13" y="0"/>
                    </a:lnTo>
                    <a:lnTo>
                      <a:pt x="13" y="0"/>
                    </a:lnTo>
                    <a:lnTo>
                      <a:pt x="7" y="2"/>
                    </a:lnTo>
                    <a:lnTo>
                      <a:pt x="5" y="7"/>
                    </a:lnTo>
                    <a:lnTo>
                      <a:pt x="5" y="7"/>
                    </a:lnTo>
                    <a:close/>
                  </a:path>
                </a:pathLst>
              </a:custGeom>
              <a:solidFill>
                <a:srgbClr val="5EA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2">
                <a:extLst>
                  <a:ext uri="{FF2B5EF4-FFF2-40B4-BE49-F238E27FC236}">
                    <a16:creationId xmlns:a16="http://schemas.microsoft.com/office/drawing/2014/main" id="{DF45ED68-BCD1-F64D-A036-8B492452C0C0}"/>
                  </a:ext>
                </a:extLst>
              </p:cNvPr>
              <p:cNvSpPr>
                <a:spLocks/>
              </p:cNvSpPr>
              <p:nvPr/>
            </p:nvSpPr>
            <p:spPr bwMode="auto">
              <a:xfrm>
                <a:off x="8315290" y="1456908"/>
                <a:ext cx="118010" cy="149356"/>
              </a:xfrm>
              <a:custGeom>
                <a:avLst/>
                <a:gdLst>
                  <a:gd name="T0" fmla="*/ 64 w 64"/>
                  <a:gd name="T1" fmla="*/ 10 h 81"/>
                  <a:gd name="T2" fmla="*/ 64 w 64"/>
                  <a:gd name="T3" fmla="*/ 10 h 81"/>
                  <a:gd name="T4" fmla="*/ 46 w 64"/>
                  <a:gd name="T5" fmla="*/ 3 h 81"/>
                  <a:gd name="T6" fmla="*/ 36 w 64"/>
                  <a:gd name="T7" fmla="*/ 0 h 81"/>
                  <a:gd name="T8" fmla="*/ 26 w 64"/>
                  <a:gd name="T9" fmla="*/ 0 h 81"/>
                  <a:gd name="T10" fmla="*/ 26 w 64"/>
                  <a:gd name="T11" fmla="*/ 0 h 81"/>
                  <a:gd name="T12" fmla="*/ 28 w 64"/>
                  <a:gd name="T13" fmla="*/ 13 h 81"/>
                  <a:gd name="T14" fmla="*/ 26 w 64"/>
                  <a:gd name="T15" fmla="*/ 26 h 81"/>
                  <a:gd name="T16" fmla="*/ 26 w 64"/>
                  <a:gd name="T17" fmla="*/ 26 h 81"/>
                  <a:gd name="T18" fmla="*/ 18 w 64"/>
                  <a:gd name="T19" fmla="*/ 36 h 81"/>
                  <a:gd name="T20" fmla="*/ 11 w 64"/>
                  <a:gd name="T21" fmla="*/ 46 h 81"/>
                  <a:gd name="T22" fmla="*/ 11 w 64"/>
                  <a:gd name="T23" fmla="*/ 46 h 81"/>
                  <a:gd name="T24" fmla="*/ 6 w 64"/>
                  <a:gd name="T25" fmla="*/ 61 h 81"/>
                  <a:gd name="T26" fmla="*/ 0 w 64"/>
                  <a:gd name="T27" fmla="*/ 76 h 81"/>
                  <a:gd name="T28" fmla="*/ 0 w 64"/>
                  <a:gd name="T29" fmla="*/ 76 h 81"/>
                  <a:gd name="T30" fmla="*/ 0 w 64"/>
                  <a:gd name="T31" fmla="*/ 81 h 81"/>
                  <a:gd name="T32" fmla="*/ 0 w 64"/>
                  <a:gd name="T33" fmla="*/ 81 h 81"/>
                  <a:gd name="T34" fmla="*/ 3 w 64"/>
                  <a:gd name="T35" fmla="*/ 81 h 81"/>
                  <a:gd name="T36" fmla="*/ 6 w 64"/>
                  <a:gd name="T37" fmla="*/ 76 h 81"/>
                  <a:gd name="T38" fmla="*/ 11 w 64"/>
                  <a:gd name="T39" fmla="*/ 69 h 81"/>
                  <a:gd name="T40" fmla="*/ 11 w 64"/>
                  <a:gd name="T41" fmla="*/ 69 h 81"/>
                  <a:gd name="T42" fmla="*/ 23 w 64"/>
                  <a:gd name="T43" fmla="*/ 56 h 81"/>
                  <a:gd name="T44" fmla="*/ 23 w 64"/>
                  <a:gd name="T45" fmla="*/ 56 h 81"/>
                  <a:gd name="T46" fmla="*/ 56 w 64"/>
                  <a:gd name="T47" fmla="*/ 31 h 81"/>
                  <a:gd name="T48" fmla="*/ 56 w 64"/>
                  <a:gd name="T49" fmla="*/ 31 h 81"/>
                  <a:gd name="T50" fmla="*/ 61 w 64"/>
                  <a:gd name="T51" fmla="*/ 23 h 81"/>
                  <a:gd name="T52" fmla="*/ 64 w 64"/>
                  <a:gd name="T53" fmla="*/ 21 h 81"/>
                  <a:gd name="T54" fmla="*/ 64 w 64"/>
                  <a:gd name="T55" fmla="*/ 16 h 81"/>
                  <a:gd name="T56" fmla="*/ 64 w 64"/>
                  <a:gd name="T57" fmla="*/ 16 h 81"/>
                  <a:gd name="T58" fmla="*/ 64 w 64"/>
                  <a:gd name="T59" fmla="*/ 10 h 81"/>
                  <a:gd name="T60" fmla="*/ 64 w 64"/>
                  <a:gd name="T61" fmla="*/ 1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81">
                    <a:moveTo>
                      <a:pt x="64" y="10"/>
                    </a:moveTo>
                    <a:lnTo>
                      <a:pt x="64" y="10"/>
                    </a:lnTo>
                    <a:lnTo>
                      <a:pt x="46" y="3"/>
                    </a:lnTo>
                    <a:lnTo>
                      <a:pt x="36" y="0"/>
                    </a:lnTo>
                    <a:lnTo>
                      <a:pt x="26" y="0"/>
                    </a:lnTo>
                    <a:lnTo>
                      <a:pt x="26" y="0"/>
                    </a:lnTo>
                    <a:lnTo>
                      <a:pt x="28" y="13"/>
                    </a:lnTo>
                    <a:lnTo>
                      <a:pt x="26" y="26"/>
                    </a:lnTo>
                    <a:lnTo>
                      <a:pt x="26" y="26"/>
                    </a:lnTo>
                    <a:lnTo>
                      <a:pt x="18" y="36"/>
                    </a:lnTo>
                    <a:lnTo>
                      <a:pt x="11" y="46"/>
                    </a:lnTo>
                    <a:lnTo>
                      <a:pt x="11" y="46"/>
                    </a:lnTo>
                    <a:lnTo>
                      <a:pt x="6" y="61"/>
                    </a:lnTo>
                    <a:lnTo>
                      <a:pt x="0" y="76"/>
                    </a:lnTo>
                    <a:lnTo>
                      <a:pt x="0" y="76"/>
                    </a:lnTo>
                    <a:lnTo>
                      <a:pt x="0" y="81"/>
                    </a:lnTo>
                    <a:lnTo>
                      <a:pt x="0" y="81"/>
                    </a:lnTo>
                    <a:lnTo>
                      <a:pt x="3" y="81"/>
                    </a:lnTo>
                    <a:lnTo>
                      <a:pt x="6" y="76"/>
                    </a:lnTo>
                    <a:lnTo>
                      <a:pt x="11" y="69"/>
                    </a:lnTo>
                    <a:lnTo>
                      <a:pt x="11" y="69"/>
                    </a:lnTo>
                    <a:lnTo>
                      <a:pt x="23" y="56"/>
                    </a:lnTo>
                    <a:lnTo>
                      <a:pt x="23" y="56"/>
                    </a:lnTo>
                    <a:lnTo>
                      <a:pt x="56" y="31"/>
                    </a:lnTo>
                    <a:lnTo>
                      <a:pt x="56" y="31"/>
                    </a:lnTo>
                    <a:lnTo>
                      <a:pt x="61" y="23"/>
                    </a:lnTo>
                    <a:lnTo>
                      <a:pt x="64" y="21"/>
                    </a:lnTo>
                    <a:lnTo>
                      <a:pt x="64" y="16"/>
                    </a:lnTo>
                    <a:lnTo>
                      <a:pt x="64" y="16"/>
                    </a:lnTo>
                    <a:lnTo>
                      <a:pt x="64" y="10"/>
                    </a:lnTo>
                    <a:lnTo>
                      <a:pt x="64" y="10"/>
                    </a:lnTo>
                    <a:close/>
                  </a:path>
                </a:pathLst>
              </a:custGeom>
              <a:solidFill>
                <a:srgbClr val="D0E3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5">
                <a:extLst>
                  <a:ext uri="{FF2B5EF4-FFF2-40B4-BE49-F238E27FC236}">
                    <a16:creationId xmlns:a16="http://schemas.microsoft.com/office/drawing/2014/main" id="{5D68F4BC-E6B9-E846-B9CD-1B96694FFD3D}"/>
                  </a:ext>
                </a:extLst>
              </p:cNvPr>
              <p:cNvSpPr>
                <a:spLocks/>
              </p:cNvSpPr>
              <p:nvPr/>
            </p:nvSpPr>
            <p:spPr bwMode="auto">
              <a:xfrm>
                <a:off x="7319579" y="1788812"/>
                <a:ext cx="125386" cy="97727"/>
              </a:xfrm>
              <a:custGeom>
                <a:avLst/>
                <a:gdLst>
                  <a:gd name="T0" fmla="*/ 51 w 68"/>
                  <a:gd name="T1" fmla="*/ 20 h 53"/>
                  <a:gd name="T2" fmla="*/ 51 w 68"/>
                  <a:gd name="T3" fmla="*/ 20 h 53"/>
                  <a:gd name="T4" fmla="*/ 43 w 68"/>
                  <a:gd name="T5" fmla="*/ 12 h 53"/>
                  <a:gd name="T6" fmla="*/ 30 w 68"/>
                  <a:gd name="T7" fmla="*/ 7 h 53"/>
                  <a:gd name="T8" fmla="*/ 10 w 68"/>
                  <a:gd name="T9" fmla="*/ 0 h 53"/>
                  <a:gd name="T10" fmla="*/ 10 w 68"/>
                  <a:gd name="T11" fmla="*/ 0 h 53"/>
                  <a:gd name="T12" fmla="*/ 5 w 68"/>
                  <a:gd name="T13" fmla="*/ 0 h 53"/>
                  <a:gd name="T14" fmla="*/ 0 w 68"/>
                  <a:gd name="T15" fmla="*/ 2 h 53"/>
                  <a:gd name="T16" fmla="*/ 0 w 68"/>
                  <a:gd name="T17" fmla="*/ 7 h 53"/>
                  <a:gd name="T18" fmla="*/ 3 w 68"/>
                  <a:gd name="T19" fmla="*/ 12 h 53"/>
                  <a:gd name="T20" fmla="*/ 3 w 68"/>
                  <a:gd name="T21" fmla="*/ 12 h 53"/>
                  <a:gd name="T22" fmla="*/ 15 w 68"/>
                  <a:gd name="T23" fmla="*/ 17 h 53"/>
                  <a:gd name="T24" fmla="*/ 28 w 68"/>
                  <a:gd name="T25" fmla="*/ 22 h 53"/>
                  <a:gd name="T26" fmla="*/ 28 w 68"/>
                  <a:gd name="T27" fmla="*/ 22 h 53"/>
                  <a:gd name="T28" fmla="*/ 30 w 68"/>
                  <a:gd name="T29" fmla="*/ 25 h 53"/>
                  <a:gd name="T30" fmla="*/ 33 w 68"/>
                  <a:gd name="T31" fmla="*/ 30 h 53"/>
                  <a:gd name="T32" fmla="*/ 33 w 68"/>
                  <a:gd name="T33" fmla="*/ 30 h 53"/>
                  <a:gd name="T34" fmla="*/ 28 w 68"/>
                  <a:gd name="T35" fmla="*/ 35 h 53"/>
                  <a:gd name="T36" fmla="*/ 28 w 68"/>
                  <a:gd name="T37" fmla="*/ 35 h 53"/>
                  <a:gd name="T38" fmla="*/ 28 w 68"/>
                  <a:gd name="T39" fmla="*/ 40 h 53"/>
                  <a:gd name="T40" fmla="*/ 30 w 68"/>
                  <a:gd name="T41" fmla="*/ 43 h 53"/>
                  <a:gd name="T42" fmla="*/ 33 w 68"/>
                  <a:gd name="T43" fmla="*/ 45 h 53"/>
                  <a:gd name="T44" fmla="*/ 35 w 68"/>
                  <a:gd name="T45" fmla="*/ 43 h 53"/>
                  <a:gd name="T46" fmla="*/ 35 w 68"/>
                  <a:gd name="T47" fmla="*/ 43 h 53"/>
                  <a:gd name="T48" fmla="*/ 38 w 68"/>
                  <a:gd name="T49" fmla="*/ 45 h 53"/>
                  <a:gd name="T50" fmla="*/ 43 w 68"/>
                  <a:gd name="T51" fmla="*/ 45 h 53"/>
                  <a:gd name="T52" fmla="*/ 43 w 68"/>
                  <a:gd name="T53" fmla="*/ 45 h 53"/>
                  <a:gd name="T54" fmla="*/ 45 w 68"/>
                  <a:gd name="T55" fmla="*/ 45 h 53"/>
                  <a:gd name="T56" fmla="*/ 45 w 68"/>
                  <a:gd name="T57" fmla="*/ 48 h 53"/>
                  <a:gd name="T58" fmla="*/ 45 w 68"/>
                  <a:gd name="T59" fmla="*/ 48 h 53"/>
                  <a:gd name="T60" fmla="*/ 48 w 68"/>
                  <a:gd name="T61" fmla="*/ 50 h 53"/>
                  <a:gd name="T62" fmla="*/ 51 w 68"/>
                  <a:gd name="T63" fmla="*/ 53 h 53"/>
                  <a:gd name="T64" fmla="*/ 51 w 68"/>
                  <a:gd name="T65" fmla="*/ 53 h 53"/>
                  <a:gd name="T66" fmla="*/ 53 w 68"/>
                  <a:gd name="T67" fmla="*/ 53 h 53"/>
                  <a:gd name="T68" fmla="*/ 53 w 68"/>
                  <a:gd name="T69" fmla="*/ 53 h 53"/>
                  <a:gd name="T70" fmla="*/ 56 w 68"/>
                  <a:gd name="T71" fmla="*/ 53 h 53"/>
                  <a:gd name="T72" fmla="*/ 56 w 68"/>
                  <a:gd name="T73" fmla="*/ 53 h 53"/>
                  <a:gd name="T74" fmla="*/ 63 w 68"/>
                  <a:gd name="T75" fmla="*/ 50 h 53"/>
                  <a:gd name="T76" fmla="*/ 63 w 68"/>
                  <a:gd name="T77" fmla="*/ 50 h 53"/>
                  <a:gd name="T78" fmla="*/ 66 w 68"/>
                  <a:gd name="T79" fmla="*/ 48 h 53"/>
                  <a:gd name="T80" fmla="*/ 66 w 68"/>
                  <a:gd name="T81" fmla="*/ 45 h 53"/>
                  <a:gd name="T82" fmla="*/ 66 w 68"/>
                  <a:gd name="T83" fmla="*/ 45 h 53"/>
                  <a:gd name="T84" fmla="*/ 66 w 68"/>
                  <a:gd name="T85" fmla="*/ 45 h 53"/>
                  <a:gd name="T86" fmla="*/ 68 w 68"/>
                  <a:gd name="T87" fmla="*/ 38 h 53"/>
                  <a:gd name="T88" fmla="*/ 63 w 68"/>
                  <a:gd name="T89" fmla="*/ 30 h 53"/>
                  <a:gd name="T90" fmla="*/ 51 w 68"/>
                  <a:gd name="T91" fmla="*/ 20 h 53"/>
                  <a:gd name="T92" fmla="*/ 51 w 68"/>
                  <a:gd name="T93"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53">
                    <a:moveTo>
                      <a:pt x="51" y="20"/>
                    </a:moveTo>
                    <a:lnTo>
                      <a:pt x="51" y="20"/>
                    </a:lnTo>
                    <a:lnTo>
                      <a:pt x="43" y="12"/>
                    </a:lnTo>
                    <a:lnTo>
                      <a:pt x="30" y="7"/>
                    </a:lnTo>
                    <a:lnTo>
                      <a:pt x="10" y="0"/>
                    </a:lnTo>
                    <a:lnTo>
                      <a:pt x="10" y="0"/>
                    </a:lnTo>
                    <a:lnTo>
                      <a:pt x="5" y="0"/>
                    </a:lnTo>
                    <a:lnTo>
                      <a:pt x="0" y="2"/>
                    </a:lnTo>
                    <a:lnTo>
                      <a:pt x="0" y="7"/>
                    </a:lnTo>
                    <a:lnTo>
                      <a:pt x="3" y="12"/>
                    </a:lnTo>
                    <a:lnTo>
                      <a:pt x="3" y="12"/>
                    </a:lnTo>
                    <a:lnTo>
                      <a:pt x="15" y="17"/>
                    </a:lnTo>
                    <a:lnTo>
                      <a:pt x="28" y="22"/>
                    </a:lnTo>
                    <a:lnTo>
                      <a:pt x="28" y="22"/>
                    </a:lnTo>
                    <a:lnTo>
                      <a:pt x="30" y="25"/>
                    </a:lnTo>
                    <a:lnTo>
                      <a:pt x="33" y="30"/>
                    </a:lnTo>
                    <a:lnTo>
                      <a:pt x="33" y="30"/>
                    </a:lnTo>
                    <a:lnTo>
                      <a:pt x="28" y="35"/>
                    </a:lnTo>
                    <a:lnTo>
                      <a:pt x="28" y="35"/>
                    </a:lnTo>
                    <a:lnTo>
                      <a:pt x="28" y="40"/>
                    </a:lnTo>
                    <a:lnTo>
                      <a:pt x="30" y="43"/>
                    </a:lnTo>
                    <a:lnTo>
                      <a:pt x="33" y="45"/>
                    </a:lnTo>
                    <a:lnTo>
                      <a:pt x="35" y="43"/>
                    </a:lnTo>
                    <a:lnTo>
                      <a:pt x="35" y="43"/>
                    </a:lnTo>
                    <a:lnTo>
                      <a:pt x="38" y="45"/>
                    </a:lnTo>
                    <a:lnTo>
                      <a:pt x="43" y="45"/>
                    </a:lnTo>
                    <a:lnTo>
                      <a:pt x="43" y="45"/>
                    </a:lnTo>
                    <a:lnTo>
                      <a:pt x="45" y="45"/>
                    </a:lnTo>
                    <a:lnTo>
                      <a:pt x="45" y="48"/>
                    </a:lnTo>
                    <a:lnTo>
                      <a:pt x="45" y="48"/>
                    </a:lnTo>
                    <a:lnTo>
                      <a:pt x="48" y="50"/>
                    </a:lnTo>
                    <a:lnTo>
                      <a:pt x="51" y="53"/>
                    </a:lnTo>
                    <a:lnTo>
                      <a:pt x="51" y="53"/>
                    </a:lnTo>
                    <a:lnTo>
                      <a:pt x="53" y="53"/>
                    </a:lnTo>
                    <a:lnTo>
                      <a:pt x="53" y="53"/>
                    </a:lnTo>
                    <a:lnTo>
                      <a:pt x="56" y="53"/>
                    </a:lnTo>
                    <a:lnTo>
                      <a:pt x="56" y="53"/>
                    </a:lnTo>
                    <a:lnTo>
                      <a:pt x="63" y="50"/>
                    </a:lnTo>
                    <a:lnTo>
                      <a:pt x="63" y="50"/>
                    </a:lnTo>
                    <a:lnTo>
                      <a:pt x="66" y="48"/>
                    </a:lnTo>
                    <a:lnTo>
                      <a:pt x="66" y="45"/>
                    </a:lnTo>
                    <a:lnTo>
                      <a:pt x="66" y="45"/>
                    </a:lnTo>
                    <a:lnTo>
                      <a:pt x="66" y="45"/>
                    </a:lnTo>
                    <a:lnTo>
                      <a:pt x="68" y="38"/>
                    </a:lnTo>
                    <a:lnTo>
                      <a:pt x="63" y="30"/>
                    </a:lnTo>
                    <a:lnTo>
                      <a:pt x="51" y="20"/>
                    </a:lnTo>
                    <a:lnTo>
                      <a:pt x="51" y="20"/>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220">
                <a:extLst>
                  <a:ext uri="{FF2B5EF4-FFF2-40B4-BE49-F238E27FC236}">
                    <a16:creationId xmlns:a16="http://schemas.microsoft.com/office/drawing/2014/main" id="{4A19FC29-3227-C645-BCBB-80F858274DA9}"/>
                  </a:ext>
                </a:extLst>
              </p:cNvPr>
              <p:cNvSpPr>
                <a:spLocks/>
              </p:cNvSpPr>
              <p:nvPr/>
            </p:nvSpPr>
            <p:spPr bwMode="auto">
              <a:xfrm>
                <a:off x="8153026" y="1368401"/>
                <a:ext cx="42409" cy="23970"/>
              </a:xfrm>
              <a:custGeom>
                <a:avLst/>
                <a:gdLst>
                  <a:gd name="T0" fmla="*/ 13 w 23"/>
                  <a:gd name="T1" fmla="*/ 13 h 13"/>
                  <a:gd name="T2" fmla="*/ 13 w 23"/>
                  <a:gd name="T3" fmla="*/ 13 h 13"/>
                  <a:gd name="T4" fmla="*/ 13 w 23"/>
                  <a:gd name="T5" fmla="*/ 13 h 13"/>
                  <a:gd name="T6" fmla="*/ 13 w 23"/>
                  <a:gd name="T7" fmla="*/ 13 h 13"/>
                  <a:gd name="T8" fmla="*/ 3 w 23"/>
                  <a:gd name="T9" fmla="*/ 13 h 13"/>
                  <a:gd name="T10" fmla="*/ 0 w 23"/>
                  <a:gd name="T11" fmla="*/ 10 h 13"/>
                  <a:gd name="T12" fmla="*/ 0 w 23"/>
                  <a:gd name="T13" fmla="*/ 8 h 13"/>
                  <a:gd name="T14" fmla="*/ 0 w 23"/>
                  <a:gd name="T15" fmla="*/ 8 h 13"/>
                  <a:gd name="T16" fmla="*/ 5 w 23"/>
                  <a:gd name="T17" fmla="*/ 8 h 13"/>
                  <a:gd name="T18" fmla="*/ 13 w 23"/>
                  <a:gd name="T19" fmla="*/ 8 h 13"/>
                  <a:gd name="T20" fmla="*/ 13 w 23"/>
                  <a:gd name="T21" fmla="*/ 8 h 13"/>
                  <a:gd name="T22" fmla="*/ 15 w 23"/>
                  <a:gd name="T23" fmla="*/ 5 h 13"/>
                  <a:gd name="T24" fmla="*/ 20 w 23"/>
                  <a:gd name="T25" fmla="*/ 0 h 13"/>
                  <a:gd name="T26" fmla="*/ 23 w 23"/>
                  <a:gd name="T27" fmla="*/ 3 h 13"/>
                  <a:gd name="T28" fmla="*/ 23 w 23"/>
                  <a:gd name="T29" fmla="*/ 3 h 13"/>
                  <a:gd name="T30" fmla="*/ 18 w 23"/>
                  <a:gd name="T31" fmla="*/ 8 h 13"/>
                  <a:gd name="T32" fmla="*/ 13 w 23"/>
                  <a:gd name="T33" fmla="*/ 13 h 13"/>
                  <a:gd name="T34" fmla="*/ 13 w 23"/>
                  <a:gd name="T3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3">
                    <a:moveTo>
                      <a:pt x="13" y="13"/>
                    </a:moveTo>
                    <a:lnTo>
                      <a:pt x="13" y="13"/>
                    </a:lnTo>
                    <a:lnTo>
                      <a:pt x="13" y="13"/>
                    </a:lnTo>
                    <a:lnTo>
                      <a:pt x="13" y="13"/>
                    </a:lnTo>
                    <a:lnTo>
                      <a:pt x="3" y="13"/>
                    </a:lnTo>
                    <a:lnTo>
                      <a:pt x="0" y="10"/>
                    </a:lnTo>
                    <a:lnTo>
                      <a:pt x="0" y="8"/>
                    </a:lnTo>
                    <a:lnTo>
                      <a:pt x="0" y="8"/>
                    </a:lnTo>
                    <a:lnTo>
                      <a:pt x="5" y="8"/>
                    </a:lnTo>
                    <a:lnTo>
                      <a:pt x="13" y="8"/>
                    </a:lnTo>
                    <a:lnTo>
                      <a:pt x="13" y="8"/>
                    </a:lnTo>
                    <a:lnTo>
                      <a:pt x="15" y="5"/>
                    </a:lnTo>
                    <a:lnTo>
                      <a:pt x="20" y="0"/>
                    </a:lnTo>
                    <a:lnTo>
                      <a:pt x="23" y="3"/>
                    </a:lnTo>
                    <a:lnTo>
                      <a:pt x="23" y="3"/>
                    </a:lnTo>
                    <a:lnTo>
                      <a:pt x="18" y="8"/>
                    </a:lnTo>
                    <a:lnTo>
                      <a:pt x="13" y="13"/>
                    </a:lnTo>
                    <a:lnTo>
                      <a:pt x="13" y="13"/>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43C6399D-6ABB-8D4F-BC0F-E794C488F1F2}"/>
                </a:ext>
              </a:extLst>
            </p:cNvPr>
            <p:cNvGrpSpPr/>
            <p:nvPr/>
          </p:nvGrpSpPr>
          <p:grpSpPr>
            <a:xfrm>
              <a:off x="9170101" y="2718879"/>
              <a:ext cx="1880788" cy="3525556"/>
              <a:chOff x="9170101" y="2718879"/>
              <a:chExt cx="1880788" cy="3525556"/>
            </a:xfrm>
          </p:grpSpPr>
          <p:sp>
            <p:nvSpPr>
              <p:cNvPr id="40" name="Freeform 164">
                <a:extLst>
                  <a:ext uri="{FF2B5EF4-FFF2-40B4-BE49-F238E27FC236}">
                    <a16:creationId xmlns:a16="http://schemas.microsoft.com/office/drawing/2014/main" id="{CB9C19B2-1FE8-6B48-BDFD-67635CAE51DB}"/>
                  </a:ext>
                </a:extLst>
              </p:cNvPr>
              <p:cNvSpPr>
                <a:spLocks/>
              </p:cNvSpPr>
              <p:nvPr/>
            </p:nvSpPr>
            <p:spPr bwMode="auto">
              <a:xfrm>
                <a:off x="9793343" y="5200782"/>
                <a:ext cx="125386" cy="256303"/>
              </a:xfrm>
              <a:custGeom>
                <a:avLst/>
                <a:gdLst>
                  <a:gd name="T0" fmla="*/ 66 w 68"/>
                  <a:gd name="T1" fmla="*/ 129 h 139"/>
                  <a:gd name="T2" fmla="*/ 66 w 68"/>
                  <a:gd name="T3" fmla="*/ 129 h 139"/>
                  <a:gd name="T4" fmla="*/ 63 w 68"/>
                  <a:gd name="T5" fmla="*/ 132 h 139"/>
                  <a:gd name="T6" fmla="*/ 61 w 68"/>
                  <a:gd name="T7" fmla="*/ 134 h 139"/>
                  <a:gd name="T8" fmla="*/ 61 w 68"/>
                  <a:gd name="T9" fmla="*/ 134 h 139"/>
                  <a:gd name="T10" fmla="*/ 56 w 68"/>
                  <a:gd name="T11" fmla="*/ 139 h 139"/>
                  <a:gd name="T12" fmla="*/ 51 w 68"/>
                  <a:gd name="T13" fmla="*/ 139 h 139"/>
                  <a:gd name="T14" fmla="*/ 51 w 68"/>
                  <a:gd name="T15" fmla="*/ 139 h 139"/>
                  <a:gd name="T16" fmla="*/ 13 w 68"/>
                  <a:gd name="T17" fmla="*/ 139 h 139"/>
                  <a:gd name="T18" fmla="*/ 13 w 68"/>
                  <a:gd name="T19" fmla="*/ 139 h 139"/>
                  <a:gd name="T20" fmla="*/ 10 w 68"/>
                  <a:gd name="T21" fmla="*/ 106 h 139"/>
                  <a:gd name="T22" fmla="*/ 5 w 68"/>
                  <a:gd name="T23" fmla="*/ 71 h 139"/>
                  <a:gd name="T24" fmla="*/ 0 w 68"/>
                  <a:gd name="T25" fmla="*/ 38 h 139"/>
                  <a:gd name="T26" fmla="*/ 0 w 68"/>
                  <a:gd name="T27" fmla="*/ 3 h 139"/>
                  <a:gd name="T28" fmla="*/ 0 w 68"/>
                  <a:gd name="T29" fmla="*/ 3 h 139"/>
                  <a:gd name="T30" fmla="*/ 36 w 68"/>
                  <a:gd name="T31" fmla="*/ 0 h 139"/>
                  <a:gd name="T32" fmla="*/ 48 w 68"/>
                  <a:gd name="T33" fmla="*/ 0 h 139"/>
                  <a:gd name="T34" fmla="*/ 58 w 68"/>
                  <a:gd name="T35" fmla="*/ 3 h 139"/>
                  <a:gd name="T36" fmla="*/ 63 w 68"/>
                  <a:gd name="T37" fmla="*/ 8 h 139"/>
                  <a:gd name="T38" fmla="*/ 68 w 68"/>
                  <a:gd name="T39" fmla="*/ 13 h 139"/>
                  <a:gd name="T40" fmla="*/ 68 w 68"/>
                  <a:gd name="T41" fmla="*/ 13 h 139"/>
                  <a:gd name="T42" fmla="*/ 68 w 68"/>
                  <a:gd name="T43" fmla="*/ 36 h 139"/>
                  <a:gd name="T44" fmla="*/ 68 w 68"/>
                  <a:gd name="T45" fmla="*/ 76 h 139"/>
                  <a:gd name="T46" fmla="*/ 66 w 68"/>
                  <a:gd name="T47" fmla="*/ 129 h 139"/>
                  <a:gd name="T48" fmla="*/ 66 w 68"/>
                  <a:gd name="T49" fmla="*/ 12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139">
                    <a:moveTo>
                      <a:pt x="66" y="129"/>
                    </a:moveTo>
                    <a:lnTo>
                      <a:pt x="66" y="129"/>
                    </a:lnTo>
                    <a:lnTo>
                      <a:pt x="63" y="132"/>
                    </a:lnTo>
                    <a:lnTo>
                      <a:pt x="61" y="134"/>
                    </a:lnTo>
                    <a:lnTo>
                      <a:pt x="61" y="134"/>
                    </a:lnTo>
                    <a:lnTo>
                      <a:pt x="56" y="139"/>
                    </a:lnTo>
                    <a:lnTo>
                      <a:pt x="51" y="139"/>
                    </a:lnTo>
                    <a:lnTo>
                      <a:pt x="51" y="139"/>
                    </a:lnTo>
                    <a:lnTo>
                      <a:pt x="13" y="139"/>
                    </a:lnTo>
                    <a:lnTo>
                      <a:pt x="13" y="139"/>
                    </a:lnTo>
                    <a:lnTo>
                      <a:pt x="10" y="106"/>
                    </a:lnTo>
                    <a:lnTo>
                      <a:pt x="5" y="71"/>
                    </a:lnTo>
                    <a:lnTo>
                      <a:pt x="0" y="38"/>
                    </a:lnTo>
                    <a:lnTo>
                      <a:pt x="0" y="3"/>
                    </a:lnTo>
                    <a:lnTo>
                      <a:pt x="0" y="3"/>
                    </a:lnTo>
                    <a:lnTo>
                      <a:pt x="36" y="0"/>
                    </a:lnTo>
                    <a:lnTo>
                      <a:pt x="48" y="0"/>
                    </a:lnTo>
                    <a:lnTo>
                      <a:pt x="58" y="3"/>
                    </a:lnTo>
                    <a:lnTo>
                      <a:pt x="63" y="8"/>
                    </a:lnTo>
                    <a:lnTo>
                      <a:pt x="68" y="13"/>
                    </a:lnTo>
                    <a:lnTo>
                      <a:pt x="68" y="13"/>
                    </a:lnTo>
                    <a:lnTo>
                      <a:pt x="68" y="36"/>
                    </a:lnTo>
                    <a:lnTo>
                      <a:pt x="68" y="76"/>
                    </a:lnTo>
                    <a:lnTo>
                      <a:pt x="66" y="129"/>
                    </a:lnTo>
                    <a:lnTo>
                      <a:pt x="66" y="129"/>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5">
                <a:extLst>
                  <a:ext uri="{FF2B5EF4-FFF2-40B4-BE49-F238E27FC236}">
                    <a16:creationId xmlns:a16="http://schemas.microsoft.com/office/drawing/2014/main" id="{D37808C7-5B69-5048-B740-D1B0691D8DE2}"/>
                  </a:ext>
                </a:extLst>
              </p:cNvPr>
              <p:cNvSpPr>
                <a:spLocks/>
              </p:cNvSpPr>
              <p:nvPr/>
            </p:nvSpPr>
            <p:spPr bwMode="auto">
              <a:xfrm>
                <a:off x="9496474" y="5210002"/>
                <a:ext cx="116166" cy="252615"/>
              </a:xfrm>
              <a:custGeom>
                <a:avLst/>
                <a:gdLst>
                  <a:gd name="T0" fmla="*/ 5 w 63"/>
                  <a:gd name="T1" fmla="*/ 124 h 137"/>
                  <a:gd name="T2" fmla="*/ 5 w 63"/>
                  <a:gd name="T3" fmla="*/ 124 h 137"/>
                  <a:gd name="T4" fmla="*/ 7 w 63"/>
                  <a:gd name="T5" fmla="*/ 129 h 137"/>
                  <a:gd name="T6" fmla="*/ 10 w 63"/>
                  <a:gd name="T7" fmla="*/ 132 h 137"/>
                  <a:gd name="T8" fmla="*/ 10 w 63"/>
                  <a:gd name="T9" fmla="*/ 132 h 137"/>
                  <a:gd name="T10" fmla="*/ 12 w 63"/>
                  <a:gd name="T11" fmla="*/ 137 h 137"/>
                  <a:gd name="T12" fmla="*/ 17 w 63"/>
                  <a:gd name="T13" fmla="*/ 137 h 137"/>
                  <a:gd name="T14" fmla="*/ 17 w 63"/>
                  <a:gd name="T15" fmla="*/ 137 h 137"/>
                  <a:gd name="T16" fmla="*/ 55 w 63"/>
                  <a:gd name="T17" fmla="*/ 137 h 137"/>
                  <a:gd name="T18" fmla="*/ 55 w 63"/>
                  <a:gd name="T19" fmla="*/ 137 h 137"/>
                  <a:gd name="T20" fmla="*/ 60 w 63"/>
                  <a:gd name="T21" fmla="*/ 68 h 137"/>
                  <a:gd name="T22" fmla="*/ 63 w 63"/>
                  <a:gd name="T23" fmla="*/ 36 h 137"/>
                  <a:gd name="T24" fmla="*/ 63 w 63"/>
                  <a:gd name="T25" fmla="*/ 3 h 137"/>
                  <a:gd name="T26" fmla="*/ 63 w 63"/>
                  <a:gd name="T27" fmla="*/ 3 h 137"/>
                  <a:gd name="T28" fmla="*/ 48 w 63"/>
                  <a:gd name="T29" fmla="*/ 0 h 137"/>
                  <a:gd name="T30" fmla="*/ 30 w 63"/>
                  <a:gd name="T31" fmla="*/ 0 h 137"/>
                  <a:gd name="T32" fmla="*/ 20 w 63"/>
                  <a:gd name="T33" fmla="*/ 3 h 137"/>
                  <a:gd name="T34" fmla="*/ 10 w 63"/>
                  <a:gd name="T35" fmla="*/ 5 h 137"/>
                  <a:gd name="T36" fmla="*/ 2 w 63"/>
                  <a:gd name="T37" fmla="*/ 10 h 137"/>
                  <a:gd name="T38" fmla="*/ 0 w 63"/>
                  <a:gd name="T39" fmla="*/ 15 h 137"/>
                  <a:gd name="T40" fmla="*/ 0 w 63"/>
                  <a:gd name="T41" fmla="*/ 15 h 137"/>
                  <a:gd name="T42" fmla="*/ 0 w 63"/>
                  <a:gd name="T43" fmla="*/ 38 h 137"/>
                  <a:gd name="T44" fmla="*/ 0 w 63"/>
                  <a:gd name="T45" fmla="*/ 71 h 137"/>
                  <a:gd name="T46" fmla="*/ 5 w 63"/>
                  <a:gd name="T47" fmla="*/ 124 h 137"/>
                  <a:gd name="T48" fmla="*/ 5 w 63"/>
                  <a:gd name="T49" fmla="*/ 12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 h="137">
                    <a:moveTo>
                      <a:pt x="5" y="124"/>
                    </a:moveTo>
                    <a:lnTo>
                      <a:pt x="5" y="124"/>
                    </a:lnTo>
                    <a:lnTo>
                      <a:pt x="7" y="129"/>
                    </a:lnTo>
                    <a:lnTo>
                      <a:pt x="10" y="132"/>
                    </a:lnTo>
                    <a:lnTo>
                      <a:pt x="10" y="132"/>
                    </a:lnTo>
                    <a:lnTo>
                      <a:pt x="12" y="137"/>
                    </a:lnTo>
                    <a:lnTo>
                      <a:pt x="17" y="137"/>
                    </a:lnTo>
                    <a:lnTo>
                      <a:pt x="17" y="137"/>
                    </a:lnTo>
                    <a:lnTo>
                      <a:pt x="55" y="137"/>
                    </a:lnTo>
                    <a:lnTo>
                      <a:pt x="55" y="137"/>
                    </a:lnTo>
                    <a:lnTo>
                      <a:pt x="60" y="68"/>
                    </a:lnTo>
                    <a:lnTo>
                      <a:pt x="63" y="36"/>
                    </a:lnTo>
                    <a:lnTo>
                      <a:pt x="63" y="3"/>
                    </a:lnTo>
                    <a:lnTo>
                      <a:pt x="63" y="3"/>
                    </a:lnTo>
                    <a:lnTo>
                      <a:pt x="48" y="0"/>
                    </a:lnTo>
                    <a:lnTo>
                      <a:pt x="30" y="0"/>
                    </a:lnTo>
                    <a:lnTo>
                      <a:pt x="20" y="3"/>
                    </a:lnTo>
                    <a:lnTo>
                      <a:pt x="10" y="5"/>
                    </a:lnTo>
                    <a:lnTo>
                      <a:pt x="2" y="10"/>
                    </a:lnTo>
                    <a:lnTo>
                      <a:pt x="0" y="15"/>
                    </a:lnTo>
                    <a:lnTo>
                      <a:pt x="0" y="15"/>
                    </a:lnTo>
                    <a:lnTo>
                      <a:pt x="0" y="38"/>
                    </a:lnTo>
                    <a:lnTo>
                      <a:pt x="0" y="71"/>
                    </a:lnTo>
                    <a:lnTo>
                      <a:pt x="5" y="124"/>
                    </a:lnTo>
                    <a:lnTo>
                      <a:pt x="5" y="124"/>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84">
                <a:extLst>
                  <a:ext uri="{FF2B5EF4-FFF2-40B4-BE49-F238E27FC236}">
                    <a16:creationId xmlns:a16="http://schemas.microsoft.com/office/drawing/2014/main" id="{11377DA8-B93C-2443-882C-8FF2FCEBBABD}"/>
                  </a:ext>
                </a:extLst>
              </p:cNvPr>
              <p:cNvSpPr>
                <a:spLocks/>
              </p:cNvSpPr>
              <p:nvPr/>
            </p:nvSpPr>
            <p:spPr bwMode="auto">
              <a:xfrm>
                <a:off x="9332365" y="5410988"/>
                <a:ext cx="274742" cy="237864"/>
              </a:xfrm>
              <a:custGeom>
                <a:avLst/>
                <a:gdLst>
                  <a:gd name="T0" fmla="*/ 89 w 149"/>
                  <a:gd name="T1" fmla="*/ 13 h 129"/>
                  <a:gd name="T2" fmla="*/ 89 w 149"/>
                  <a:gd name="T3" fmla="*/ 13 h 129"/>
                  <a:gd name="T4" fmla="*/ 81 w 149"/>
                  <a:gd name="T5" fmla="*/ 23 h 129"/>
                  <a:gd name="T6" fmla="*/ 81 w 149"/>
                  <a:gd name="T7" fmla="*/ 23 h 129"/>
                  <a:gd name="T8" fmla="*/ 71 w 149"/>
                  <a:gd name="T9" fmla="*/ 40 h 129"/>
                  <a:gd name="T10" fmla="*/ 58 w 149"/>
                  <a:gd name="T11" fmla="*/ 53 h 129"/>
                  <a:gd name="T12" fmla="*/ 46 w 149"/>
                  <a:gd name="T13" fmla="*/ 66 h 129"/>
                  <a:gd name="T14" fmla="*/ 30 w 149"/>
                  <a:gd name="T15" fmla="*/ 78 h 129"/>
                  <a:gd name="T16" fmla="*/ 30 w 149"/>
                  <a:gd name="T17" fmla="*/ 78 h 129"/>
                  <a:gd name="T18" fmla="*/ 20 w 149"/>
                  <a:gd name="T19" fmla="*/ 83 h 129"/>
                  <a:gd name="T20" fmla="*/ 10 w 149"/>
                  <a:gd name="T21" fmla="*/ 91 h 129"/>
                  <a:gd name="T22" fmla="*/ 10 w 149"/>
                  <a:gd name="T23" fmla="*/ 91 h 129"/>
                  <a:gd name="T24" fmla="*/ 3 w 149"/>
                  <a:gd name="T25" fmla="*/ 98 h 129"/>
                  <a:gd name="T26" fmla="*/ 0 w 149"/>
                  <a:gd name="T27" fmla="*/ 109 h 129"/>
                  <a:gd name="T28" fmla="*/ 3 w 149"/>
                  <a:gd name="T29" fmla="*/ 119 h 129"/>
                  <a:gd name="T30" fmla="*/ 5 w 149"/>
                  <a:gd name="T31" fmla="*/ 121 h 129"/>
                  <a:gd name="T32" fmla="*/ 10 w 149"/>
                  <a:gd name="T33" fmla="*/ 126 h 129"/>
                  <a:gd name="T34" fmla="*/ 10 w 149"/>
                  <a:gd name="T35" fmla="*/ 126 h 129"/>
                  <a:gd name="T36" fmla="*/ 20 w 149"/>
                  <a:gd name="T37" fmla="*/ 129 h 129"/>
                  <a:gd name="T38" fmla="*/ 30 w 149"/>
                  <a:gd name="T39" fmla="*/ 126 h 129"/>
                  <a:gd name="T40" fmla="*/ 30 w 149"/>
                  <a:gd name="T41" fmla="*/ 126 h 129"/>
                  <a:gd name="T42" fmla="*/ 43 w 149"/>
                  <a:gd name="T43" fmla="*/ 124 h 129"/>
                  <a:gd name="T44" fmla="*/ 56 w 149"/>
                  <a:gd name="T45" fmla="*/ 121 h 129"/>
                  <a:gd name="T46" fmla="*/ 78 w 149"/>
                  <a:gd name="T47" fmla="*/ 106 h 129"/>
                  <a:gd name="T48" fmla="*/ 78 w 149"/>
                  <a:gd name="T49" fmla="*/ 106 h 129"/>
                  <a:gd name="T50" fmla="*/ 101 w 149"/>
                  <a:gd name="T51" fmla="*/ 91 h 129"/>
                  <a:gd name="T52" fmla="*/ 124 w 149"/>
                  <a:gd name="T53" fmla="*/ 78 h 129"/>
                  <a:gd name="T54" fmla="*/ 124 w 149"/>
                  <a:gd name="T55" fmla="*/ 78 h 129"/>
                  <a:gd name="T56" fmla="*/ 134 w 149"/>
                  <a:gd name="T57" fmla="*/ 73 h 129"/>
                  <a:gd name="T58" fmla="*/ 142 w 149"/>
                  <a:gd name="T59" fmla="*/ 66 h 129"/>
                  <a:gd name="T60" fmla="*/ 142 w 149"/>
                  <a:gd name="T61" fmla="*/ 66 h 129"/>
                  <a:gd name="T62" fmla="*/ 147 w 149"/>
                  <a:gd name="T63" fmla="*/ 61 h 129"/>
                  <a:gd name="T64" fmla="*/ 149 w 149"/>
                  <a:gd name="T65" fmla="*/ 50 h 129"/>
                  <a:gd name="T66" fmla="*/ 149 w 149"/>
                  <a:gd name="T67" fmla="*/ 43 h 129"/>
                  <a:gd name="T68" fmla="*/ 149 w 149"/>
                  <a:gd name="T69" fmla="*/ 33 h 129"/>
                  <a:gd name="T70" fmla="*/ 147 w 149"/>
                  <a:gd name="T71" fmla="*/ 25 h 129"/>
                  <a:gd name="T72" fmla="*/ 142 w 149"/>
                  <a:gd name="T73" fmla="*/ 18 h 129"/>
                  <a:gd name="T74" fmla="*/ 137 w 149"/>
                  <a:gd name="T75" fmla="*/ 10 h 129"/>
                  <a:gd name="T76" fmla="*/ 129 w 149"/>
                  <a:gd name="T77" fmla="*/ 5 h 129"/>
                  <a:gd name="T78" fmla="*/ 129 w 149"/>
                  <a:gd name="T79" fmla="*/ 5 h 129"/>
                  <a:gd name="T80" fmla="*/ 121 w 149"/>
                  <a:gd name="T81" fmla="*/ 0 h 129"/>
                  <a:gd name="T82" fmla="*/ 111 w 149"/>
                  <a:gd name="T83" fmla="*/ 0 h 129"/>
                  <a:gd name="T84" fmla="*/ 101 w 149"/>
                  <a:gd name="T85" fmla="*/ 2 h 129"/>
                  <a:gd name="T86" fmla="*/ 94 w 149"/>
                  <a:gd name="T87" fmla="*/ 7 h 129"/>
                  <a:gd name="T88" fmla="*/ 94 w 149"/>
                  <a:gd name="T89" fmla="*/ 7 h 129"/>
                  <a:gd name="T90" fmla="*/ 89 w 149"/>
                  <a:gd name="T91" fmla="*/ 13 h 129"/>
                  <a:gd name="T92" fmla="*/ 89 w 149"/>
                  <a:gd name="T93"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129">
                    <a:moveTo>
                      <a:pt x="89" y="13"/>
                    </a:moveTo>
                    <a:lnTo>
                      <a:pt x="89" y="13"/>
                    </a:lnTo>
                    <a:lnTo>
                      <a:pt x="81" y="23"/>
                    </a:lnTo>
                    <a:lnTo>
                      <a:pt x="81" y="23"/>
                    </a:lnTo>
                    <a:lnTo>
                      <a:pt x="71" y="40"/>
                    </a:lnTo>
                    <a:lnTo>
                      <a:pt x="58" y="53"/>
                    </a:lnTo>
                    <a:lnTo>
                      <a:pt x="46" y="66"/>
                    </a:lnTo>
                    <a:lnTo>
                      <a:pt x="30" y="78"/>
                    </a:lnTo>
                    <a:lnTo>
                      <a:pt x="30" y="78"/>
                    </a:lnTo>
                    <a:lnTo>
                      <a:pt x="20" y="83"/>
                    </a:lnTo>
                    <a:lnTo>
                      <a:pt x="10" y="91"/>
                    </a:lnTo>
                    <a:lnTo>
                      <a:pt x="10" y="91"/>
                    </a:lnTo>
                    <a:lnTo>
                      <a:pt x="3" y="98"/>
                    </a:lnTo>
                    <a:lnTo>
                      <a:pt x="0" y="109"/>
                    </a:lnTo>
                    <a:lnTo>
                      <a:pt x="3" y="119"/>
                    </a:lnTo>
                    <a:lnTo>
                      <a:pt x="5" y="121"/>
                    </a:lnTo>
                    <a:lnTo>
                      <a:pt x="10" y="126"/>
                    </a:lnTo>
                    <a:lnTo>
                      <a:pt x="10" y="126"/>
                    </a:lnTo>
                    <a:lnTo>
                      <a:pt x="20" y="129"/>
                    </a:lnTo>
                    <a:lnTo>
                      <a:pt x="30" y="126"/>
                    </a:lnTo>
                    <a:lnTo>
                      <a:pt x="30" y="126"/>
                    </a:lnTo>
                    <a:lnTo>
                      <a:pt x="43" y="124"/>
                    </a:lnTo>
                    <a:lnTo>
                      <a:pt x="56" y="121"/>
                    </a:lnTo>
                    <a:lnTo>
                      <a:pt x="78" y="106"/>
                    </a:lnTo>
                    <a:lnTo>
                      <a:pt x="78" y="106"/>
                    </a:lnTo>
                    <a:lnTo>
                      <a:pt x="101" y="91"/>
                    </a:lnTo>
                    <a:lnTo>
                      <a:pt x="124" y="78"/>
                    </a:lnTo>
                    <a:lnTo>
                      <a:pt x="124" y="78"/>
                    </a:lnTo>
                    <a:lnTo>
                      <a:pt x="134" y="73"/>
                    </a:lnTo>
                    <a:lnTo>
                      <a:pt x="142" y="66"/>
                    </a:lnTo>
                    <a:lnTo>
                      <a:pt x="142" y="66"/>
                    </a:lnTo>
                    <a:lnTo>
                      <a:pt x="147" y="61"/>
                    </a:lnTo>
                    <a:lnTo>
                      <a:pt x="149" y="50"/>
                    </a:lnTo>
                    <a:lnTo>
                      <a:pt x="149" y="43"/>
                    </a:lnTo>
                    <a:lnTo>
                      <a:pt x="149" y="33"/>
                    </a:lnTo>
                    <a:lnTo>
                      <a:pt x="147" y="25"/>
                    </a:lnTo>
                    <a:lnTo>
                      <a:pt x="142" y="18"/>
                    </a:lnTo>
                    <a:lnTo>
                      <a:pt x="137" y="10"/>
                    </a:lnTo>
                    <a:lnTo>
                      <a:pt x="129" y="5"/>
                    </a:lnTo>
                    <a:lnTo>
                      <a:pt x="129" y="5"/>
                    </a:lnTo>
                    <a:lnTo>
                      <a:pt x="121" y="0"/>
                    </a:lnTo>
                    <a:lnTo>
                      <a:pt x="111" y="0"/>
                    </a:lnTo>
                    <a:lnTo>
                      <a:pt x="101" y="2"/>
                    </a:lnTo>
                    <a:lnTo>
                      <a:pt x="94" y="7"/>
                    </a:lnTo>
                    <a:lnTo>
                      <a:pt x="94" y="7"/>
                    </a:lnTo>
                    <a:lnTo>
                      <a:pt x="89" y="13"/>
                    </a:lnTo>
                    <a:lnTo>
                      <a:pt x="89" y="13"/>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5">
                <a:extLst>
                  <a:ext uri="{FF2B5EF4-FFF2-40B4-BE49-F238E27FC236}">
                    <a16:creationId xmlns:a16="http://schemas.microsoft.com/office/drawing/2014/main" id="{3A896DF9-BD15-384A-9826-216FC4B407B9}"/>
                  </a:ext>
                </a:extLst>
              </p:cNvPr>
              <p:cNvSpPr>
                <a:spLocks/>
              </p:cNvSpPr>
              <p:nvPr/>
            </p:nvSpPr>
            <p:spPr bwMode="auto">
              <a:xfrm>
                <a:off x="9811782" y="5401769"/>
                <a:ext cx="274742" cy="265523"/>
              </a:xfrm>
              <a:custGeom>
                <a:avLst/>
                <a:gdLst>
                  <a:gd name="T0" fmla="*/ 76 w 149"/>
                  <a:gd name="T1" fmla="*/ 43 h 144"/>
                  <a:gd name="T2" fmla="*/ 76 w 149"/>
                  <a:gd name="T3" fmla="*/ 43 h 144"/>
                  <a:gd name="T4" fmla="*/ 94 w 149"/>
                  <a:gd name="T5" fmla="*/ 60 h 144"/>
                  <a:gd name="T6" fmla="*/ 111 w 149"/>
                  <a:gd name="T7" fmla="*/ 81 h 144"/>
                  <a:gd name="T8" fmla="*/ 132 w 149"/>
                  <a:gd name="T9" fmla="*/ 98 h 144"/>
                  <a:gd name="T10" fmla="*/ 147 w 149"/>
                  <a:gd name="T11" fmla="*/ 119 h 144"/>
                  <a:gd name="T12" fmla="*/ 147 w 149"/>
                  <a:gd name="T13" fmla="*/ 119 h 144"/>
                  <a:gd name="T14" fmla="*/ 149 w 149"/>
                  <a:gd name="T15" fmla="*/ 126 h 144"/>
                  <a:gd name="T16" fmla="*/ 149 w 149"/>
                  <a:gd name="T17" fmla="*/ 131 h 144"/>
                  <a:gd name="T18" fmla="*/ 149 w 149"/>
                  <a:gd name="T19" fmla="*/ 131 h 144"/>
                  <a:gd name="T20" fmla="*/ 147 w 149"/>
                  <a:gd name="T21" fmla="*/ 139 h 144"/>
                  <a:gd name="T22" fmla="*/ 139 w 149"/>
                  <a:gd name="T23" fmla="*/ 141 h 144"/>
                  <a:gd name="T24" fmla="*/ 139 w 149"/>
                  <a:gd name="T25" fmla="*/ 141 h 144"/>
                  <a:gd name="T26" fmla="*/ 127 w 149"/>
                  <a:gd name="T27" fmla="*/ 144 h 144"/>
                  <a:gd name="T28" fmla="*/ 116 w 149"/>
                  <a:gd name="T29" fmla="*/ 141 h 144"/>
                  <a:gd name="T30" fmla="*/ 104 w 149"/>
                  <a:gd name="T31" fmla="*/ 136 h 144"/>
                  <a:gd name="T32" fmla="*/ 91 w 149"/>
                  <a:gd name="T33" fmla="*/ 131 h 144"/>
                  <a:gd name="T34" fmla="*/ 91 w 149"/>
                  <a:gd name="T35" fmla="*/ 131 h 144"/>
                  <a:gd name="T36" fmla="*/ 31 w 149"/>
                  <a:gd name="T37" fmla="*/ 96 h 144"/>
                  <a:gd name="T38" fmla="*/ 31 w 149"/>
                  <a:gd name="T39" fmla="*/ 96 h 144"/>
                  <a:gd name="T40" fmla="*/ 23 w 149"/>
                  <a:gd name="T41" fmla="*/ 91 h 144"/>
                  <a:gd name="T42" fmla="*/ 15 w 149"/>
                  <a:gd name="T43" fmla="*/ 86 h 144"/>
                  <a:gd name="T44" fmla="*/ 15 w 149"/>
                  <a:gd name="T45" fmla="*/ 86 h 144"/>
                  <a:gd name="T46" fmla="*/ 8 w 149"/>
                  <a:gd name="T47" fmla="*/ 76 h 144"/>
                  <a:gd name="T48" fmla="*/ 5 w 149"/>
                  <a:gd name="T49" fmla="*/ 66 h 144"/>
                  <a:gd name="T50" fmla="*/ 0 w 149"/>
                  <a:gd name="T51" fmla="*/ 43 h 144"/>
                  <a:gd name="T52" fmla="*/ 0 w 149"/>
                  <a:gd name="T53" fmla="*/ 43 h 144"/>
                  <a:gd name="T54" fmla="*/ 0 w 149"/>
                  <a:gd name="T55" fmla="*/ 30 h 144"/>
                  <a:gd name="T56" fmla="*/ 5 w 149"/>
                  <a:gd name="T57" fmla="*/ 18 h 144"/>
                  <a:gd name="T58" fmla="*/ 5 w 149"/>
                  <a:gd name="T59" fmla="*/ 18 h 144"/>
                  <a:gd name="T60" fmla="*/ 13 w 149"/>
                  <a:gd name="T61" fmla="*/ 7 h 144"/>
                  <a:gd name="T62" fmla="*/ 26 w 149"/>
                  <a:gd name="T63" fmla="*/ 2 h 144"/>
                  <a:gd name="T64" fmla="*/ 38 w 149"/>
                  <a:gd name="T65" fmla="*/ 0 h 144"/>
                  <a:gd name="T66" fmla="*/ 51 w 149"/>
                  <a:gd name="T67" fmla="*/ 2 h 144"/>
                  <a:gd name="T68" fmla="*/ 51 w 149"/>
                  <a:gd name="T69" fmla="*/ 2 h 144"/>
                  <a:gd name="T70" fmla="*/ 53 w 149"/>
                  <a:gd name="T71" fmla="*/ 5 h 144"/>
                  <a:gd name="T72" fmla="*/ 56 w 149"/>
                  <a:gd name="T73" fmla="*/ 7 h 144"/>
                  <a:gd name="T74" fmla="*/ 61 w 149"/>
                  <a:gd name="T75" fmla="*/ 18 h 144"/>
                  <a:gd name="T76" fmla="*/ 61 w 149"/>
                  <a:gd name="T77" fmla="*/ 18 h 144"/>
                  <a:gd name="T78" fmla="*/ 66 w 149"/>
                  <a:gd name="T79" fmla="*/ 30 h 144"/>
                  <a:gd name="T80" fmla="*/ 76 w 149"/>
                  <a:gd name="T81" fmla="*/ 43 h 144"/>
                  <a:gd name="T82" fmla="*/ 76 w 149"/>
                  <a:gd name="T83" fmla="*/ 4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44">
                    <a:moveTo>
                      <a:pt x="76" y="43"/>
                    </a:moveTo>
                    <a:lnTo>
                      <a:pt x="76" y="43"/>
                    </a:lnTo>
                    <a:lnTo>
                      <a:pt x="94" y="60"/>
                    </a:lnTo>
                    <a:lnTo>
                      <a:pt x="111" y="81"/>
                    </a:lnTo>
                    <a:lnTo>
                      <a:pt x="132" y="98"/>
                    </a:lnTo>
                    <a:lnTo>
                      <a:pt x="147" y="119"/>
                    </a:lnTo>
                    <a:lnTo>
                      <a:pt x="147" y="119"/>
                    </a:lnTo>
                    <a:lnTo>
                      <a:pt x="149" y="126"/>
                    </a:lnTo>
                    <a:lnTo>
                      <a:pt x="149" y="131"/>
                    </a:lnTo>
                    <a:lnTo>
                      <a:pt x="149" y="131"/>
                    </a:lnTo>
                    <a:lnTo>
                      <a:pt x="147" y="139"/>
                    </a:lnTo>
                    <a:lnTo>
                      <a:pt x="139" y="141"/>
                    </a:lnTo>
                    <a:lnTo>
                      <a:pt x="139" y="141"/>
                    </a:lnTo>
                    <a:lnTo>
                      <a:pt x="127" y="144"/>
                    </a:lnTo>
                    <a:lnTo>
                      <a:pt x="116" y="141"/>
                    </a:lnTo>
                    <a:lnTo>
                      <a:pt x="104" y="136"/>
                    </a:lnTo>
                    <a:lnTo>
                      <a:pt x="91" y="131"/>
                    </a:lnTo>
                    <a:lnTo>
                      <a:pt x="91" y="131"/>
                    </a:lnTo>
                    <a:lnTo>
                      <a:pt x="31" y="96"/>
                    </a:lnTo>
                    <a:lnTo>
                      <a:pt x="31" y="96"/>
                    </a:lnTo>
                    <a:lnTo>
                      <a:pt x="23" y="91"/>
                    </a:lnTo>
                    <a:lnTo>
                      <a:pt x="15" y="86"/>
                    </a:lnTo>
                    <a:lnTo>
                      <a:pt x="15" y="86"/>
                    </a:lnTo>
                    <a:lnTo>
                      <a:pt x="8" y="76"/>
                    </a:lnTo>
                    <a:lnTo>
                      <a:pt x="5" y="66"/>
                    </a:lnTo>
                    <a:lnTo>
                      <a:pt x="0" y="43"/>
                    </a:lnTo>
                    <a:lnTo>
                      <a:pt x="0" y="43"/>
                    </a:lnTo>
                    <a:lnTo>
                      <a:pt x="0" y="30"/>
                    </a:lnTo>
                    <a:lnTo>
                      <a:pt x="5" y="18"/>
                    </a:lnTo>
                    <a:lnTo>
                      <a:pt x="5" y="18"/>
                    </a:lnTo>
                    <a:lnTo>
                      <a:pt x="13" y="7"/>
                    </a:lnTo>
                    <a:lnTo>
                      <a:pt x="26" y="2"/>
                    </a:lnTo>
                    <a:lnTo>
                      <a:pt x="38" y="0"/>
                    </a:lnTo>
                    <a:lnTo>
                      <a:pt x="51" y="2"/>
                    </a:lnTo>
                    <a:lnTo>
                      <a:pt x="51" y="2"/>
                    </a:lnTo>
                    <a:lnTo>
                      <a:pt x="53" y="5"/>
                    </a:lnTo>
                    <a:lnTo>
                      <a:pt x="56" y="7"/>
                    </a:lnTo>
                    <a:lnTo>
                      <a:pt x="61" y="18"/>
                    </a:lnTo>
                    <a:lnTo>
                      <a:pt x="61" y="18"/>
                    </a:lnTo>
                    <a:lnTo>
                      <a:pt x="66" y="30"/>
                    </a:lnTo>
                    <a:lnTo>
                      <a:pt x="76" y="43"/>
                    </a:lnTo>
                    <a:lnTo>
                      <a:pt x="76" y="43"/>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68">
                <a:extLst>
                  <a:ext uri="{FF2B5EF4-FFF2-40B4-BE49-F238E27FC236}">
                    <a16:creationId xmlns:a16="http://schemas.microsoft.com/office/drawing/2014/main" id="{D6A0E846-F3D0-D348-99E3-00211D15F3C1}"/>
                  </a:ext>
                </a:extLst>
              </p:cNvPr>
              <p:cNvSpPr>
                <a:spLocks/>
              </p:cNvSpPr>
              <p:nvPr/>
            </p:nvSpPr>
            <p:spPr bwMode="auto">
              <a:xfrm>
                <a:off x="9677177" y="3664805"/>
                <a:ext cx="396440" cy="1648456"/>
              </a:xfrm>
              <a:custGeom>
                <a:avLst/>
                <a:gdLst>
                  <a:gd name="T0" fmla="*/ 56 w 215"/>
                  <a:gd name="T1" fmla="*/ 894 h 894"/>
                  <a:gd name="T2" fmla="*/ 56 w 215"/>
                  <a:gd name="T3" fmla="*/ 894 h 894"/>
                  <a:gd name="T4" fmla="*/ 68 w 215"/>
                  <a:gd name="T5" fmla="*/ 894 h 894"/>
                  <a:gd name="T6" fmla="*/ 68 w 215"/>
                  <a:gd name="T7" fmla="*/ 894 h 894"/>
                  <a:gd name="T8" fmla="*/ 109 w 215"/>
                  <a:gd name="T9" fmla="*/ 886 h 894"/>
                  <a:gd name="T10" fmla="*/ 149 w 215"/>
                  <a:gd name="T11" fmla="*/ 886 h 894"/>
                  <a:gd name="T12" fmla="*/ 149 w 215"/>
                  <a:gd name="T13" fmla="*/ 886 h 894"/>
                  <a:gd name="T14" fmla="*/ 154 w 215"/>
                  <a:gd name="T15" fmla="*/ 871 h 894"/>
                  <a:gd name="T16" fmla="*/ 154 w 215"/>
                  <a:gd name="T17" fmla="*/ 871 h 894"/>
                  <a:gd name="T18" fmla="*/ 174 w 215"/>
                  <a:gd name="T19" fmla="*/ 717 h 894"/>
                  <a:gd name="T20" fmla="*/ 194 w 215"/>
                  <a:gd name="T21" fmla="*/ 563 h 894"/>
                  <a:gd name="T22" fmla="*/ 207 w 215"/>
                  <a:gd name="T23" fmla="*/ 409 h 894"/>
                  <a:gd name="T24" fmla="*/ 212 w 215"/>
                  <a:gd name="T25" fmla="*/ 331 h 894"/>
                  <a:gd name="T26" fmla="*/ 215 w 215"/>
                  <a:gd name="T27" fmla="*/ 252 h 894"/>
                  <a:gd name="T28" fmla="*/ 215 w 215"/>
                  <a:gd name="T29" fmla="*/ 252 h 894"/>
                  <a:gd name="T30" fmla="*/ 215 w 215"/>
                  <a:gd name="T31" fmla="*/ 222 h 894"/>
                  <a:gd name="T32" fmla="*/ 212 w 215"/>
                  <a:gd name="T33" fmla="*/ 189 h 894"/>
                  <a:gd name="T34" fmla="*/ 205 w 215"/>
                  <a:gd name="T35" fmla="*/ 159 h 894"/>
                  <a:gd name="T36" fmla="*/ 194 w 215"/>
                  <a:gd name="T37" fmla="*/ 129 h 894"/>
                  <a:gd name="T38" fmla="*/ 194 w 215"/>
                  <a:gd name="T39" fmla="*/ 129 h 894"/>
                  <a:gd name="T40" fmla="*/ 187 w 215"/>
                  <a:gd name="T41" fmla="*/ 106 h 894"/>
                  <a:gd name="T42" fmla="*/ 174 w 215"/>
                  <a:gd name="T43" fmla="*/ 86 h 894"/>
                  <a:gd name="T44" fmla="*/ 167 w 215"/>
                  <a:gd name="T45" fmla="*/ 63 h 894"/>
                  <a:gd name="T46" fmla="*/ 159 w 215"/>
                  <a:gd name="T47" fmla="*/ 40 h 894"/>
                  <a:gd name="T48" fmla="*/ 159 w 215"/>
                  <a:gd name="T49" fmla="*/ 40 h 894"/>
                  <a:gd name="T50" fmla="*/ 152 w 215"/>
                  <a:gd name="T51" fmla="*/ 25 h 894"/>
                  <a:gd name="T52" fmla="*/ 141 w 215"/>
                  <a:gd name="T53" fmla="*/ 12 h 894"/>
                  <a:gd name="T54" fmla="*/ 136 w 215"/>
                  <a:gd name="T55" fmla="*/ 7 h 894"/>
                  <a:gd name="T56" fmla="*/ 129 w 215"/>
                  <a:gd name="T57" fmla="*/ 2 h 894"/>
                  <a:gd name="T58" fmla="*/ 121 w 215"/>
                  <a:gd name="T59" fmla="*/ 0 h 894"/>
                  <a:gd name="T60" fmla="*/ 111 w 215"/>
                  <a:gd name="T61" fmla="*/ 0 h 894"/>
                  <a:gd name="T62" fmla="*/ 111 w 215"/>
                  <a:gd name="T63" fmla="*/ 0 h 894"/>
                  <a:gd name="T64" fmla="*/ 93 w 215"/>
                  <a:gd name="T65" fmla="*/ 2 h 894"/>
                  <a:gd name="T66" fmla="*/ 78 w 215"/>
                  <a:gd name="T67" fmla="*/ 7 h 894"/>
                  <a:gd name="T68" fmla="*/ 63 w 215"/>
                  <a:gd name="T69" fmla="*/ 15 h 894"/>
                  <a:gd name="T70" fmla="*/ 51 w 215"/>
                  <a:gd name="T71" fmla="*/ 28 h 894"/>
                  <a:gd name="T72" fmla="*/ 51 w 215"/>
                  <a:gd name="T73" fmla="*/ 28 h 894"/>
                  <a:gd name="T74" fmla="*/ 38 w 215"/>
                  <a:gd name="T75" fmla="*/ 43 h 894"/>
                  <a:gd name="T76" fmla="*/ 25 w 215"/>
                  <a:gd name="T77" fmla="*/ 60 h 894"/>
                  <a:gd name="T78" fmla="*/ 18 w 215"/>
                  <a:gd name="T79" fmla="*/ 78 h 894"/>
                  <a:gd name="T80" fmla="*/ 10 w 215"/>
                  <a:gd name="T81" fmla="*/ 98 h 894"/>
                  <a:gd name="T82" fmla="*/ 8 w 215"/>
                  <a:gd name="T83" fmla="*/ 118 h 894"/>
                  <a:gd name="T84" fmla="*/ 3 w 215"/>
                  <a:gd name="T85" fmla="*/ 139 h 894"/>
                  <a:gd name="T86" fmla="*/ 0 w 215"/>
                  <a:gd name="T87" fmla="*/ 179 h 894"/>
                  <a:gd name="T88" fmla="*/ 0 w 215"/>
                  <a:gd name="T89" fmla="*/ 179 h 894"/>
                  <a:gd name="T90" fmla="*/ 0 w 215"/>
                  <a:gd name="T91" fmla="*/ 207 h 894"/>
                  <a:gd name="T92" fmla="*/ 0 w 215"/>
                  <a:gd name="T93" fmla="*/ 207 h 894"/>
                  <a:gd name="T94" fmla="*/ 3 w 215"/>
                  <a:gd name="T95" fmla="*/ 250 h 894"/>
                  <a:gd name="T96" fmla="*/ 5 w 215"/>
                  <a:gd name="T97" fmla="*/ 293 h 894"/>
                  <a:gd name="T98" fmla="*/ 13 w 215"/>
                  <a:gd name="T99" fmla="*/ 381 h 894"/>
                  <a:gd name="T100" fmla="*/ 13 w 215"/>
                  <a:gd name="T101" fmla="*/ 381 h 894"/>
                  <a:gd name="T102" fmla="*/ 23 w 215"/>
                  <a:gd name="T103" fmla="*/ 515 h 894"/>
                  <a:gd name="T104" fmla="*/ 23 w 215"/>
                  <a:gd name="T105" fmla="*/ 515 h 894"/>
                  <a:gd name="T106" fmla="*/ 30 w 215"/>
                  <a:gd name="T107" fmla="*/ 626 h 894"/>
                  <a:gd name="T108" fmla="*/ 38 w 215"/>
                  <a:gd name="T109" fmla="*/ 737 h 894"/>
                  <a:gd name="T110" fmla="*/ 38 w 215"/>
                  <a:gd name="T111" fmla="*/ 737 h 894"/>
                  <a:gd name="T112" fmla="*/ 45 w 215"/>
                  <a:gd name="T113" fmla="*/ 811 h 894"/>
                  <a:gd name="T114" fmla="*/ 51 w 215"/>
                  <a:gd name="T115" fmla="*/ 853 h 894"/>
                  <a:gd name="T116" fmla="*/ 56 w 215"/>
                  <a:gd name="T117" fmla="*/ 894 h 894"/>
                  <a:gd name="T118" fmla="*/ 56 w 215"/>
                  <a:gd name="T119" fmla="*/ 894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5" h="894">
                    <a:moveTo>
                      <a:pt x="56" y="894"/>
                    </a:moveTo>
                    <a:lnTo>
                      <a:pt x="56" y="894"/>
                    </a:lnTo>
                    <a:lnTo>
                      <a:pt x="68" y="894"/>
                    </a:lnTo>
                    <a:lnTo>
                      <a:pt x="68" y="894"/>
                    </a:lnTo>
                    <a:lnTo>
                      <a:pt x="109" y="886"/>
                    </a:lnTo>
                    <a:lnTo>
                      <a:pt x="149" y="886"/>
                    </a:lnTo>
                    <a:lnTo>
                      <a:pt x="149" y="886"/>
                    </a:lnTo>
                    <a:lnTo>
                      <a:pt x="154" y="871"/>
                    </a:lnTo>
                    <a:lnTo>
                      <a:pt x="154" y="871"/>
                    </a:lnTo>
                    <a:lnTo>
                      <a:pt x="174" y="717"/>
                    </a:lnTo>
                    <a:lnTo>
                      <a:pt x="194" y="563"/>
                    </a:lnTo>
                    <a:lnTo>
                      <a:pt x="207" y="409"/>
                    </a:lnTo>
                    <a:lnTo>
                      <a:pt x="212" y="331"/>
                    </a:lnTo>
                    <a:lnTo>
                      <a:pt x="215" y="252"/>
                    </a:lnTo>
                    <a:lnTo>
                      <a:pt x="215" y="252"/>
                    </a:lnTo>
                    <a:lnTo>
                      <a:pt x="215" y="222"/>
                    </a:lnTo>
                    <a:lnTo>
                      <a:pt x="212" y="189"/>
                    </a:lnTo>
                    <a:lnTo>
                      <a:pt x="205" y="159"/>
                    </a:lnTo>
                    <a:lnTo>
                      <a:pt x="194" y="129"/>
                    </a:lnTo>
                    <a:lnTo>
                      <a:pt x="194" y="129"/>
                    </a:lnTo>
                    <a:lnTo>
                      <a:pt x="187" y="106"/>
                    </a:lnTo>
                    <a:lnTo>
                      <a:pt x="174" y="86"/>
                    </a:lnTo>
                    <a:lnTo>
                      <a:pt x="167" y="63"/>
                    </a:lnTo>
                    <a:lnTo>
                      <a:pt x="159" y="40"/>
                    </a:lnTo>
                    <a:lnTo>
                      <a:pt x="159" y="40"/>
                    </a:lnTo>
                    <a:lnTo>
                      <a:pt x="152" y="25"/>
                    </a:lnTo>
                    <a:lnTo>
                      <a:pt x="141" y="12"/>
                    </a:lnTo>
                    <a:lnTo>
                      <a:pt x="136" y="7"/>
                    </a:lnTo>
                    <a:lnTo>
                      <a:pt x="129" y="2"/>
                    </a:lnTo>
                    <a:lnTo>
                      <a:pt x="121" y="0"/>
                    </a:lnTo>
                    <a:lnTo>
                      <a:pt x="111" y="0"/>
                    </a:lnTo>
                    <a:lnTo>
                      <a:pt x="111" y="0"/>
                    </a:lnTo>
                    <a:lnTo>
                      <a:pt x="93" y="2"/>
                    </a:lnTo>
                    <a:lnTo>
                      <a:pt x="78" y="7"/>
                    </a:lnTo>
                    <a:lnTo>
                      <a:pt x="63" y="15"/>
                    </a:lnTo>
                    <a:lnTo>
                      <a:pt x="51" y="28"/>
                    </a:lnTo>
                    <a:lnTo>
                      <a:pt x="51" y="28"/>
                    </a:lnTo>
                    <a:lnTo>
                      <a:pt x="38" y="43"/>
                    </a:lnTo>
                    <a:lnTo>
                      <a:pt x="25" y="60"/>
                    </a:lnTo>
                    <a:lnTo>
                      <a:pt x="18" y="78"/>
                    </a:lnTo>
                    <a:lnTo>
                      <a:pt x="10" y="98"/>
                    </a:lnTo>
                    <a:lnTo>
                      <a:pt x="8" y="118"/>
                    </a:lnTo>
                    <a:lnTo>
                      <a:pt x="3" y="139"/>
                    </a:lnTo>
                    <a:lnTo>
                      <a:pt x="0" y="179"/>
                    </a:lnTo>
                    <a:lnTo>
                      <a:pt x="0" y="179"/>
                    </a:lnTo>
                    <a:lnTo>
                      <a:pt x="0" y="207"/>
                    </a:lnTo>
                    <a:lnTo>
                      <a:pt x="0" y="207"/>
                    </a:lnTo>
                    <a:lnTo>
                      <a:pt x="3" y="250"/>
                    </a:lnTo>
                    <a:lnTo>
                      <a:pt x="5" y="293"/>
                    </a:lnTo>
                    <a:lnTo>
                      <a:pt x="13" y="381"/>
                    </a:lnTo>
                    <a:lnTo>
                      <a:pt x="13" y="381"/>
                    </a:lnTo>
                    <a:lnTo>
                      <a:pt x="23" y="515"/>
                    </a:lnTo>
                    <a:lnTo>
                      <a:pt x="23" y="515"/>
                    </a:lnTo>
                    <a:lnTo>
                      <a:pt x="30" y="626"/>
                    </a:lnTo>
                    <a:lnTo>
                      <a:pt x="38" y="737"/>
                    </a:lnTo>
                    <a:lnTo>
                      <a:pt x="38" y="737"/>
                    </a:lnTo>
                    <a:lnTo>
                      <a:pt x="45" y="811"/>
                    </a:lnTo>
                    <a:lnTo>
                      <a:pt x="51" y="853"/>
                    </a:lnTo>
                    <a:lnTo>
                      <a:pt x="56" y="894"/>
                    </a:lnTo>
                    <a:lnTo>
                      <a:pt x="56" y="894"/>
                    </a:lnTo>
                    <a:close/>
                  </a:path>
                </a:pathLst>
              </a:custGeom>
              <a:solidFill>
                <a:srgbClr val="5EAC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69">
                <a:extLst>
                  <a:ext uri="{FF2B5EF4-FFF2-40B4-BE49-F238E27FC236}">
                    <a16:creationId xmlns:a16="http://schemas.microsoft.com/office/drawing/2014/main" id="{81F69C79-4013-2045-BEA3-2B3724ABF604}"/>
                  </a:ext>
                </a:extLst>
              </p:cNvPr>
              <p:cNvSpPr>
                <a:spLocks/>
              </p:cNvSpPr>
              <p:nvPr/>
            </p:nvSpPr>
            <p:spPr bwMode="auto">
              <a:xfrm>
                <a:off x="9365555" y="3603956"/>
                <a:ext cx="357719" cy="1712992"/>
              </a:xfrm>
              <a:custGeom>
                <a:avLst/>
                <a:gdLst>
                  <a:gd name="T0" fmla="*/ 174 w 194"/>
                  <a:gd name="T1" fmla="*/ 55 h 929"/>
                  <a:gd name="T2" fmla="*/ 174 w 194"/>
                  <a:gd name="T3" fmla="*/ 55 h 929"/>
                  <a:gd name="T4" fmla="*/ 169 w 194"/>
                  <a:gd name="T5" fmla="*/ 38 h 929"/>
                  <a:gd name="T6" fmla="*/ 159 w 194"/>
                  <a:gd name="T7" fmla="*/ 25 h 929"/>
                  <a:gd name="T8" fmla="*/ 159 w 194"/>
                  <a:gd name="T9" fmla="*/ 25 h 929"/>
                  <a:gd name="T10" fmla="*/ 149 w 194"/>
                  <a:gd name="T11" fmla="*/ 13 h 929"/>
                  <a:gd name="T12" fmla="*/ 136 w 194"/>
                  <a:gd name="T13" fmla="*/ 5 h 929"/>
                  <a:gd name="T14" fmla="*/ 136 w 194"/>
                  <a:gd name="T15" fmla="*/ 5 h 929"/>
                  <a:gd name="T16" fmla="*/ 126 w 194"/>
                  <a:gd name="T17" fmla="*/ 2 h 929"/>
                  <a:gd name="T18" fmla="*/ 119 w 194"/>
                  <a:gd name="T19" fmla="*/ 0 h 929"/>
                  <a:gd name="T20" fmla="*/ 111 w 194"/>
                  <a:gd name="T21" fmla="*/ 0 h 929"/>
                  <a:gd name="T22" fmla="*/ 103 w 194"/>
                  <a:gd name="T23" fmla="*/ 2 h 929"/>
                  <a:gd name="T24" fmla="*/ 91 w 194"/>
                  <a:gd name="T25" fmla="*/ 13 h 929"/>
                  <a:gd name="T26" fmla="*/ 81 w 194"/>
                  <a:gd name="T27" fmla="*/ 25 h 929"/>
                  <a:gd name="T28" fmla="*/ 73 w 194"/>
                  <a:gd name="T29" fmla="*/ 40 h 929"/>
                  <a:gd name="T30" fmla="*/ 65 w 194"/>
                  <a:gd name="T31" fmla="*/ 58 h 929"/>
                  <a:gd name="T32" fmla="*/ 55 w 194"/>
                  <a:gd name="T33" fmla="*/ 88 h 929"/>
                  <a:gd name="T34" fmla="*/ 55 w 194"/>
                  <a:gd name="T35" fmla="*/ 88 h 929"/>
                  <a:gd name="T36" fmla="*/ 38 w 194"/>
                  <a:gd name="T37" fmla="*/ 129 h 929"/>
                  <a:gd name="T38" fmla="*/ 23 w 194"/>
                  <a:gd name="T39" fmla="*/ 172 h 929"/>
                  <a:gd name="T40" fmla="*/ 12 w 194"/>
                  <a:gd name="T41" fmla="*/ 215 h 929"/>
                  <a:gd name="T42" fmla="*/ 5 w 194"/>
                  <a:gd name="T43" fmla="*/ 258 h 929"/>
                  <a:gd name="T44" fmla="*/ 5 w 194"/>
                  <a:gd name="T45" fmla="*/ 258 h 929"/>
                  <a:gd name="T46" fmla="*/ 0 w 194"/>
                  <a:gd name="T47" fmla="*/ 316 h 929"/>
                  <a:gd name="T48" fmla="*/ 0 w 194"/>
                  <a:gd name="T49" fmla="*/ 374 h 929"/>
                  <a:gd name="T50" fmla="*/ 0 w 194"/>
                  <a:gd name="T51" fmla="*/ 432 h 929"/>
                  <a:gd name="T52" fmla="*/ 5 w 194"/>
                  <a:gd name="T53" fmla="*/ 490 h 929"/>
                  <a:gd name="T54" fmla="*/ 5 w 194"/>
                  <a:gd name="T55" fmla="*/ 490 h 929"/>
                  <a:gd name="T56" fmla="*/ 18 w 194"/>
                  <a:gd name="T57" fmla="*/ 609 h 929"/>
                  <a:gd name="T58" fmla="*/ 33 w 194"/>
                  <a:gd name="T59" fmla="*/ 730 h 929"/>
                  <a:gd name="T60" fmla="*/ 33 w 194"/>
                  <a:gd name="T61" fmla="*/ 730 h 929"/>
                  <a:gd name="T62" fmla="*/ 58 w 194"/>
                  <a:gd name="T63" fmla="*/ 929 h 929"/>
                  <a:gd name="T64" fmla="*/ 58 w 194"/>
                  <a:gd name="T65" fmla="*/ 929 h 929"/>
                  <a:gd name="T66" fmla="*/ 78 w 194"/>
                  <a:gd name="T67" fmla="*/ 924 h 929"/>
                  <a:gd name="T68" fmla="*/ 101 w 194"/>
                  <a:gd name="T69" fmla="*/ 922 h 929"/>
                  <a:gd name="T70" fmla="*/ 126 w 194"/>
                  <a:gd name="T71" fmla="*/ 922 h 929"/>
                  <a:gd name="T72" fmla="*/ 146 w 194"/>
                  <a:gd name="T73" fmla="*/ 924 h 929"/>
                  <a:gd name="T74" fmla="*/ 146 w 194"/>
                  <a:gd name="T75" fmla="*/ 924 h 929"/>
                  <a:gd name="T76" fmla="*/ 159 w 194"/>
                  <a:gd name="T77" fmla="*/ 823 h 929"/>
                  <a:gd name="T78" fmla="*/ 172 w 194"/>
                  <a:gd name="T79" fmla="*/ 722 h 929"/>
                  <a:gd name="T80" fmla="*/ 182 w 194"/>
                  <a:gd name="T81" fmla="*/ 619 h 929"/>
                  <a:gd name="T82" fmla="*/ 189 w 194"/>
                  <a:gd name="T83" fmla="*/ 518 h 929"/>
                  <a:gd name="T84" fmla="*/ 192 w 194"/>
                  <a:gd name="T85" fmla="*/ 417 h 929"/>
                  <a:gd name="T86" fmla="*/ 194 w 194"/>
                  <a:gd name="T87" fmla="*/ 313 h 929"/>
                  <a:gd name="T88" fmla="*/ 192 w 194"/>
                  <a:gd name="T89" fmla="*/ 212 h 929"/>
                  <a:gd name="T90" fmla="*/ 184 w 194"/>
                  <a:gd name="T91" fmla="*/ 109 h 929"/>
                  <a:gd name="T92" fmla="*/ 184 w 194"/>
                  <a:gd name="T93" fmla="*/ 109 h 929"/>
                  <a:gd name="T94" fmla="*/ 182 w 194"/>
                  <a:gd name="T95" fmla="*/ 81 h 929"/>
                  <a:gd name="T96" fmla="*/ 174 w 194"/>
                  <a:gd name="T97" fmla="*/ 55 h 929"/>
                  <a:gd name="T98" fmla="*/ 174 w 194"/>
                  <a:gd name="T99" fmla="*/ 55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4" h="929">
                    <a:moveTo>
                      <a:pt x="174" y="55"/>
                    </a:moveTo>
                    <a:lnTo>
                      <a:pt x="174" y="55"/>
                    </a:lnTo>
                    <a:lnTo>
                      <a:pt x="169" y="38"/>
                    </a:lnTo>
                    <a:lnTo>
                      <a:pt x="159" y="25"/>
                    </a:lnTo>
                    <a:lnTo>
                      <a:pt x="159" y="25"/>
                    </a:lnTo>
                    <a:lnTo>
                      <a:pt x="149" y="13"/>
                    </a:lnTo>
                    <a:lnTo>
                      <a:pt x="136" y="5"/>
                    </a:lnTo>
                    <a:lnTo>
                      <a:pt x="136" y="5"/>
                    </a:lnTo>
                    <a:lnTo>
                      <a:pt x="126" y="2"/>
                    </a:lnTo>
                    <a:lnTo>
                      <a:pt x="119" y="0"/>
                    </a:lnTo>
                    <a:lnTo>
                      <a:pt x="111" y="0"/>
                    </a:lnTo>
                    <a:lnTo>
                      <a:pt x="103" y="2"/>
                    </a:lnTo>
                    <a:lnTo>
                      <a:pt x="91" y="13"/>
                    </a:lnTo>
                    <a:lnTo>
                      <a:pt x="81" y="25"/>
                    </a:lnTo>
                    <a:lnTo>
                      <a:pt x="73" y="40"/>
                    </a:lnTo>
                    <a:lnTo>
                      <a:pt x="65" y="58"/>
                    </a:lnTo>
                    <a:lnTo>
                      <a:pt x="55" y="88"/>
                    </a:lnTo>
                    <a:lnTo>
                      <a:pt x="55" y="88"/>
                    </a:lnTo>
                    <a:lnTo>
                      <a:pt x="38" y="129"/>
                    </a:lnTo>
                    <a:lnTo>
                      <a:pt x="23" y="172"/>
                    </a:lnTo>
                    <a:lnTo>
                      <a:pt x="12" y="215"/>
                    </a:lnTo>
                    <a:lnTo>
                      <a:pt x="5" y="258"/>
                    </a:lnTo>
                    <a:lnTo>
                      <a:pt x="5" y="258"/>
                    </a:lnTo>
                    <a:lnTo>
                      <a:pt x="0" y="316"/>
                    </a:lnTo>
                    <a:lnTo>
                      <a:pt x="0" y="374"/>
                    </a:lnTo>
                    <a:lnTo>
                      <a:pt x="0" y="432"/>
                    </a:lnTo>
                    <a:lnTo>
                      <a:pt x="5" y="490"/>
                    </a:lnTo>
                    <a:lnTo>
                      <a:pt x="5" y="490"/>
                    </a:lnTo>
                    <a:lnTo>
                      <a:pt x="18" y="609"/>
                    </a:lnTo>
                    <a:lnTo>
                      <a:pt x="33" y="730"/>
                    </a:lnTo>
                    <a:lnTo>
                      <a:pt x="33" y="730"/>
                    </a:lnTo>
                    <a:lnTo>
                      <a:pt x="58" y="929"/>
                    </a:lnTo>
                    <a:lnTo>
                      <a:pt x="58" y="929"/>
                    </a:lnTo>
                    <a:lnTo>
                      <a:pt x="78" y="924"/>
                    </a:lnTo>
                    <a:lnTo>
                      <a:pt x="101" y="922"/>
                    </a:lnTo>
                    <a:lnTo>
                      <a:pt x="126" y="922"/>
                    </a:lnTo>
                    <a:lnTo>
                      <a:pt x="146" y="924"/>
                    </a:lnTo>
                    <a:lnTo>
                      <a:pt x="146" y="924"/>
                    </a:lnTo>
                    <a:lnTo>
                      <a:pt x="159" y="823"/>
                    </a:lnTo>
                    <a:lnTo>
                      <a:pt x="172" y="722"/>
                    </a:lnTo>
                    <a:lnTo>
                      <a:pt x="182" y="619"/>
                    </a:lnTo>
                    <a:lnTo>
                      <a:pt x="189" y="518"/>
                    </a:lnTo>
                    <a:lnTo>
                      <a:pt x="192" y="417"/>
                    </a:lnTo>
                    <a:lnTo>
                      <a:pt x="194" y="313"/>
                    </a:lnTo>
                    <a:lnTo>
                      <a:pt x="192" y="212"/>
                    </a:lnTo>
                    <a:lnTo>
                      <a:pt x="184" y="109"/>
                    </a:lnTo>
                    <a:lnTo>
                      <a:pt x="184" y="109"/>
                    </a:lnTo>
                    <a:lnTo>
                      <a:pt x="182" y="81"/>
                    </a:lnTo>
                    <a:lnTo>
                      <a:pt x="174" y="55"/>
                    </a:lnTo>
                    <a:lnTo>
                      <a:pt x="174" y="55"/>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5">
                <a:extLst>
                  <a:ext uri="{FF2B5EF4-FFF2-40B4-BE49-F238E27FC236}">
                    <a16:creationId xmlns:a16="http://schemas.microsoft.com/office/drawing/2014/main" id="{D3DCA33E-6DC1-C04D-B26A-A0BF184D0C5F}"/>
                  </a:ext>
                </a:extLst>
              </p:cNvPr>
              <p:cNvSpPr/>
              <p:nvPr/>
            </p:nvSpPr>
            <p:spPr>
              <a:xfrm>
                <a:off x="9496473" y="3106100"/>
                <a:ext cx="446226" cy="916423"/>
              </a:xfrm>
              <a:custGeom>
                <a:avLst/>
                <a:gdLst>
                  <a:gd name="connsiteX0" fmla="*/ 59005 w 446226"/>
                  <a:gd name="connsiteY0" fmla="*/ 0 h 916423"/>
                  <a:gd name="connsiteX1" fmla="*/ 64537 w 446226"/>
                  <a:gd name="connsiteY1" fmla="*/ 55317 h 916423"/>
                  <a:gd name="connsiteX2" fmla="*/ 66455 w 446226"/>
                  <a:gd name="connsiteY2" fmla="*/ 79289 h 916423"/>
                  <a:gd name="connsiteX3" fmla="*/ 329137 w 446226"/>
                  <a:gd name="connsiteY3" fmla="*/ 79289 h 916423"/>
                  <a:gd name="connsiteX4" fmla="*/ 329137 w 446226"/>
                  <a:gd name="connsiteY4" fmla="*/ 136582 h 916423"/>
                  <a:gd name="connsiteX5" fmla="*/ 363250 w 446226"/>
                  <a:gd name="connsiteY5" fmla="*/ 82976 h 916423"/>
                  <a:gd name="connsiteX6" fmla="*/ 385377 w 446226"/>
                  <a:gd name="connsiteY6" fmla="*/ 27659 h 916423"/>
                  <a:gd name="connsiteX7" fmla="*/ 413036 w 446226"/>
                  <a:gd name="connsiteY7" fmla="*/ 46098 h 916423"/>
                  <a:gd name="connsiteX8" fmla="*/ 437006 w 446226"/>
                  <a:gd name="connsiteY8" fmla="*/ 60849 h 916423"/>
                  <a:gd name="connsiteX9" fmla="*/ 437006 w 446226"/>
                  <a:gd name="connsiteY9" fmla="*/ 110635 h 916423"/>
                  <a:gd name="connsiteX10" fmla="*/ 437006 w 446226"/>
                  <a:gd name="connsiteY10" fmla="*/ 213894 h 916423"/>
                  <a:gd name="connsiteX11" fmla="*/ 437006 w 446226"/>
                  <a:gd name="connsiteY11" fmla="*/ 335592 h 916423"/>
                  <a:gd name="connsiteX12" fmla="*/ 437006 w 446226"/>
                  <a:gd name="connsiteY12" fmla="*/ 437007 h 916423"/>
                  <a:gd name="connsiteX13" fmla="*/ 440694 w 446226"/>
                  <a:gd name="connsiteY13" fmla="*/ 553173 h 916423"/>
                  <a:gd name="connsiteX14" fmla="*/ 440694 w 446226"/>
                  <a:gd name="connsiteY14" fmla="*/ 674871 h 916423"/>
                  <a:gd name="connsiteX15" fmla="*/ 440694 w 446226"/>
                  <a:gd name="connsiteY15" fmla="*/ 791037 h 916423"/>
                  <a:gd name="connsiteX16" fmla="*/ 446226 w 446226"/>
                  <a:gd name="connsiteY16" fmla="*/ 916423 h 916423"/>
                  <a:gd name="connsiteX17" fmla="*/ 27659 w 446226"/>
                  <a:gd name="connsiteY17" fmla="*/ 907204 h 916423"/>
                  <a:gd name="connsiteX18" fmla="*/ 22127 w 446226"/>
                  <a:gd name="connsiteY18" fmla="*/ 767066 h 916423"/>
                  <a:gd name="connsiteX19" fmla="*/ 9220 w 446226"/>
                  <a:gd name="connsiteY19" fmla="*/ 571612 h 916423"/>
                  <a:gd name="connsiteX20" fmla="*/ 0 w 446226"/>
                  <a:gd name="connsiteY20" fmla="*/ 464665 h 916423"/>
                  <a:gd name="connsiteX21" fmla="*/ 0 w 446226"/>
                  <a:gd name="connsiteY21" fmla="*/ 363250 h 916423"/>
                  <a:gd name="connsiteX22" fmla="*/ 0 w 446226"/>
                  <a:gd name="connsiteY22" fmla="*/ 269211 h 916423"/>
                  <a:gd name="connsiteX23" fmla="*/ 3688 w 446226"/>
                  <a:gd name="connsiteY23" fmla="*/ 189923 h 916423"/>
                  <a:gd name="connsiteX24" fmla="*/ 9220 w 446226"/>
                  <a:gd name="connsiteY24" fmla="*/ 143825 h 916423"/>
                  <a:gd name="connsiteX25" fmla="*/ 12907 w 446226"/>
                  <a:gd name="connsiteY25" fmla="*/ 82976 h 916423"/>
                  <a:gd name="connsiteX26" fmla="*/ 12907 w 446226"/>
                  <a:gd name="connsiteY26" fmla="*/ 9219 h 916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46226" h="916423">
                    <a:moveTo>
                      <a:pt x="59005" y="0"/>
                    </a:moveTo>
                    <a:lnTo>
                      <a:pt x="64537" y="55317"/>
                    </a:lnTo>
                    <a:lnTo>
                      <a:pt x="66455" y="79289"/>
                    </a:lnTo>
                    <a:lnTo>
                      <a:pt x="329137" y="79289"/>
                    </a:lnTo>
                    <a:lnTo>
                      <a:pt x="329137" y="136582"/>
                    </a:lnTo>
                    <a:lnTo>
                      <a:pt x="363250" y="82976"/>
                    </a:lnTo>
                    <a:lnTo>
                      <a:pt x="385377" y="27659"/>
                    </a:lnTo>
                    <a:lnTo>
                      <a:pt x="413036" y="46098"/>
                    </a:lnTo>
                    <a:lnTo>
                      <a:pt x="437006" y="60849"/>
                    </a:lnTo>
                    <a:lnTo>
                      <a:pt x="437006" y="110635"/>
                    </a:lnTo>
                    <a:lnTo>
                      <a:pt x="437006" y="213894"/>
                    </a:lnTo>
                    <a:lnTo>
                      <a:pt x="437006" y="335592"/>
                    </a:lnTo>
                    <a:lnTo>
                      <a:pt x="437006" y="437007"/>
                    </a:lnTo>
                    <a:lnTo>
                      <a:pt x="440694" y="553173"/>
                    </a:lnTo>
                    <a:lnTo>
                      <a:pt x="440694" y="674871"/>
                    </a:lnTo>
                    <a:lnTo>
                      <a:pt x="440694" y="791037"/>
                    </a:lnTo>
                    <a:lnTo>
                      <a:pt x="446226" y="916423"/>
                    </a:lnTo>
                    <a:lnTo>
                      <a:pt x="27659" y="907204"/>
                    </a:lnTo>
                    <a:lnTo>
                      <a:pt x="22127" y="767066"/>
                    </a:lnTo>
                    <a:lnTo>
                      <a:pt x="9220" y="571612"/>
                    </a:lnTo>
                    <a:lnTo>
                      <a:pt x="0" y="464665"/>
                    </a:lnTo>
                    <a:lnTo>
                      <a:pt x="0" y="363250"/>
                    </a:lnTo>
                    <a:lnTo>
                      <a:pt x="0" y="269211"/>
                    </a:lnTo>
                    <a:lnTo>
                      <a:pt x="3688" y="189923"/>
                    </a:lnTo>
                    <a:lnTo>
                      <a:pt x="9220" y="143825"/>
                    </a:lnTo>
                    <a:lnTo>
                      <a:pt x="12907" y="82976"/>
                    </a:lnTo>
                    <a:lnTo>
                      <a:pt x="12907" y="9219"/>
                    </a:lnTo>
                    <a:close/>
                  </a:path>
                </a:pathLst>
              </a:custGeom>
              <a:solidFill>
                <a:srgbClr val="DB28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20">
                <a:extLst>
                  <a:ext uri="{FF2B5EF4-FFF2-40B4-BE49-F238E27FC236}">
                    <a16:creationId xmlns:a16="http://schemas.microsoft.com/office/drawing/2014/main" id="{A7E9C013-1D20-394B-B78C-A534AF671636}"/>
                  </a:ext>
                </a:extLst>
              </p:cNvPr>
              <p:cNvSpPr>
                <a:spLocks/>
              </p:cNvSpPr>
              <p:nvPr/>
            </p:nvSpPr>
            <p:spPr bwMode="auto">
              <a:xfrm>
                <a:off x="9802563" y="3124539"/>
                <a:ext cx="46097" cy="9219"/>
              </a:xfrm>
              <a:custGeom>
                <a:avLst/>
                <a:gdLst>
                  <a:gd name="T0" fmla="*/ 25 w 25"/>
                  <a:gd name="T1" fmla="*/ 5 h 5"/>
                  <a:gd name="T2" fmla="*/ 0 w 25"/>
                  <a:gd name="T3" fmla="*/ 5 h 5"/>
                  <a:gd name="T4" fmla="*/ 0 w 25"/>
                  <a:gd name="T5" fmla="*/ 0 h 5"/>
                  <a:gd name="T6" fmla="*/ 25 w 25"/>
                  <a:gd name="T7" fmla="*/ 0 h 5"/>
                  <a:gd name="T8" fmla="*/ 25 w 25"/>
                  <a:gd name="T9" fmla="*/ 5 h 5"/>
                  <a:gd name="T10" fmla="*/ 25 w 25"/>
                  <a:gd name="T11" fmla="*/ 5 h 5"/>
                </a:gdLst>
                <a:ahLst/>
                <a:cxnLst>
                  <a:cxn ang="0">
                    <a:pos x="T0" y="T1"/>
                  </a:cxn>
                  <a:cxn ang="0">
                    <a:pos x="T2" y="T3"/>
                  </a:cxn>
                  <a:cxn ang="0">
                    <a:pos x="T4" y="T5"/>
                  </a:cxn>
                  <a:cxn ang="0">
                    <a:pos x="T6" y="T7"/>
                  </a:cxn>
                  <a:cxn ang="0">
                    <a:pos x="T8" y="T9"/>
                  </a:cxn>
                  <a:cxn ang="0">
                    <a:pos x="T10" y="T11"/>
                  </a:cxn>
                </a:cxnLst>
                <a:rect l="0" t="0" r="r" b="b"/>
                <a:pathLst>
                  <a:path w="25" h="5">
                    <a:moveTo>
                      <a:pt x="25" y="5"/>
                    </a:moveTo>
                    <a:lnTo>
                      <a:pt x="0" y="5"/>
                    </a:lnTo>
                    <a:lnTo>
                      <a:pt x="0" y="0"/>
                    </a:lnTo>
                    <a:lnTo>
                      <a:pt x="25" y="0"/>
                    </a:lnTo>
                    <a:lnTo>
                      <a:pt x="25" y="5"/>
                    </a:lnTo>
                    <a:lnTo>
                      <a:pt x="25" y="5"/>
                    </a:lnTo>
                    <a:close/>
                  </a:path>
                </a:pathLst>
              </a:custGeom>
              <a:solidFill>
                <a:srgbClr val="DFE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63">
                <a:extLst>
                  <a:ext uri="{FF2B5EF4-FFF2-40B4-BE49-F238E27FC236}">
                    <a16:creationId xmlns:a16="http://schemas.microsoft.com/office/drawing/2014/main" id="{93A38D8D-E2A5-834F-8198-5F98660849CA}"/>
                  </a:ext>
                </a:extLst>
              </p:cNvPr>
              <p:cNvSpPr>
                <a:spLocks/>
              </p:cNvSpPr>
              <p:nvPr/>
            </p:nvSpPr>
            <p:spPr bwMode="auto">
              <a:xfrm>
                <a:off x="9444844" y="3646366"/>
                <a:ext cx="125386" cy="40566"/>
              </a:xfrm>
              <a:custGeom>
                <a:avLst/>
                <a:gdLst>
                  <a:gd name="T0" fmla="*/ 2 w 68"/>
                  <a:gd name="T1" fmla="*/ 20 h 22"/>
                  <a:gd name="T2" fmla="*/ 2 w 68"/>
                  <a:gd name="T3" fmla="*/ 20 h 22"/>
                  <a:gd name="T4" fmla="*/ 0 w 68"/>
                  <a:gd name="T5" fmla="*/ 17 h 22"/>
                  <a:gd name="T6" fmla="*/ 2 w 68"/>
                  <a:gd name="T7" fmla="*/ 10 h 22"/>
                  <a:gd name="T8" fmla="*/ 5 w 68"/>
                  <a:gd name="T9" fmla="*/ 2 h 22"/>
                  <a:gd name="T10" fmla="*/ 10 w 68"/>
                  <a:gd name="T11" fmla="*/ 0 h 22"/>
                  <a:gd name="T12" fmla="*/ 10 w 68"/>
                  <a:gd name="T13" fmla="*/ 0 h 22"/>
                  <a:gd name="T14" fmla="*/ 40 w 68"/>
                  <a:gd name="T15" fmla="*/ 2 h 22"/>
                  <a:gd name="T16" fmla="*/ 53 w 68"/>
                  <a:gd name="T17" fmla="*/ 5 h 22"/>
                  <a:gd name="T18" fmla="*/ 65 w 68"/>
                  <a:gd name="T19" fmla="*/ 10 h 22"/>
                  <a:gd name="T20" fmla="*/ 65 w 68"/>
                  <a:gd name="T21" fmla="*/ 10 h 22"/>
                  <a:gd name="T22" fmla="*/ 68 w 68"/>
                  <a:gd name="T23" fmla="*/ 12 h 22"/>
                  <a:gd name="T24" fmla="*/ 65 w 68"/>
                  <a:gd name="T25" fmla="*/ 17 h 22"/>
                  <a:gd name="T26" fmla="*/ 60 w 68"/>
                  <a:gd name="T27" fmla="*/ 22 h 22"/>
                  <a:gd name="T28" fmla="*/ 58 w 68"/>
                  <a:gd name="T29" fmla="*/ 22 h 22"/>
                  <a:gd name="T30" fmla="*/ 58 w 68"/>
                  <a:gd name="T31" fmla="*/ 22 h 22"/>
                  <a:gd name="T32" fmla="*/ 48 w 68"/>
                  <a:gd name="T33" fmla="*/ 20 h 22"/>
                  <a:gd name="T34" fmla="*/ 38 w 68"/>
                  <a:gd name="T35" fmla="*/ 17 h 22"/>
                  <a:gd name="T36" fmla="*/ 15 w 68"/>
                  <a:gd name="T37" fmla="*/ 20 h 22"/>
                  <a:gd name="T38" fmla="*/ 15 w 68"/>
                  <a:gd name="T39" fmla="*/ 20 h 22"/>
                  <a:gd name="T40" fmla="*/ 7 w 68"/>
                  <a:gd name="T41" fmla="*/ 20 h 22"/>
                  <a:gd name="T42" fmla="*/ 2 w 68"/>
                  <a:gd name="T43" fmla="*/ 20 h 22"/>
                  <a:gd name="T44" fmla="*/ 2 w 68"/>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2">
                    <a:moveTo>
                      <a:pt x="2" y="20"/>
                    </a:moveTo>
                    <a:lnTo>
                      <a:pt x="2" y="20"/>
                    </a:lnTo>
                    <a:lnTo>
                      <a:pt x="0" y="17"/>
                    </a:lnTo>
                    <a:lnTo>
                      <a:pt x="2" y="10"/>
                    </a:lnTo>
                    <a:lnTo>
                      <a:pt x="5" y="2"/>
                    </a:lnTo>
                    <a:lnTo>
                      <a:pt x="10" y="0"/>
                    </a:lnTo>
                    <a:lnTo>
                      <a:pt x="10" y="0"/>
                    </a:lnTo>
                    <a:lnTo>
                      <a:pt x="40" y="2"/>
                    </a:lnTo>
                    <a:lnTo>
                      <a:pt x="53" y="5"/>
                    </a:lnTo>
                    <a:lnTo>
                      <a:pt x="65" y="10"/>
                    </a:lnTo>
                    <a:lnTo>
                      <a:pt x="65" y="10"/>
                    </a:lnTo>
                    <a:lnTo>
                      <a:pt x="68" y="12"/>
                    </a:lnTo>
                    <a:lnTo>
                      <a:pt x="65" y="17"/>
                    </a:lnTo>
                    <a:lnTo>
                      <a:pt x="60" y="22"/>
                    </a:lnTo>
                    <a:lnTo>
                      <a:pt x="58" y="22"/>
                    </a:lnTo>
                    <a:lnTo>
                      <a:pt x="58" y="22"/>
                    </a:lnTo>
                    <a:lnTo>
                      <a:pt x="48" y="20"/>
                    </a:lnTo>
                    <a:lnTo>
                      <a:pt x="38" y="17"/>
                    </a:lnTo>
                    <a:lnTo>
                      <a:pt x="15" y="20"/>
                    </a:lnTo>
                    <a:lnTo>
                      <a:pt x="15" y="20"/>
                    </a:lnTo>
                    <a:lnTo>
                      <a:pt x="7" y="20"/>
                    </a:lnTo>
                    <a:lnTo>
                      <a:pt x="2" y="20"/>
                    </a:lnTo>
                    <a:lnTo>
                      <a:pt x="2" y="20"/>
                    </a:lnTo>
                    <a:close/>
                  </a:path>
                </a:pathLst>
              </a:custGeom>
              <a:solidFill>
                <a:srgbClr val="D49F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66">
                <a:extLst>
                  <a:ext uri="{FF2B5EF4-FFF2-40B4-BE49-F238E27FC236}">
                    <a16:creationId xmlns:a16="http://schemas.microsoft.com/office/drawing/2014/main" id="{2C3C9357-81FC-FA47-8912-CC18A8669FA2}"/>
                  </a:ext>
                </a:extLst>
              </p:cNvPr>
              <p:cNvSpPr>
                <a:spLocks/>
              </p:cNvSpPr>
              <p:nvPr/>
            </p:nvSpPr>
            <p:spPr bwMode="auto">
              <a:xfrm>
                <a:off x="9170101" y="3115320"/>
                <a:ext cx="437006" cy="516295"/>
              </a:xfrm>
              <a:custGeom>
                <a:avLst/>
                <a:gdLst>
                  <a:gd name="T0" fmla="*/ 25 w 237"/>
                  <a:gd name="T1" fmla="*/ 164 h 280"/>
                  <a:gd name="T2" fmla="*/ 25 w 237"/>
                  <a:gd name="T3" fmla="*/ 164 h 280"/>
                  <a:gd name="T4" fmla="*/ 45 w 237"/>
                  <a:gd name="T5" fmla="*/ 134 h 280"/>
                  <a:gd name="T6" fmla="*/ 68 w 237"/>
                  <a:gd name="T7" fmla="*/ 103 h 280"/>
                  <a:gd name="T8" fmla="*/ 96 w 237"/>
                  <a:gd name="T9" fmla="*/ 78 h 280"/>
                  <a:gd name="T10" fmla="*/ 121 w 237"/>
                  <a:gd name="T11" fmla="*/ 53 h 280"/>
                  <a:gd name="T12" fmla="*/ 121 w 237"/>
                  <a:gd name="T13" fmla="*/ 53 h 280"/>
                  <a:gd name="T14" fmla="*/ 144 w 237"/>
                  <a:gd name="T15" fmla="*/ 33 h 280"/>
                  <a:gd name="T16" fmla="*/ 159 w 237"/>
                  <a:gd name="T17" fmla="*/ 20 h 280"/>
                  <a:gd name="T18" fmla="*/ 174 w 237"/>
                  <a:gd name="T19" fmla="*/ 10 h 280"/>
                  <a:gd name="T20" fmla="*/ 189 w 237"/>
                  <a:gd name="T21" fmla="*/ 2 h 280"/>
                  <a:gd name="T22" fmla="*/ 204 w 237"/>
                  <a:gd name="T23" fmla="*/ 0 h 280"/>
                  <a:gd name="T24" fmla="*/ 209 w 237"/>
                  <a:gd name="T25" fmla="*/ 0 h 280"/>
                  <a:gd name="T26" fmla="*/ 217 w 237"/>
                  <a:gd name="T27" fmla="*/ 2 h 280"/>
                  <a:gd name="T28" fmla="*/ 222 w 237"/>
                  <a:gd name="T29" fmla="*/ 7 h 280"/>
                  <a:gd name="T30" fmla="*/ 230 w 237"/>
                  <a:gd name="T31" fmla="*/ 12 h 280"/>
                  <a:gd name="T32" fmla="*/ 230 w 237"/>
                  <a:gd name="T33" fmla="*/ 12 h 280"/>
                  <a:gd name="T34" fmla="*/ 235 w 237"/>
                  <a:gd name="T35" fmla="*/ 22 h 280"/>
                  <a:gd name="T36" fmla="*/ 237 w 237"/>
                  <a:gd name="T37" fmla="*/ 33 h 280"/>
                  <a:gd name="T38" fmla="*/ 237 w 237"/>
                  <a:gd name="T39" fmla="*/ 45 h 280"/>
                  <a:gd name="T40" fmla="*/ 235 w 237"/>
                  <a:gd name="T41" fmla="*/ 58 h 280"/>
                  <a:gd name="T42" fmla="*/ 230 w 237"/>
                  <a:gd name="T43" fmla="*/ 81 h 280"/>
                  <a:gd name="T44" fmla="*/ 219 w 237"/>
                  <a:gd name="T45" fmla="*/ 101 h 280"/>
                  <a:gd name="T46" fmla="*/ 219 w 237"/>
                  <a:gd name="T47" fmla="*/ 101 h 280"/>
                  <a:gd name="T48" fmla="*/ 202 w 237"/>
                  <a:gd name="T49" fmla="*/ 129 h 280"/>
                  <a:gd name="T50" fmla="*/ 182 w 237"/>
                  <a:gd name="T51" fmla="*/ 154 h 280"/>
                  <a:gd name="T52" fmla="*/ 139 w 237"/>
                  <a:gd name="T53" fmla="*/ 204 h 280"/>
                  <a:gd name="T54" fmla="*/ 139 w 237"/>
                  <a:gd name="T55" fmla="*/ 204 h 280"/>
                  <a:gd name="T56" fmla="*/ 108 w 237"/>
                  <a:gd name="T57" fmla="*/ 235 h 280"/>
                  <a:gd name="T58" fmla="*/ 91 w 237"/>
                  <a:gd name="T59" fmla="*/ 250 h 280"/>
                  <a:gd name="T60" fmla="*/ 73 w 237"/>
                  <a:gd name="T61" fmla="*/ 262 h 280"/>
                  <a:gd name="T62" fmla="*/ 73 w 237"/>
                  <a:gd name="T63" fmla="*/ 262 h 280"/>
                  <a:gd name="T64" fmla="*/ 63 w 237"/>
                  <a:gd name="T65" fmla="*/ 270 h 280"/>
                  <a:gd name="T66" fmla="*/ 48 w 237"/>
                  <a:gd name="T67" fmla="*/ 275 h 280"/>
                  <a:gd name="T68" fmla="*/ 35 w 237"/>
                  <a:gd name="T69" fmla="*/ 280 h 280"/>
                  <a:gd name="T70" fmla="*/ 28 w 237"/>
                  <a:gd name="T71" fmla="*/ 278 h 280"/>
                  <a:gd name="T72" fmla="*/ 23 w 237"/>
                  <a:gd name="T73" fmla="*/ 278 h 280"/>
                  <a:gd name="T74" fmla="*/ 23 w 237"/>
                  <a:gd name="T75" fmla="*/ 278 h 280"/>
                  <a:gd name="T76" fmla="*/ 17 w 237"/>
                  <a:gd name="T77" fmla="*/ 273 h 280"/>
                  <a:gd name="T78" fmla="*/ 12 w 237"/>
                  <a:gd name="T79" fmla="*/ 270 h 280"/>
                  <a:gd name="T80" fmla="*/ 5 w 237"/>
                  <a:gd name="T81" fmla="*/ 257 h 280"/>
                  <a:gd name="T82" fmla="*/ 0 w 237"/>
                  <a:gd name="T83" fmla="*/ 242 h 280"/>
                  <a:gd name="T84" fmla="*/ 0 w 237"/>
                  <a:gd name="T85" fmla="*/ 230 h 280"/>
                  <a:gd name="T86" fmla="*/ 0 w 237"/>
                  <a:gd name="T87" fmla="*/ 230 h 280"/>
                  <a:gd name="T88" fmla="*/ 0 w 237"/>
                  <a:gd name="T89" fmla="*/ 214 h 280"/>
                  <a:gd name="T90" fmla="*/ 5 w 237"/>
                  <a:gd name="T91" fmla="*/ 199 h 280"/>
                  <a:gd name="T92" fmla="*/ 20 w 237"/>
                  <a:gd name="T93" fmla="*/ 171 h 280"/>
                  <a:gd name="T94" fmla="*/ 20 w 237"/>
                  <a:gd name="T95" fmla="*/ 171 h 280"/>
                  <a:gd name="T96" fmla="*/ 25 w 237"/>
                  <a:gd name="T97" fmla="*/ 164 h 280"/>
                  <a:gd name="T98" fmla="*/ 25 w 237"/>
                  <a:gd name="T99" fmla="*/ 16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7" h="280">
                    <a:moveTo>
                      <a:pt x="25" y="164"/>
                    </a:moveTo>
                    <a:lnTo>
                      <a:pt x="25" y="164"/>
                    </a:lnTo>
                    <a:lnTo>
                      <a:pt x="45" y="134"/>
                    </a:lnTo>
                    <a:lnTo>
                      <a:pt x="68" y="103"/>
                    </a:lnTo>
                    <a:lnTo>
                      <a:pt x="96" y="78"/>
                    </a:lnTo>
                    <a:lnTo>
                      <a:pt x="121" y="53"/>
                    </a:lnTo>
                    <a:lnTo>
                      <a:pt x="121" y="53"/>
                    </a:lnTo>
                    <a:lnTo>
                      <a:pt x="144" y="33"/>
                    </a:lnTo>
                    <a:lnTo>
                      <a:pt x="159" y="20"/>
                    </a:lnTo>
                    <a:lnTo>
                      <a:pt x="174" y="10"/>
                    </a:lnTo>
                    <a:lnTo>
                      <a:pt x="189" y="2"/>
                    </a:lnTo>
                    <a:lnTo>
                      <a:pt x="204" y="0"/>
                    </a:lnTo>
                    <a:lnTo>
                      <a:pt x="209" y="0"/>
                    </a:lnTo>
                    <a:lnTo>
                      <a:pt x="217" y="2"/>
                    </a:lnTo>
                    <a:lnTo>
                      <a:pt x="222" y="7"/>
                    </a:lnTo>
                    <a:lnTo>
                      <a:pt x="230" y="12"/>
                    </a:lnTo>
                    <a:lnTo>
                      <a:pt x="230" y="12"/>
                    </a:lnTo>
                    <a:lnTo>
                      <a:pt x="235" y="22"/>
                    </a:lnTo>
                    <a:lnTo>
                      <a:pt x="237" y="33"/>
                    </a:lnTo>
                    <a:lnTo>
                      <a:pt x="237" y="45"/>
                    </a:lnTo>
                    <a:lnTo>
                      <a:pt x="235" y="58"/>
                    </a:lnTo>
                    <a:lnTo>
                      <a:pt x="230" y="81"/>
                    </a:lnTo>
                    <a:lnTo>
                      <a:pt x="219" y="101"/>
                    </a:lnTo>
                    <a:lnTo>
                      <a:pt x="219" y="101"/>
                    </a:lnTo>
                    <a:lnTo>
                      <a:pt x="202" y="129"/>
                    </a:lnTo>
                    <a:lnTo>
                      <a:pt x="182" y="154"/>
                    </a:lnTo>
                    <a:lnTo>
                      <a:pt x="139" y="204"/>
                    </a:lnTo>
                    <a:lnTo>
                      <a:pt x="139" y="204"/>
                    </a:lnTo>
                    <a:lnTo>
                      <a:pt x="108" y="235"/>
                    </a:lnTo>
                    <a:lnTo>
                      <a:pt x="91" y="250"/>
                    </a:lnTo>
                    <a:lnTo>
                      <a:pt x="73" y="262"/>
                    </a:lnTo>
                    <a:lnTo>
                      <a:pt x="73" y="262"/>
                    </a:lnTo>
                    <a:lnTo>
                      <a:pt x="63" y="270"/>
                    </a:lnTo>
                    <a:lnTo>
                      <a:pt x="48" y="275"/>
                    </a:lnTo>
                    <a:lnTo>
                      <a:pt x="35" y="280"/>
                    </a:lnTo>
                    <a:lnTo>
                      <a:pt x="28" y="278"/>
                    </a:lnTo>
                    <a:lnTo>
                      <a:pt x="23" y="278"/>
                    </a:lnTo>
                    <a:lnTo>
                      <a:pt x="23" y="278"/>
                    </a:lnTo>
                    <a:lnTo>
                      <a:pt x="17" y="273"/>
                    </a:lnTo>
                    <a:lnTo>
                      <a:pt x="12" y="270"/>
                    </a:lnTo>
                    <a:lnTo>
                      <a:pt x="5" y="257"/>
                    </a:lnTo>
                    <a:lnTo>
                      <a:pt x="0" y="242"/>
                    </a:lnTo>
                    <a:lnTo>
                      <a:pt x="0" y="230"/>
                    </a:lnTo>
                    <a:lnTo>
                      <a:pt x="0" y="230"/>
                    </a:lnTo>
                    <a:lnTo>
                      <a:pt x="0" y="214"/>
                    </a:lnTo>
                    <a:lnTo>
                      <a:pt x="5" y="199"/>
                    </a:lnTo>
                    <a:lnTo>
                      <a:pt x="20" y="171"/>
                    </a:lnTo>
                    <a:lnTo>
                      <a:pt x="20" y="171"/>
                    </a:lnTo>
                    <a:lnTo>
                      <a:pt x="25" y="164"/>
                    </a:lnTo>
                    <a:lnTo>
                      <a:pt x="25" y="164"/>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70">
                <a:extLst>
                  <a:ext uri="{FF2B5EF4-FFF2-40B4-BE49-F238E27FC236}">
                    <a16:creationId xmlns:a16="http://schemas.microsoft.com/office/drawing/2014/main" id="{EF5AF4F5-7E3A-614B-B48C-87069999C77D}"/>
                  </a:ext>
                </a:extLst>
              </p:cNvPr>
              <p:cNvSpPr>
                <a:spLocks/>
              </p:cNvSpPr>
              <p:nvPr/>
            </p:nvSpPr>
            <p:spPr bwMode="auto">
              <a:xfrm>
                <a:off x="9573918" y="2742850"/>
                <a:ext cx="295026" cy="483104"/>
              </a:xfrm>
              <a:custGeom>
                <a:avLst/>
                <a:gdLst>
                  <a:gd name="T0" fmla="*/ 0 w 160"/>
                  <a:gd name="T1" fmla="*/ 217 h 262"/>
                  <a:gd name="T2" fmla="*/ 11 w 160"/>
                  <a:gd name="T3" fmla="*/ 230 h 262"/>
                  <a:gd name="T4" fmla="*/ 23 w 160"/>
                  <a:gd name="T5" fmla="*/ 242 h 262"/>
                  <a:gd name="T6" fmla="*/ 38 w 160"/>
                  <a:gd name="T7" fmla="*/ 252 h 262"/>
                  <a:gd name="T8" fmla="*/ 74 w 160"/>
                  <a:gd name="T9" fmla="*/ 262 h 262"/>
                  <a:gd name="T10" fmla="*/ 91 w 160"/>
                  <a:gd name="T11" fmla="*/ 262 h 262"/>
                  <a:gd name="T12" fmla="*/ 127 w 160"/>
                  <a:gd name="T13" fmla="*/ 250 h 262"/>
                  <a:gd name="T14" fmla="*/ 155 w 160"/>
                  <a:gd name="T15" fmla="*/ 227 h 262"/>
                  <a:gd name="T16" fmla="*/ 160 w 160"/>
                  <a:gd name="T17" fmla="*/ 222 h 262"/>
                  <a:gd name="T18" fmla="*/ 160 w 160"/>
                  <a:gd name="T19" fmla="*/ 209 h 262"/>
                  <a:gd name="T20" fmla="*/ 152 w 160"/>
                  <a:gd name="T21" fmla="*/ 197 h 262"/>
                  <a:gd name="T22" fmla="*/ 142 w 160"/>
                  <a:gd name="T23" fmla="*/ 189 h 262"/>
                  <a:gd name="T24" fmla="*/ 122 w 160"/>
                  <a:gd name="T25" fmla="*/ 166 h 262"/>
                  <a:gd name="T26" fmla="*/ 117 w 160"/>
                  <a:gd name="T27" fmla="*/ 139 h 262"/>
                  <a:gd name="T28" fmla="*/ 114 w 160"/>
                  <a:gd name="T29" fmla="*/ 103 h 262"/>
                  <a:gd name="T30" fmla="*/ 112 w 160"/>
                  <a:gd name="T31" fmla="*/ 98 h 262"/>
                  <a:gd name="T32" fmla="*/ 114 w 160"/>
                  <a:gd name="T33" fmla="*/ 93 h 262"/>
                  <a:gd name="T34" fmla="*/ 124 w 160"/>
                  <a:gd name="T35" fmla="*/ 78 h 262"/>
                  <a:gd name="T36" fmla="*/ 132 w 160"/>
                  <a:gd name="T37" fmla="*/ 65 h 262"/>
                  <a:gd name="T38" fmla="*/ 132 w 160"/>
                  <a:gd name="T39" fmla="*/ 58 h 262"/>
                  <a:gd name="T40" fmla="*/ 129 w 160"/>
                  <a:gd name="T41" fmla="*/ 55 h 262"/>
                  <a:gd name="T42" fmla="*/ 124 w 160"/>
                  <a:gd name="T43" fmla="*/ 55 h 262"/>
                  <a:gd name="T44" fmla="*/ 124 w 160"/>
                  <a:gd name="T45" fmla="*/ 53 h 262"/>
                  <a:gd name="T46" fmla="*/ 122 w 160"/>
                  <a:gd name="T47" fmla="*/ 45 h 262"/>
                  <a:gd name="T48" fmla="*/ 119 w 160"/>
                  <a:gd name="T49" fmla="*/ 33 h 262"/>
                  <a:gd name="T50" fmla="*/ 114 w 160"/>
                  <a:gd name="T51" fmla="*/ 20 h 262"/>
                  <a:gd name="T52" fmla="*/ 107 w 160"/>
                  <a:gd name="T53" fmla="*/ 10 h 262"/>
                  <a:gd name="T54" fmla="*/ 99 w 160"/>
                  <a:gd name="T55" fmla="*/ 5 h 262"/>
                  <a:gd name="T56" fmla="*/ 79 w 160"/>
                  <a:gd name="T57" fmla="*/ 0 h 262"/>
                  <a:gd name="T58" fmla="*/ 59 w 160"/>
                  <a:gd name="T59" fmla="*/ 5 h 262"/>
                  <a:gd name="T60" fmla="*/ 41 w 160"/>
                  <a:gd name="T61" fmla="*/ 12 h 262"/>
                  <a:gd name="T62" fmla="*/ 31 w 160"/>
                  <a:gd name="T63" fmla="*/ 17 h 262"/>
                  <a:gd name="T64" fmla="*/ 23 w 160"/>
                  <a:gd name="T65" fmla="*/ 25 h 262"/>
                  <a:gd name="T66" fmla="*/ 18 w 160"/>
                  <a:gd name="T67" fmla="*/ 48 h 262"/>
                  <a:gd name="T68" fmla="*/ 18 w 160"/>
                  <a:gd name="T69" fmla="*/ 70 h 262"/>
                  <a:gd name="T70" fmla="*/ 18 w 160"/>
                  <a:gd name="T71" fmla="*/ 91 h 262"/>
                  <a:gd name="T72" fmla="*/ 26 w 160"/>
                  <a:gd name="T73" fmla="*/ 116 h 262"/>
                  <a:gd name="T74" fmla="*/ 28 w 160"/>
                  <a:gd name="T75" fmla="*/ 121 h 262"/>
                  <a:gd name="T76" fmla="*/ 41 w 160"/>
                  <a:gd name="T77" fmla="*/ 131 h 262"/>
                  <a:gd name="T78" fmla="*/ 46 w 160"/>
                  <a:gd name="T79" fmla="*/ 149 h 262"/>
                  <a:gd name="T80" fmla="*/ 41 w 160"/>
                  <a:gd name="T81" fmla="*/ 169 h 262"/>
                  <a:gd name="T82" fmla="*/ 38 w 160"/>
                  <a:gd name="T83" fmla="*/ 182 h 262"/>
                  <a:gd name="T84" fmla="*/ 28 w 160"/>
                  <a:gd name="T85" fmla="*/ 189 h 262"/>
                  <a:gd name="T86" fmla="*/ 3 w 160"/>
                  <a:gd name="T87" fmla="*/ 202 h 262"/>
                  <a:gd name="T88" fmla="*/ 0 w 160"/>
                  <a:gd name="T89" fmla="*/ 212 h 262"/>
                  <a:gd name="T90" fmla="*/ 0 w 160"/>
                  <a:gd name="T91" fmla="*/ 21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262">
                    <a:moveTo>
                      <a:pt x="0" y="217"/>
                    </a:moveTo>
                    <a:lnTo>
                      <a:pt x="0" y="217"/>
                    </a:lnTo>
                    <a:lnTo>
                      <a:pt x="6" y="224"/>
                    </a:lnTo>
                    <a:lnTo>
                      <a:pt x="11" y="230"/>
                    </a:lnTo>
                    <a:lnTo>
                      <a:pt x="11" y="230"/>
                    </a:lnTo>
                    <a:lnTo>
                      <a:pt x="23" y="242"/>
                    </a:lnTo>
                    <a:lnTo>
                      <a:pt x="23" y="242"/>
                    </a:lnTo>
                    <a:lnTo>
                      <a:pt x="38" y="252"/>
                    </a:lnTo>
                    <a:lnTo>
                      <a:pt x="56" y="257"/>
                    </a:lnTo>
                    <a:lnTo>
                      <a:pt x="74" y="262"/>
                    </a:lnTo>
                    <a:lnTo>
                      <a:pt x="91" y="262"/>
                    </a:lnTo>
                    <a:lnTo>
                      <a:pt x="91" y="262"/>
                    </a:lnTo>
                    <a:lnTo>
                      <a:pt x="109" y="257"/>
                    </a:lnTo>
                    <a:lnTo>
                      <a:pt x="127" y="250"/>
                    </a:lnTo>
                    <a:lnTo>
                      <a:pt x="142" y="240"/>
                    </a:lnTo>
                    <a:lnTo>
                      <a:pt x="155" y="227"/>
                    </a:lnTo>
                    <a:lnTo>
                      <a:pt x="155" y="227"/>
                    </a:lnTo>
                    <a:lnTo>
                      <a:pt x="160" y="222"/>
                    </a:lnTo>
                    <a:lnTo>
                      <a:pt x="160" y="214"/>
                    </a:lnTo>
                    <a:lnTo>
                      <a:pt x="160" y="209"/>
                    </a:lnTo>
                    <a:lnTo>
                      <a:pt x="157" y="204"/>
                    </a:lnTo>
                    <a:lnTo>
                      <a:pt x="152" y="197"/>
                    </a:lnTo>
                    <a:lnTo>
                      <a:pt x="142" y="189"/>
                    </a:lnTo>
                    <a:lnTo>
                      <a:pt x="142" y="189"/>
                    </a:lnTo>
                    <a:lnTo>
                      <a:pt x="129" y="176"/>
                    </a:lnTo>
                    <a:lnTo>
                      <a:pt x="122" y="166"/>
                    </a:lnTo>
                    <a:lnTo>
                      <a:pt x="119" y="154"/>
                    </a:lnTo>
                    <a:lnTo>
                      <a:pt x="117" y="139"/>
                    </a:lnTo>
                    <a:lnTo>
                      <a:pt x="117" y="139"/>
                    </a:lnTo>
                    <a:lnTo>
                      <a:pt x="114" y="103"/>
                    </a:lnTo>
                    <a:lnTo>
                      <a:pt x="114" y="103"/>
                    </a:lnTo>
                    <a:lnTo>
                      <a:pt x="112" y="98"/>
                    </a:lnTo>
                    <a:lnTo>
                      <a:pt x="114" y="93"/>
                    </a:lnTo>
                    <a:lnTo>
                      <a:pt x="114" y="93"/>
                    </a:lnTo>
                    <a:lnTo>
                      <a:pt x="124" y="78"/>
                    </a:lnTo>
                    <a:lnTo>
                      <a:pt x="124" y="78"/>
                    </a:lnTo>
                    <a:lnTo>
                      <a:pt x="129" y="70"/>
                    </a:lnTo>
                    <a:lnTo>
                      <a:pt x="132" y="65"/>
                    </a:lnTo>
                    <a:lnTo>
                      <a:pt x="132" y="65"/>
                    </a:lnTo>
                    <a:lnTo>
                      <a:pt x="132" y="58"/>
                    </a:lnTo>
                    <a:lnTo>
                      <a:pt x="132" y="58"/>
                    </a:lnTo>
                    <a:lnTo>
                      <a:pt x="129" y="55"/>
                    </a:lnTo>
                    <a:lnTo>
                      <a:pt x="127" y="55"/>
                    </a:lnTo>
                    <a:lnTo>
                      <a:pt x="124" y="55"/>
                    </a:lnTo>
                    <a:lnTo>
                      <a:pt x="124" y="55"/>
                    </a:lnTo>
                    <a:lnTo>
                      <a:pt x="124" y="53"/>
                    </a:lnTo>
                    <a:lnTo>
                      <a:pt x="122" y="50"/>
                    </a:lnTo>
                    <a:lnTo>
                      <a:pt x="122" y="45"/>
                    </a:lnTo>
                    <a:lnTo>
                      <a:pt x="122" y="45"/>
                    </a:lnTo>
                    <a:lnTo>
                      <a:pt x="119" y="33"/>
                    </a:lnTo>
                    <a:lnTo>
                      <a:pt x="119" y="33"/>
                    </a:lnTo>
                    <a:lnTo>
                      <a:pt x="114" y="20"/>
                    </a:lnTo>
                    <a:lnTo>
                      <a:pt x="107" y="10"/>
                    </a:lnTo>
                    <a:lnTo>
                      <a:pt x="107" y="10"/>
                    </a:lnTo>
                    <a:lnTo>
                      <a:pt x="99" y="5"/>
                    </a:lnTo>
                    <a:lnTo>
                      <a:pt x="99" y="5"/>
                    </a:lnTo>
                    <a:lnTo>
                      <a:pt x="89" y="2"/>
                    </a:lnTo>
                    <a:lnTo>
                      <a:pt x="79" y="0"/>
                    </a:lnTo>
                    <a:lnTo>
                      <a:pt x="69" y="2"/>
                    </a:lnTo>
                    <a:lnTo>
                      <a:pt x="59" y="5"/>
                    </a:lnTo>
                    <a:lnTo>
                      <a:pt x="59" y="5"/>
                    </a:lnTo>
                    <a:lnTo>
                      <a:pt x="41" y="12"/>
                    </a:lnTo>
                    <a:lnTo>
                      <a:pt x="41" y="12"/>
                    </a:lnTo>
                    <a:lnTo>
                      <a:pt x="31" y="17"/>
                    </a:lnTo>
                    <a:lnTo>
                      <a:pt x="23" y="25"/>
                    </a:lnTo>
                    <a:lnTo>
                      <a:pt x="23" y="25"/>
                    </a:lnTo>
                    <a:lnTo>
                      <a:pt x="21" y="38"/>
                    </a:lnTo>
                    <a:lnTo>
                      <a:pt x="18" y="48"/>
                    </a:lnTo>
                    <a:lnTo>
                      <a:pt x="18" y="48"/>
                    </a:lnTo>
                    <a:lnTo>
                      <a:pt x="18" y="70"/>
                    </a:lnTo>
                    <a:lnTo>
                      <a:pt x="18" y="91"/>
                    </a:lnTo>
                    <a:lnTo>
                      <a:pt x="18" y="91"/>
                    </a:lnTo>
                    <a:lnTo>
                      <a:pt x="21" y="108"/>
                    </a:lnTo>
                    <a:lnTo>
                      <a:pt x="26" y="116"/>
                    </a:lnTo>
                    <a:lnTo>
                      <a:pt x="28" y="121"/>
                    </a:lnTo>
                    <a:lnTo>
                      <a:pt x="28" y="121"/>
                    </a:lnTo>
                    <a:lnTo>
                      <a:pt x="41" y="131"/>
                    </a:lnTo>
                    <a:lnTo>
                      <a:pt x="41" y="131"/>
                    </a:lnTo>
                    <a:lnTo>
                      <a:pt x="43" y="139"/>
                    </a:lnTo>
                    <a:lnTo>
                      <a:pt x="46" y="149"/>
                    </a:lnTo>
                    <a:lnTo>
                      <a:pt x="41" y="169"/>
                    </a:lnTo>
                    <a:lnTo>
                      <a:pt x="41" y="169"/>
                    </a:lnTo>
                    <a:lnTo>
                      <a:pt x="38" y="182"/>
                    </a:lnTo>
                    <a:lnTo>
                      <a:pt x="38" y="182"/>
                    </a:lnTo>
                    <a:lnTo>
                      <a:pt x="33" y="187"/>
                    </a:lnTo>
                    <a:lnTo>
                      <a:pt x="28" y="189"/>
                    </a:lnTo>
                    <a:lnTo>
                      <a:pt x="16" y="194"/>
                    </a:lnTo>
                    <a:lnTo>
                      <a:pt x="3" y="202"/>
                    </a:lnTo>
                    <a:lnTo>
                      <a:pt x="0" y="207"/>
                    </a:lnTo>
                    <a:lnTo>
                      <a:pt x="0" y="212"/>
                    </a:lnTo>
                    <a:lnTo>
                      <a:pt x="0" y="212"/>
                    </a:lnTo>
                    <a:lnTo>
                      <a:pt x="0" y="217"/>
                    </a:lnTo>
                    <a:lnTo>
                      <a:pt x="0" y="217"/>
                    </a:lnTo>
                    <a:close/>
                  </a:path>
                </a:pathLst>
              </a:custGeom>
              <a:solidFill>
                <a:srgbClr val="E8C2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71">
                <a:extLst>
                  <a:ext uri="{FF2B5EF4-FFF2-40B4-BE49-F238E27FC236}">
                    <a16:creationId xmlns:a16="http://schemas.microsoft.com/office/drawing/2014/main" id="{63FFA347-4803-E545-A68A-AE7B73976B7A}"/>
                  </a:ext>
                </a:extLst>
              </p:cNvPr>
              <p:cNvSpPr>
                <a:spLocks/>
              </p:cNvSpPr>
              <p:nvPr/>
            </p:nvSpPr>
            <p:spPr bwMode="auto">
              <a:xfrm>
                <a:off x="9570230" y="2718879"/>
                <a:ext cx="302401" cy="247084"/>
              </a:xfrm>
              <a:custGeom>
                <a:avLst/>
                <a:gdLst>
                  <a:gd name="T0" fmla="*/ 136 w 164"/>
                  <a:gd name="T1" fmla="*/ 15 h 134"/>
                  <a:gd name="T2" fmla="*/ 111 w 164"/>
                  <a:gd name="T3" fmla="*/ 3 h 134"/>
                  <a:gd name="T4" fmla="*/ 78 w 164"/>
                  <a:gd name="T5" fmla="*/ 0 h 134"/>
                  <a:gd name="T6" fmla="*/ 50 w 164"/>
                  <a:gd name="T7" fmla="*/ 5 h 134"/>
                  <a:gd name="T8" fmla="*/ 33 w 164"/>
                  <a:gd name="T9" fmla="*/ 5 h 134"/>
                  <a:gd name="T10" fmla="*/ 20 w 164"/>
                  <a:gd name="T11" fmla="*/ 10 h 134"/>
                  <a:gd name="T12" fmla="*/ 5 w 164"/>
                  <a:gd name="T13" fmla="*/ 20 h 134"/>
                  <a:gd name="T14" fmla="*/ 0 w 164"/>
                  <a:gd name="T15" fmla="*/ 38 h 134"/>
                  <a:gd name="T16" fmla="*/ 0 w 164"/>
                  <a:gd name="T17" fmla="*/ 46 h 134"/>
                  <a:gd name="T18" fmla="*/ 2 w 164"/>
                  <a:gd name="T19" fmla="*/ 53 h 134"/>
                  <a:gd name="T20" fmla="*/ 13 w 164"/>
                  <a:gd name="T21" fmla="*/ 58 h 134"/>
                  <a:gd name="T22" fmla="*/ 18 w 164"/>
                  <a:gd name="T23" fmla="*/ 61 h 134"/>
                  <a:gd name="T24" fmla="*/ 23 w 164"/>
                  <a:gd name="T25" fmla="*/ 61 h 134"/>
                  <a:gd name="T26" fmla="*/ 40 w 164"/>
                  <a:gd name="T27" fmla="*/ 58 h 134"/>
                  <a:gd name="T28" fmla="*/ 50 w 164"/>
                  <a:gd name="T29" fmla="*/ 58 h 134"/>
                  <a:gd name="T30" fmla="*/ 58 w 164"/>
                  <a:gd name="T31" fmla="*/ 63 h 134"/>
                  <a:gd name="T32" fmla="*/ 63 w 164"/>
                  <a:gd name="T33" fmla="*/ 66 h 134"/>
                  <a:gd name="T34" fmla="*/ 71 w 164"/>
                  <a:gd name="T35" fmla="*/ 66 h 134"/>
                  <a:gd name="T36" fmla="*/ 91 w 164"/>
                  <a:gd name="T37" fmla="*/ 61 h 134"/>
                  <a:gd name="T38" fmla="*/ 106 w 164"/>
                  <a:gd name="T39" fmla="*/ 63 h 134"/>
                  <a:gd name="T40" fmla="*/ 109 w 164"/>
                  <a:gd name="T41" fmla="*/ 66 h 134"/>
                  <a:gd name="T42" fmla="*/ 111 w 164"/>
                  <a:gd name="T43" fmla="*/ 71 h 134"/>
                  <a:gd name="T44" fmla="*/ 116 w 164"/>
                  <a:gd name="T45" fmla="*/ 76 h 134"/>
                  <a:gd name="T46" fmla="*/ 121 w 164"/>
                  <a:gd name="T47" fmla="*/ 76 h 134"/>
                  <a:gd name="T48" fmla="*/ 124 w 164"/>
                  <a:gd name="T49" fmla="*/ 83 h 134"/>
                  <a:gd name="T50" fmla="*/ 124 w 164"/>
                  <a:gd name="T51" fmla="*/ 88 h 134"/>
                  <a:gd name="T52" fmla="*/ 114 w 164"/>
                  <a:gd name="T53" fmla="*/ 101 h 134"/>
                  <a:gd name="T54" fmla="*/ 111 w 164"/>
                  <a:gd name="T55" fmla="*/ 106 h 134"/>
                  <a:gd name="T56" fmla="*/ 116 w 164"/>
                  <a:gd name="T57" fmla="*/ 121 h 134"/>
                  <a:gd name="T58" fmla="*/ 119 w 164"/>
                  <a:gd name="T59" fmla="*/ 126 h 134"/>
                  <a:gd name="T60" fmla="*/ 134 w 164"/>
                  <a:gd name="T61" fmla="*/ 134 h 134"/>
                  <a:gd name="T62" fmla="*/ 151 w 164"/>
                  <a:gd name="T63" fmla="*/ 131 h 134"/>
                  <a:gd name="T64" fmla="*/ 157 w 164"/>
                  <a:gd name="T65" fmla="*/ 126 h 134"/>
                  <a:gd name="T66" fmla="*/ 164 w 164"/>
                  <a:gd name="T67" fmla="*/ 114 h 134"/>
                  <a:gd name="T68" fmla="*/ 164 w 164"/>
                  <a:gd name="T69" fmla="*/ 99 h 134"/>
                  <a:gd name="T70" fmla="*/ 157 w 164"/>
                  <a:gd name="T71" fmla="*/ 83 h 134"/>
                  <a:gd name="T72" fmla="*/ 154 w 164"/>
                  <a:gd name="T73" fmla="*/ 81 h 134"/>
                  <a:gd name="T74" fmla="*/ 151 w 164"/>
                  <a:gd name="T75" fmla="*/ 78 h 134"/>
                  <a:gd name="T76" fmla="*/ 154 w 164"/>
                  <a:gd name="T77" fmla="*/ 68 h 134"/>
                  <a:gd name="T78" fmla="*/ 149 w 164"/>
                  <a:gd name="T79" fmla="*/ 38 h 134"/>
                  <a:gd name="T80" fmla="*/ 146 w 164"/>
                  <a:gd name="T81" fmla="*/ 30 h 134"/>
                  <a:gd name="T82" fmla="*/ 136 w 164"/>
                  <a:gd name="T83"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4" h="134">
                    <a:moveTo>
                      <a:pt x="136" y="15"/>
                    </a:moveTo>
                    <a:lnTo>
                      <a:pt x="136" y="15"/>
                    </a:lnTo>
                    <a:lnTo>
                      <a:pt x="126" y="8"/>
                    </a:lnTo>
                    <a:lnTo>
                      <a:pt x="111" y="3"/>
                    </a:lnTo>
                    <a:lnTo>
                      <a:pt x="96" y="0"/>
                    </a:lnTo>
                    <a:lnTo>
                      <a:pt x="78" y="0"/>
                    </a:lnTo>
                    <a:lnTo>
                      <a:pt x="78" y="0"/>
                    </a:lnTo>
                    <a:lnTo>
                      <a:pt x="50" y="5"/>
                    </a:lnTo>
                    <a:lnTo>
                      <a:pt x="50" y="5"/>
                    </a:lnTo>
                    <a:lnTo>
                      <a:pt x="33" y="5"/>
                    </a:lnTo>
                    <a:lnTo>
                      <a:pt x="20" y="10"/>
                    </a:lnTo>
                    <a:lnTo>
                      <a:pt x="20" y="10"/>
                    </a:lnTo>
                    <a:lnTo>
                      <a:pt x="10" y="15"/>
                    </a:lnTo>
                    <a:lnTo>
                      <a:pt x="5" y="20"/>
                    </a:lnTo>
                    <a:lnTo>
                      <a:pt x="0" y="30"/>
                    </a:lnTo>
                    <a:lnTo>
                      <a:pt x="0" y="38"/>
                    </a:lnTo>
                    <a:lnTo>
                      <a:pt x="0" y="38"/>
                    </a:lnTo>
                    <a:lnTo>
                      <a:pt x="0" y="46"/>
                    </a:lnTo>
                    <a:lnTo>
                      <a:pt x="2" y="53"/>
                    </a:lnTo>
                    <a:lnTo>
                      <a:pt x="2" y="53"/>
                    </a:lnTo>
                    <a:lnTo>
                      <a:pt x="8" y="56"/>
                    </a:lnTo>
                    <a:lnTo>
                      <a:pt x="13" y="58"/>
                    </a:lnTo>
                    <a:lnTo>
                      <a:pt x="13" y="58"/>
                    </a:lnTo>
                    <a:lnTo>
                      <a:pt x="18" y="61"/>
                    </a:lnTo>
                    <a:lnTo>
                      <a:pt x="23" y="61"/>
                    </a:lnTo>
                    <a:lnTo>
                      <a:pt x="23" y="61"/>
                    </a:lnTo>
                    <a:lnTo>
                      <a:pt x="40" y="58"/>
                    </a:lnTo>
                    <a:lnTo>
                      <a:pt x="40" y="58"/>
                    </a:lnTo>
                    <a:lnTo>
                      <a:pt x="50" y="58"/>
                    </a:lnTo>
                    <a:lnTo>
                      <a:pt x="50" y="58"/>
                    </a:lnTo>
                    <a:lnTo>
                      <a:pt x="58" y="63"/>
                    </a:lnTo>
                    <a:lnTo>
                      <a:pt x="58" y="63"/>
                    </a:lnTo>
                    <a:lnTo>
                      <a:pt x="63" y="66"/>
                    </a:lnTo>
                    <a:lnTo>
                      <a:pt x="63" y="66"/>
                    </a:lnTo>
                    <a:lnTo>
                      <a:pt x="71" y="66"/>
                    </a:lnTo>
                    <a:lnTo>
                      <a:pt x="71" y="66"/>
                    </a:lnTo>
                    <a:lnTo>
                      <a:pt x="91" y="61"/>
                    </a:lnTo>
                    <a:lnTo>
                      <a:pt x="91" y="61"/>
                    </a:lnTo>
                    <a:lnTo>
                      <a:pt x="98" y="61"/>
                    </a:lnTo>
                    <a:lnTo>
                      <a:pt x="106" y="63"/>
                    </a:lnTo>
                    <a:lnTo>
                      <a:pt x="106" y="63"/>
                    </a:lnTo>
                    <a:lnTo>
                      <a:pt x="109" y="66"/>
                    </a:lnTo>
                    <a:lnTo>
                      <a:pt x="111" y="71"/>
                    </a:lnTo>
                    <a:lnTo>
                      <a:pt x="111" y="71"/>
                    </a:lnTo>
                    <a:lnTo>
                      <a:pt x="111" y="73"/>
                    </a:lnTo>
                    <a:lnTo>
                      <a:pt x="116" y="76"/>
                    </a:lnTo>
                    <a:lnTo>
                      <a:pt x="116" y="76"/>
                    </a:lnTo>
                    <a:lnTo>
                      <a:pt x="121" y="76"/>
                    </a:lnTo>
                    <a:lnTo>
                      <a:pt x="124" y="78"/>
                    </a:lnTo>
                    <a:lnTo>
                      <a:pt x="124" y="83"/>
                    </a:lnTo>
                    <a:lnTo>
                      <a:pt x="124" y="88"/>
                    </a:lnTo>
                    <a:lnTo>
                      <a:pt x="124" y="88"/>
                    </a:lnTo>
                    <a:lnTo>
                      <a:pt x="119" y="93"/>
                    </a:lnTo>
                    <a:lnTo>
                      <a:pt x="114" y="101"/>
                    </a:lnTo>
                    <a:lnTo>
                      <a:pt x="114" y="101"/>
                    </a:lnTo>
                    <a:lnTo>
                      <a:pt x="111" y="106"/>
                    </a:lnTo>
                    <a:lnTo>
                      <a:pt x="114" y="111"/>
                    </a:lnTo>
                    <a:lnTo>
                      <a:pt x="116" y="121"/>
                    </a:lnTo>
                    <a:lnTo>
                      <a:pt x="116" y="121"/>
                    </a:lnTo>
                    <a:lnTo>
                      <a:pt x="119" y="126"/>
                    </a:lnTo>
                    <a:lnTo>
                      <a:pt x="124" y="129"/>
                    </a:lnTo>
                    <a:lnTo>
                      <a:pt x="134" y="134"/>
                    </a:lnTo>
                    <a:lnTo>
                      <a:pt x="146" y="134"/>
                    </a:lnTo>
                    <a:lnTo>
                      <a:pt x="151" y="131"/>
                    </a:lnTo>
                    <a:lnTo>
                      <a:pt x="157" y="126"/>
                    </a:lnTo>
                    <a:lnTo>
                      <a:pt x="157" y="126"/>
                    </a:lnTo>
                    <a:lnTo>
                      <a:pt x="162" y="119"/>
                    </a:lnTo>
                    <a:lnTo>
                      <a:pt x="164" y="114"/>
                    </a:lnTo>
                    <a:lnTo>
                      <a:pt x="164" y="99"/>
                    </a:lnTo>
                    <a:lnTo>
                      <a:pt x="164" y="99"/>
                    </a:lnTo>
                    <a:lnTo>
                      <a:pt x="162" y="91"/>
                    </a:lnTo>
                    <a:lnTo>
                      <a:pt x="157" y="83"/>
                    </a:lnTo>
                    <a:lnTo>
                      <a:pt x="157" y="83"/>
                    </a:lnTo>
                    <a:lnTo>
                      <a:pt x="154" y="81"/>
                    </a:lnTo>
                    <a:lnTo>
                      <a:pt x="151" y="78"/>
                    </a:lnTo>
                    <a:lnTo>
                      <a:pt x="151" y="78"/>
                    </a:lnTo>
                    <a:lnTo>
                      <a:pt x="154" y="68"/>
                    </a:lnTo>
                    <a:lnTo>
                      <a:pt x="154" y="68"/>
                    </a:lnTo>
                    <a:lnTo>
                      <a:pt x="151" y="48"/>
                    </a:lnTo>
                    <a:lnTo>
                      <a:pt x="149" y="38"/>
                    </a:lnTo>
                    <a:lnTo>
                      <a:pt x="146" y="30"/>
                    </a:lnTo>
                    <a:lnTo>
                      <a:pt x="146" y="30"/>
                    </a:lnTo>
                    <a:lnTo>
                      <a:pt x="136" y="15"/>
                    </a:lnTo>
                    <a:lnTo>
                      <a:pt x="136" y="15"/>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73">
                <a:extLst>
                  <a:ext uri="{FF2B5EF4-FFF2-40B4-BE49-F238E27FC236}">
                    <a16:creationId xmlns:a16="http://schemas.microsoft.com/office/drawing/2014/main" id="{A6E38D11-F80C-1D45-AD07-124E67C8B29B}"/>
                  </a:ext>
                </a:extLst>
              </p:cNvPr>
              <p:cNvSpPr>
                <a:spLocks/>
              </p:cNvSpPr>
              <p:nvPr/>
            </p:nvSpPr>
            <p:spPr bwMode="auto">
              <a:xfrm>
                <a:off x="9741713" y="3096881"/>
                <a:ext cx="354031" cy="1783060"/>
              </a:xfrm>
              <a:custGeom>
                <a:avLst/>
                <a:gdLst>
                  <a:gd name="T0" fmla="*/ 187 w 192"/>
                  <a:gd name="T1" fmla="*/ 957 h 967"/>
                  <a:gd name="T2" fmla="*/ 187 w 192"/>
                  <a:gd name="T3" fmla="*/ 957 h 967"/>
                  <a:gd name="T4" fmla="*/ 182 w 192"/>
                  <a:gd name="T5" fmla="*/ 962 h 967"/>
                  <a:gd name="T6" fmla="*/ 180 w 192"/>
                  <a:gd name="T7" fmla="*/ 964 h 967"/>
                  <a:gd name="T8" fmla="*/ 167 w 192"/>
                  <a:gd name="T9" fmla="*/ 964 h 967"/>
                  <a:gd name="T10" fmla="*/ 167 w 192"/>
                  <a:gd name="T11" fmla="*/ 964 h 967"/>
                  <a:gd name="T12" fmla="*/ 119 w 192"/>
                  <a:gd name="T13" fmla="*/ 967 h 967"/>
                  <a:gd name="T14" fmla="*/ 74 w 192"/>
                  <a:gd name="T15" fmla="*/ 964 h 967"/>
                  <a:gd name="T16" fmla="*/ 74 w 192"/>
                  <a:gd name="T17" fmla="*/ 964 h 967"/>
                  <a:gd name="T18" fmla="*/ 0 w 192"/>
                  <a:gd name="T19" fmla="*/ 964 h 967"/>
                  <a:gd name="T20" fmla="*/ 0 w 192"/>
                  <a:gd name="T21" fmla="*/ 964 h 967"/>
                  <a:gd name="T22" fmla="*/ 8 w 192"/>
                  <a:gd name="T23" fmla="*/ 697 h 967"/>
                  <a:gd name="T24" fmla="*/ 10 w 192"/>
                  <a:gd name="T25" fmla="*/ 429 h 967"/>
                  <a:gd name="T26" fmla="*/ 10 w 192"/>
                  <a:gd name="T27" fmla="*/ 429 h 967"/>
                  <a:gd name="T28" fmla="*/ 13 w 192"/>
                  <a:gd name="T29" fmla="*/ 308 h 967"/>
                  <a:gd name="T30" fmla="*/ 13 w 192"/>
                  <a:gd name="T31" fmla="*/ 187 h 967"/>
                  <a:gd name="T32" fmla="*/ 13 w 192"/>
                  <a:gd name="T33" fmla="*/ 187 h 967"/>
                  <a:gd name="T34" fmla="*/ 13 w 192"/>
                  <a:gd name="T35" fmla="*/ 136 h 967"/>
                  <a:gd name="T36" fmla="*/ 16 w 192"/>
                  <a:gd name="T37" fmla="*/ 113 h 967"/>
                  <a:gd name="T38" fmla="*/ 18 w 192"/>
                  <a:gd name="T39" fmla="*/ 88 h 967"/>
                  <a:gd name="T40" fmla="*/ 23 w 192"/>
                  <a:gd name="T41" fmla="*/ 65 h 967"/>
                  <a:gd name="T42" fmla="*/ 31 w 192"/>
                  <a:gd name="T43" fmla="*/ 43 h 967"/>
                  <a:gd name="T44" fmla="*/ 43 w 192"/>
                  <a:gd name="T45" fmla="*/ 20 h 967"/>
                  <a:gd name="T46" fmla="*/ 58 w 192"/>
                  <a:gd name="T47" fmla="*/ 0 h 967"/>
                  <a:gd name="T48" fmla="*/ 58 w 192"/>
                  <a:gd name="T49" fmla="*/ 0 h 967"/>
                  <a:gd name="T50" fmla="*/ 61 w 192"/>
                  <a:gd name="T51" fmla="*/ 0 h 967"/>
                  <a:gd name="T52" fmla="*/ 69 w 192"/>
                  <a:gd name="T53" fmla="*/ 2 h 967"/>
                  <a:gd name="T54" fmla="*/ 86 w 192"/>
                  <a:gd name="T55" fmla="*/ 12 h 967"/>
                  <a:gd name="T56" fmla="*/ 117 w 192"/>
                  <a:gd name="T57" fmla="*/ 32 h 967"/>
                  <a:gd name="T58" fmla="*/ 117 w 192"/>
                  <a:gd name="T59" fmla="*/ 32 h 967"/>
                  <a:gd name="T60" fmla="*/ 129 w 192"/>
                  <a:gd name="T61" fmla="*/ 45 h 967"/>
                  <a:gd name="T62" fmla="*/ 142 w 192"/>
                  <a:gd name="T63" fmla="*/ 58 h 967"/>
                  <a:gd name="T64" fmla="*/ 152 w 192"/>
                  <a:gd name="T65" fmla="*/ 70 h 967"/>
                  <a:gd name="T66" fmla="*/ 159 w 192"/>
                  <a:gd name="T67" fmla="*/ 86 h 967"/>
                  <a:gd name="T68" fmla="*/ 159 w 192"/>
                  <a:gd name="T69" fmla="*/ 86 h 967"/>
                  <a:gd name="T70" fmla="*/ 172 w 192"/>
                  <a:gd name="T71" fmla="*/ 123 h 967"/>
                  <a:gd name="T72" fmla="*/ 182 w 192"/>
                  <a:gd name="T73" fmla="*/ 164 h 967"/>
                  <a:gd name="T74" fmla="*/ 185 w 192"/>
                  <a:gd name="T75" fmla="*/ 204 h 967"/>
                  <a:gd name="T76" fmla="*/ 187 w 192"/>
                  <a:gd name="T77" fmla="*/ 245 h 967"/>
                  <a:gd name="T78" fmla="*/ 187 w 192"/>
                  <a:gd name="T79" fmla="*/ 245 h 967"/>
                  <a:gd name="T80" fmla="*/ 185 w 192"/>
                  <a:gd name="T81" fmla="*/ 338 h 967"/>
                  <a:gd name="T82" fmla="*/ 185 w 192"/>
                  <a:gd name="T83" fmla="*/ 338 h 967"/>
                  <a:gd name="T84" fmla="*/ 185 w 192"/>
                  <a:gd name="T85" fmla="*/ 432 h 967"/>
                  <a:gd name="T86" fmla="*/ 187 w 192"/>
                  <a:gd name="T87" fmla="*/ 528 h 967"/>
                  <a:gd name="T88" fmla="*/ 192 w 192"/>
                  <a:gd name="T89" fmla="*/ 717 h 967"/>
                  <a:gd name="T90" fmla="*/ 192 w 192"/>
                  <a:gd name="T91" fmla="*/ 717 h 967"/>
                  <a:gd name="T92" fmla="*/ 192 w 192"/>
                  <a:gd name="T93" fmla="*/ 810 h 967"/>
                  <a:gd name="T94" fmla="*/ 190 w 192"/>
                  <a:gd name="T95" fmla="*/ 906 h 967"/>
                  <a:gd name="T96" fmla="*/ 190 w 192"/>
                  <a:gd name="T97" fmla="*/ 906 h 967"/>
                  <a:gd name="T98" fmla="*/ 190 w 192"/>
                  <a:gd name="T99" fmla="*/ 929 h 967"/>
                  <a:gd name="T100" fmla="*/ 190 w 192"/>
                  <a:gd name="T101" fmla="*/ 942 h 967"/>
                  <a:gd name="T102" fmla="*/ 187 w 192"/>
                  <a:gd name="T103" fmla="*/ 954 h 967"/>
                  <a:gd name="T104" fmla="*/ 187 w 192"/>
                  <a:gd name="T105" fmla="*/ 954 h 967"/>
                  <a:gd name="T106" fmla="*/ 187 w 192"/>
                  <a:gd name="T107" fmla="*/ 957 h 967"/>
                  <a:gd name="T108" fmla="*/ 187 w 192"/>
                  <a:gd name="T109" fmla="*/ 957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967">
                    <a:moveTo>
                      <a:pt x="187" y="957"/>
                    </a:moveTo>
                    <a:lnTo>
                      <a:pt x="187" y="957"/>
                    </a:lnTo>
                    <a:lnTo>
                      <a:pt x="182" y="962"/>
                    </a:lnTo>
                    <a:lnTo>
                      <a:pt x="180" y="964"/>
                    </a:lnTo>
                    <a:lnTo>
                      <a:pt x="167" y="964"/>
                    </a:lnTo>
                    <a:lnTo>
                      <a:pt x="167" y="964"/>
                    </a:lnTo>
                    <a:lnTo>
                      <a:pt x="119" y="967"/>
                    </a:lnTo>
                    <a:lnTo>
                      <a:pt x="74" y="964"/>
                    </a:lnTo>
                    <a:lnTo>
                      <a:pt x="74" y="964"/>
                    </a:lnTo>
                    <a:lnTo>
                      <a:pt x="0" y="964"/>
                    </a:lnTo>
                    <a:lnTo>
                      <a:pt x="0" y="964"/>
                    </a:lnTo>
                    <a:lnTo>
                      <a:pt x="8" y="697"/>
                    </a:lnTo>
                    <a:lnTo>
                      <a:pt x="10" y="429"/>
                    </a:lnTo>
                    <a:lnTo>
                      <a:pt x="10" y="429"/>
                    </a:lnTo>
                    <a:lnTo>
                      <a:pt x="13" y="308"/>
                    </a:lnTo>
                    <a:lnTo>
                      <a:pt x="13" y="187"/>
                    </a:lnTo>
                    <a:lnTo>
                      <a:pt x="13" y="187"/>
                    </a:lnTo>
                    <a:lnTo>
                      <a:pt x="13" y="136"/>
                    </a:lnTo>
                    <a:lnTo>
                      <a:pt x="16" y="113"/>
                    </a:lnTo>
                    <a:lnTo>
                      <a:pt x="18" y="88"/>
                    </a:lnTo>
                    <a:lnTo>
                      <a:pt x="23" y="65"/>
                    </a:lnTo>
                    <a:lnTo>
                      <a:pt x="31" y="43"/>
                    </a:lnTo>
                    <a:lnTo>
                      <a:pt x="43" y="20"/>
                    </a:lnTo>
                    <a:lnTo>
                      <a:pt x="58" y="0"/>
                    </a:lnTo>
                    <a:lnTo>
                      <a:pt x="58" y="0"/>
                    </a:lnTo>
                    <a:lnTo>
                      <a:pt x="61" y="0"/>
                    </a:lnTo>
                    <a:lnTo>
                      <a:pt x="69" y="2"/>
                    </a:lnTo>
                    <a:lnTo>
                      <a:pt x="86" y="12"/>
                    </a:lnTo>
                    <a:lnTo>
                      <a:pt x="117" y="32"/>
                    </a:lnTo>
                    <a:lnTo>
                      <a:pt x="117" y="32"/>
                    </a:lnTo>
                    <a:lnTo>
                      <a:pt x="129" y="45"/>
                    </a:lnTo>
                    <a:lnTo>
                      <a:pt x="142" y="58"/>
                    </a:lnTo>
                    <a:lnTo>
                      <a:pt x="152" y="70"/>
                    </a:lnTo>
                    <a:lnTo>
                      <a:pt x="159" y="86"/>
                    </a:lnTo>
                    <a:lnTo>
                      <a:pt x="159" y="86"/>
                    </a:lnTo>
                    <a:lnTo>
                      <a:pt x="172" y="123"/>
                    </a:lnTo>
                    <a:lnTo>
                      <a:pt x="182" y="164"/>
                    </a:lnTo>
                    <a:lnTo>
                      <a:pt x="185" y="204"/>
                    </a:lnTo>
                    <a:lnTo>
                      <a:pt x="187" y="245"/>
                    </a:lnTo>
                    <a:lnTo>
                      <a:pt x="187" y="245"/>
                    </a:lnTo>
                    <a:lnTo>
                      <a:pt x="185" y="338"/>
                    </a:lnTo>
                    <a:lnTo>
                      <a:pt x="185" y="338"/>
                    </a:lnTo>
                    <a:lnTo>
                      <a:pt x="185" y="432"/>
                    </a:lnTo>
                    <a:lnTo>
                      <a:pt x="187" y="528"/>
                    </a:lnTo>
                    <a:lnTo>
                      <a:pt x="192" y="717"/>
                    </a:lnTo>
                    <a:lnTo>
                      <a:pt x="192" y="717"/>
                    </a:lnTo>
                    <a:lnTo>
                      <a:pt x="192" y="810"/>
                    </a:lnTo>
                    <a:lnTo>
                      <a:pt x="190" y="906"/>
                    </a:lnTo>
                    <a:lnTo>
                      <a:pt x="190" y="906"/>
                    </a:lnTo>
                    <a:lnTo>
                      <a:pt x="190" y="929"/>
                    </a:lnTo>
                    <a:lnTo>
                      <a:pt x="190" y="942"/>
                    </a:lnTo>
                    <a:lnTo>
                      <a:pt x="187" y="954"/>
                    </a:lnTo>
                    <a:lnTo>
                      <a:pt x="187" y="954"/>
                    </a:lnTo>
                    <a:lnTo>
                      <a:pt x="187" y="957"/>
                    </a:lnTo>
                    <a:lnTo>
                      <a:pt x="187" y="957"/>
                    </a:lnTo>
                    <a:close/>
                  </a:path>
                </a:pathLst>
              </a:custGeom>
              <a:solidFill>
                <a:srgbClr val="BCE7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4">
                <a:extLst>
                  <a:ext uri="{FF2B5EF4-FFF2-40B4-BE49-F238E27FC236}">
                    <a16:creationId xmlns:a16="http://schemas.microsoft.com/office/drawing/2014/main" id="{AAAEE5DE-E611-7F4E-A3B6-1A367F783866}"/>
                  </a:ext>
                </a:extLst>
              </p:cNvPr>
              <p:cNvSpPr>
                <a:spLocks/>
              </p:cNvSpPr>
              <p:nvPr/>
            </p:nvSpPr>
            <p:spPr bwMode="auto">
              <a:xfrm>
                <a:off x="9808094" y="3152198"/>
                <a:ext cx="199142" cy="623242"/>
              </a:xfrm>
              <a:custGeom>
                <a:avLst/>
                <a:gdLst>
                  <a:gd name="T0" fmla="*/ 30 w 108"/>
                  <a:gd name="T1" fmla="*/ 323 h 338"/>
                  <a:gd name="T2" fmla="*/ 30 w 108"/>
                  <a:gd name="T3" fmla="*/ 323 h 338"/>
                  <a:gd name="T4" fmla="*/ 43 w 108"/>
                  <a:gd name="T5" fmla="*/ 333 h 338"/>
                  <a:gd name="T6" fmla="*/ 48 w 108"/>
                  <a:gd name="T7" fmla="*/ 338 h 338"/>
                  <a:gd name="T8" fmla="*/ 55 w 108"/>
                  <a:gd name="T9" fmla="*/ 338 h 338"/>
                  <a:gd name="T10" fmla="*/ 60 w 108"/>
                  <a:gd name="T11" fmla="*/ 338 h 338"/>
                  <a:gd name="T12" fmla="*/ 68 w 108"/>
                  <a:gd name="T13" fmla="*/ 338 h 338"/>
                  <a:gd name="T14" fmla="*/ 76 w 108"/>
                  <a:gd name="T15" fmla="*/ 333 h 338"/>
                  <a:gd name="T16" fmla="*/ 83 w 108"/>
                  <a:gd name="T17" fmla="*/ 326 h 338"/>
                  <a:gd name="T18" fmla="*/ 83 w 108"/>
                  <a:gd name="T19" fmla="*/ 326 h 338"/>
                  <a:gd name="T20" fmla="*/ 88 w 108"/>
                  <a:gd name="T21" fmla="*/ 316 h 338"/>
                  <a:gd name="T22" fmla="*/ 93 w 108"/>
                  <a:gd name="T23" fmla="*/ 306 h 338"/>
                  <a:gd name="T24" fmla="*/ 98 w 108"/>
                  <a:gd name="T25" fmla="*/ 285 h 338"/>
                  <a:gd name="T26" fmla="*/ 103 w 108"/>
                  <a:gd name="T27" fmla="*/ 242 h 338"/>
                  <a:gd name="T28" fmla="*/ 103 w 108"/>
                  <a:gd name="T29" fmla="*/ 242 h 338"/>
                  <a:gd name="T30" fmla="*/ 108 w 108"/>
                  <a:gd name="T31" fmla="*/ 192 h 338"/>
                  <a:gd name="T32" fmla="*/ 108 w 108"/>
                  <a:gd name="T33" fmla="*/ 141 h 338"/>
                  <a:gd name="T34" fmla="*/ 108 w 108"/>
                  <a:gd name="T35" fmla="*/ 141 h 338"/>
                  <a:gd name="T36" fmla="*/ 108 w 108"/>
                  <a:gd name="T37" fmla="*/ 98 h 338"/>
                  <a:gd name="T38" fmla="*/ 108 w 108"/>
                  <a:gd name="T39" fmla="*/ 78 h 338"/>
                  <a:gd name="T40" fmla="*/ 103 w 108"/>
                  <a:gd name="T41" fmla="*/ 58 h 338"/>
                  <a:gd name="T42" fmla="*/ 103 w 108"/>
                  <a:gd name="T43" fmla="*/ 58 h 338"/>
                  <a:gd name="T44" fmla="*/ 96 w 108"/>
                  <a:gd name="T45" fmla="*/ 35 h 338"/>
                  <a:gd name="T46" fmla="*/ 91 w 108"/>
                  <a:gd name="T47" fmla="*/ 25 h 338"/>
                  <a:gd name="T48" fmla="*/ 83 w 108"/>
                  <a:gd name="T49" fmla="*/ 15 h 338"/>
                  <a:gd name="T50" fmla="*/ 83 w 108"/>
                  <a:gd name="T51" fmla="*/ 15 h 338"/>
                  <a:gd name="T52" fmla="*/ 73 w 108"/>
                  <a:gd name="T53" fmla="*/ 8 h 338"/>
                  <a:gd name="T54" fmla="*/ 63 w 108"/>
                  <a:gd name="T55" fmla="*/ 2 h 338"/>
                  <a:gd name="T56" fmla="*/ 53 w 108"/>
                  <a:gd name="T57" fmla="*/ 0 h 338"/>
                  <a:gd name="T58" fmla="*/ 40 w 108"/>
                  <a:gd name="T59" fmla="*/ 0 h 338"/>
                  <a:gd name="T60" fmla="*/ 40 w 108"/>
                  <a:gd name="T61" fmla="*/ 0 h 338"/>
                  <a:gd name="T62" fmla="*/ 30 w 108"/>
                  <a:gd name="T63" fmla="*/ 5 h 338"/>
                  <a:gd name="T64" fmla="*/ 20 w 108"/>
                  <a:gd name="T65" fmla="*/ 10 h 338"/>
                  <a:gd name="T66" fmla="*/ 12 w 108"/>
                  <a:gd name="T67" fmla="*/ 20 h 338"/>
                  <a:gd name="T68" fmla="*/ 7 w 108"/>
                  <a:gd name="T69" fmla="*/ 30 h 338"/>
                  <a:gd name="T70" fmla="*/ 7 w 108"/>
                  <a:gd name="T71" fmla="*/ 30 h 338"/>
                  <a:gd name="T72" fmla="*/ 5 w 108"/>
                  <a:gd name="T73" fmla="*/ 40 h 338"/>
                  <a:gd name="T74" fmla="*/ 2 w 108"/>
                  <a:gd name="T75" fmla="*/ 50 h 338"/>
                  <a:gd name="T76" fmla="*/ 0 w 108"/>
                  <a:gd name="T77" fmla="*/ 73 h 338"/>
                  <a:gd name="T78" fmla="*/ 0 w 108"/>
                  <a:gd name="T79" fmla="*/ 73 h 338"/>
                  <a:gd name="T80" fmla="*/ 0 w 108"/>
                  <a:gd name="T81" fmla="*/ 126 h 338"/>
                  <a:gd name="T82" fmla="*/ 2 w 108"/>
                  <a:gd name="T83" fmla="*/ 177 h 338"/>
                  <a:gd name="T84" fmla="*/ 10 w 108"/>
                  <a:gd name="T85" fmla="*/ 278 h 338"/>
                  <a:gd name="T86" fmla="*/ 10 w 108"/>
                  <a:gd name="T87" fmla="*/ 278 h 338"/>
                  <a:gd name="T88" fmla="*/ 12 w 108"/>
                  <a:gd name="T89" fmla="*/ 288 h 338"/>
                  <a:gd name="T90" fmla="*/ 17 w 108"/>
                  <a:gd name="T91" fmla="*/ 300 h 338"/>
                  <a:gd name="T92" fmla="*/ 22 w 108"/>
                  <a:gd name="T93" fmla="*/ 313 h 338"/>
                  <a:gd name="T94" fmla="*/ 30 w 108"/>
                  <a:gd name="T95" fmla="*/ 323 h 338"/>
                  <a:gd name="T96" fmla="*/ 30 w 108"/>
                  <a:gd name="T97" fmla="*/ 32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8" h="338">
                    <a:moveTo>
                      <a:pt x="30" y="323"/>
                    </a:moveTo>
                    <a:lnTo>
                      <a:pt x="30" y="323"/>
                    </a:lnTo>
                    <a:lnTo>
                      <a:pt x="43" y="333"/>
                    </a:lnTo>
                    <a:lnTo>
                      <a:pt x="48" y="338"/>
                    </a:lnTo>
                    <a:lnTo>
                      <a:pt x="55" y="338"/>
                    </a:lnTo>
                    <a:lnTo>
                      <a:pt x="60" y="338"/>
                    </a:lnTo>
                    <a:lnTo>
                      <a:pt x="68" y="338"/>
                    </a:lnTo>
                    <a:lnTo>
                      <a:pt x="76" y="333"/>
                    </a:lnTo>
                    <a:lnTo>
                      <a:pt x="83" y="326"/>
                    </a:lnTo>
                    <a:lnTo>
                      <a:pt x="83" y="326"/>
                    </a:lnTo>
                    <a:lnTo>
                      <a:pt x="88" y="316"/>
                    </a:lnTo>
                    <a:lnTo>
                      <a:pt x="93" y="306"/>
                    </a:lnTo>
                    <a:lnTo>
                      <a:pt x="98" y="285"/>
                    </a:lnTo>
                    <a:lnTo>
                      <a:pt x="103" y="242"/>
                    </a:lnTo>
                    <a:lnTo>
                      <a:pt x="103" y="242"/>
                    </a:lnTo>
                    <a:lnTo>
                      <a:pt x="108" y="192"/>
                    </a:lnTo>
                    <a:lnTo>
                      <a:pt x="108" y="141"/>
                    </a:lnTo>
                    <a:lnTo>
                      <a:pt x="108" y="141"/>
                    </a:lnTo>
                    <a:lnTo>
                      <a:pt x="108" y="98"/>
                    </a:lnTo>
                    <a:lnTo>
                      <a:pt x="108" y="78"/>
                    </a:lnTo>
                    <a:lnTo>
                      <a:pt x="103" y="58"/>
                    </a:lnTo>
                    <a:lnTo>
                      <a:pt x="103" y="58"/>
                    </a:lnTo>
                    <a:lnTo>
                      <a:pt x="96" y="35"/>
                    </a:lnTo>
                    <a:lnTo>
                      <a:pt x="91" y="25"/>
                    </a:lnTo>
                    <a:lnTo>
                      <a:pt x="83" y="15"/>
                    </a:lnTo>
                    <a:lnTo>
                      <a:pt x="83" y="15"/>
                    </a:lnTo>
                    <a:lnTo>
                      <a:pt x="73" y="8"/>
                    </a:lnTo>
                    <a:lnTo>
                      <a:pt x="63" y="2"/>
                    </a:lnTo>
                    <a:lnTo>
                      <a:pt x="53" y="0"/>
                    </a:lnTo>
                    <a:lnTo>
                      <a:pt x="40" y="0"/>
                    </a:lnTo>
                    <a:lnTo>
                      <a:pt x="40" y="0"/>
                    </a:lnTo>
                    <a:lnTo>
                      <a:pt x="30" y="5"/>
                    </a:lnTo>
                    <a:lnTo>
                      <a:pt x="20" y="10"/>
                    </a:lnTo>
                    <a:lnTo>
                      <a:pt x="12" y="20"/>
                    </a:lnTo>
                    <a:lnTo>
                      <a:pt x="7" y="30"/>
                    </a:lnTo>
                    <a:lnTo>
                      <a:pt x="7" y="30"/>
                    </a:lnTo>
                    <a:lnTo>
                      <a:pt x="5" y="40"/>
                    </a:lnTo>
                    <a:lnTo>
                      <a:pt x="2" y="50"/>
                    </a:lnTo>
                    <a:lnTo>
                      <a:pt x="0" y="73"/>
                    </a:lnTo>
                    <a:lnTo>
                      <a:pt x="0" y="73"/>
                    </a:lnTo>
                    <a:lnTo>
                      <a:pt x="0" y="126"/>
                    </a:lnTo>
                    <a:lnTo>
                      <a:pt x="2" y="177"/>
                    </a:lnTo>
                    <a:lnTo>
                      <a:pt x="10" y="278"/>
                    </a:lnTo>
                    <a:lnTo>
                      <a:pt x="10" y="278"/>
                    </a:lnTo>
                    <a:lnTo>
                      <a:pt x="12" y="288"/>
                    </a:lnTo>
                    <a:lnTo>
                      <a:pt x="17" y="300"/>
                    </a:lnTo>
                    <a:lnTo>
                      <a:pt x="22" y="313"/>
                    </a:lnTo>
                    <a:lnTo>
                      <a:pt x="30" y="323"/>
                    </a:lnTo>
                    <a:lnTo>
                      <a:pt x="30" y="323"/>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75">
                <a:extLst>
                  <a:ext uri="{FF2B5EF4-FFF2-40B4-BE49-F238E27FC236}">
                    <a16:creationId xmlns:a16="http://schemas.microsoft.com/office/drawing/2014/main" id="{31D2A31F-C048-0A4F-AD3F-41274F0546D5}"/>
                  </a:ext>
                </a:extLst>
              </p:cNvPr>
              <p:cNvSpPr>
                <a:spLocks/>
              </p:cNvSpPr>
              <p:nvPr/>
            </p:nvSpPr>
            <p:spPr bwMode="auto">
              <a:xfrm>
                <a:off x="9332365" y="3082130"/>
                <a:ext cx="302401" cy="1792281"/>
              </a:xfrm>
              <a:custGeom>
                <a:avLst/>
                <a:gdLst>
                  <a:gd name="T0" fmla="*/ 78 w 164"/>
                  <a:gd name="T1" fmla="*/ 43 h 972"/>
                  <a:gd name="T2" fmla="*/ 78 w 164"/>
                  <a:gd name="T3" fmla="*/ 43 h 972"/>
                  <a:gd name="T4" fmla="*/ 71 w 164"/>
                  <a:gd name="T5" fmla="*/ 53 h 972"/>
                  <a:gd name="T6" fmla="*/ 68 w 164"/>
                  <a:gd name="T7" fmla="*/ 66 h 972"/>
                  <a:gd name="T8" fmla="*/ 63 w 164"/>
                  <a:gd name="T9" fmla="*/ 94 h 972"/>
                  <a:gd name="T10" fmla="*/ 63 w 164"/>
                  <a:gd name="T11" fmla="*/ 94 h 972"/>
                  <a:gd name="T12" fmla="*/ 46 w 164"/>
                  <a:gd name="T13" fmla="*/ 202 h 972"/>
                  <a:gd name="T14" fmla="*/ 33 w 164"/>
                  <a:gd name="T15" fmla="*/ 311 h 972"/>
                  <a:gd name="T16" fmla="*/ 20 w 164"/>
                  <a:gd name="T17" fmla="*/ 422 h 972"/>
                  <a:gd name="T18" fmla="*/ 13 w 164"/>
                  <a:gd name="T19" fmla="*/ 530 h 972"/>
                  <a:gd name="T20" fmla="*/ 5 w 164"/>
                  <a:gd name="T21" fmla="*/ 639 h 972"/>
                  <a:gd name="T22" fmla="*/ 3 w 164"/>
                  <a:gd name="T23" fmla="*/ 750 h 972"/>
                  <a:gd name="T24" fmla="*/ 0 w 164"/>
                  <a:gd name="T25" fmla="*/ 859 h 972"/>
                  <a:gd name="T26" fmla="*/ 3 w 164"/>
                  <a:gd name="T27" fmla="*/ 970 h 972"/>
                  <a:gd name="T28" fmla="*/ 3 w 164"/>
                  <a:gd name="T29" fmla="*/ 970 h 972"/>
                  <a:gd name="T30" fmla="*/ 76 w 164"/>
                  <a:gd name="T31" fmla="*/ 972 h 972"/>
                  <a:gd name="T32" fmla="*/ 152 w 164"/>
                  <a:gd name="T33" fmla="*/ 972 h 972"/>
                  <a:gd name="T34" fmla="*/ 152 w 164"/>
                  <a:gd name="T35" fmla="*/ 972 h 972"/>
                  <a:gd name="T36" fmla="*/ 152 w 164"/>
                  <a:gd name="T37" fmla="*/ 811 h 972"/>
                  <a:gd name="T38" fmla="*/ 152 w 164"/>
                  <a:gd name="T39" fmla="*/ 811 h 972"/>
                  <a:gd name="T40" fmla="*/ 144 w 164"/>
                  <a:gd name="T41" fmla="*/ 399 h 972"/>
                  <a:gd name="T42" fmla="*/ 144 w 164"/>
                  <a:gd name="T43" fmla="*/ 399 h 972"/>
                  <a:gd name="T44" fmla="*/ 144 w 164"/>
                  <a:gd name="T45" fmla="*/ 298 h 972"/>
                  <a:gd name="T46" fmla="*/ 147 w 164"/>
                  <a:gd name="T47" fmla="*/ 197 h 972"/>
                  <a:gd name="T48" fmla="*/ 147 w 164"/>
                  <a:gd name="T49" fmla="*/ 197 h 972"/>
                  <a:gd name="T50" fmla="*/ 149 w 164"/>
                  <a:gd name="T51" fmla="*/ 119 h 972"/>
                  <a:gd name="T52" fmla="*/ 154 w 164"/>
                  <a:gd name="T53" fmla="*/ 40 h 972"/>
                  <a:gd name="T54" fmla="*/ 154 w 164"/>
                  <a:gd name="T55" fmla="*/ 40 h 972"/>
                  <a:gd name="T56" fmla="*/ 154 w 164"/>
                  <a:gd name="T57" fmla="*/ 28 h 972"/>
                  <a:gd name="T58" fmla="*/ 157 w 164"/>
                  <a:gd name="T59" fmla="*/ 15 h 972"/>
                  <a:gd name="T60" fmla="*/ 157 w 164"/>
                  <a:gd name="T61" fmla="*/ 15 h 972"/>
                  <a:gd name="T62" fmla="*/ 162 w 164"/>
                  <a:gd name="T63" fmla="*/ 8 h 972"/>
                  <a:gd name="T64" fmla="*/ 164 w 164"/>
                  <a:gd name="T65" fmla="*/ 0 h 972"/>
                  <a:gd name="T66" fmla="*/ 164 w 164"/>
                  <a:gd name="T67" fmla="*/ 0 h 972"/>
                  <a:gd name="T68" fmla="*/ 154 w 164"/>
                  <a:gd name="T69" fmla="*/ 3 h 972"/>
                  <a:gd name="T70" fmla="*/ 142 w 164"/>
                  <a:gd name="T71" fmla="*/ 5 h 972"/>
                  <a:gd name="T72" fmla="*/ 142 w 164"/>
                  <a:gd name="T73" fmla="*/ 5 h 972"/>
                  <a:gd name="T74" fmla="*/ 119 w 164"/>
                  <a:gd name="T75" fmla="*/ 15 h 972"/>
                  <a:gd name="T76" fmla="*/ 119 w 164"/>
                  <a:gd name="T77" fmla="*/ 15 h 972"/>
                  <a:gd name="T78" fmla="*/ 96 w 164"/>
                  <a:gd name="T79" fmla="*/ 25 h 972"/>
                  <a:gd name="T80" fmla="*/ 86 w 164"/>
                  <a:gd name="T81" fmla="*/ 33 h 972"/>
                  <a:gd name="T82" fmla="*/ 78 w 164"/>
                  <a:gd name="T83" fmla="*/ 43 h 972"/>
                  <a:gd name="T84" fmla="*/ 78 w 164"/>
                  <a:gd name="T85" fmla="*/ 43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 h="972">
                    <a:moveTo>
                      <a:pt x="78" y="43"/>
                    </a:moveTo>
                    <a:lnTo>
                      <a:pt x="78" y="43"/>
                    </a:lnTo>
                    <a:lnTo>
                      <a:pt x="71" y="53"/>
                    </a:lnTo>
                    <a:lnTo>
                      <a:pt x="68" y="66"/>
                    </a:lnTo>
                    <a:lnTo>
                      <a:pt x="63" y="94"/>
                    </a:lnTo>
                    <a:lnTo>
                      <a:pt x="63" y="94"/>
                    </a:lnTo>
                    <a:lnTo>
                      <a:pt x="46" y="202"/>
                    </a:lnTo>
                    <a:lnTo>
                      <a:pt x="33" y="311"/>
                    </a:lnTo>
                    <a:lnTo>
                      <a:pt x="20" y="422"/>
                    </a:lnTo>
                    <a:lnTo>
                      <a:pt x="13" y="530"/>
                    </a:lnTo>
                    <a:lnTo>
                      <a:pt x="5" y="639"/>
                    </a:lnTo>
                    <a:lnTo>
                      <a:pt x="3" y="750"/>
                    </a:lnTo>
                    <a:lnTo>
                      <a:pt x="0" y="859"/>
                    </a:lnTo>
                    <a:lnTo>
                      <a:pt x="3" y="970"/>
                    </a:lnTo>
                    <a:lnTo>
                      <a:pt x="3" y="970"/>
                    </a:lnTo>
                    <a:lnTo>
                      <a:pt x="76" y="972"/>
                    </a:lnTo>
                    <a:lnTo>
                      <a:pt x="152" y="972"/>
                    </a:lnTo>
                    <a:lnTo>
                      <a:pt x="152" y="972"/>
                    </a:lnTo>
                    <a:lnTo>
                      <a:pt x="152" y="811"/>
                    </a:lnTo>
                    <a:lnTo>
                      <a:pt x="152" y="811"/>
                    </a:lnTo>
                    <a:lnTo>
                      <a:pt x="144" y="399"/>
                    </a:lnTo>
                    <a:lnTo>
                      <a:pt x="144" y="399"/>
                    </a:lnTo>
                    <a:lnTo>
                      <a:pt x="144" y="298"/>
                    </a:lnTo>
                    <a:lnTo>
                      <a:pt x="147" y="197"/>
                    </a:lnTo>
                    <a:lnTo>
                      <a:pt x="147" y="197"/>
                    </a:lnTo>
                    <a:lnTo>
                      <a:pt x="149" y="119"/>
                    </a:lnTo>
                    <a:lnTo>
                      <a:pt x="154" y="40"/>
                    </a:lnTo>
                    <a:lnTo>
                      <a:pt x="154" y="40"/>
                    </a:lnTo>
                    <a:lnTo>
                      <a:pt x="154" y="28"/>
                    </a:lnTo>
                    <a:lnTo>
                      <a:pt x="157" y="15"/>
                    </a:lnTo>
                    <a:lnTo>
                      <a:pt x="157" y="15"/>
                    </a:lnTo>
                    <a:lnTo>
                      <a:pt x="162" y="8"/>
                    </a:lnTo>
                    <a:lnTo>
                      <a:pt x="164" y="0"/>
                    </a:lnTo>
                    <a:lnTo>
                      <a:pt x="164" y="0"/>
                    </a:lnTo>
                    <a:lnTo>
                      <a:pt x="154" y="3"/>
                    </a:lnTo>
                    <a:lnTo>
                      <a:pt x="142" y="5"/>
                    </a:lnTo>
                    <a:lnTo>
                      <a:pt x="142" y="5"/>
                    </a:lnTo>
                    <a:lnTo>
                      <a:pt x="119" y="15"/>
                    </a:lnTo>
                    <a:lnTo>
                      <a:pt x="119" y="15"/>
                    </a:lnTo>
                    <a:lnTo>
                      <a:pt x="96" y="25"/>
                    </a:lnTo>
                    <a:lnTo>
                      <a:pt x="86" y="33"/>
                    </a:lnTo>
                    <a:lnTo>
                      <a:pt x="78" y="43"/>
                    </a:lnTo>
                    <a:lnTo>
                      <a:pt x="78" y="43"/>
                    </a:lnTo>
                    <a:close/>
                  </a:path>
                </a:pathLst>
              </a:custGeom>
              <a:solidFill>
                <a:srgbClr val="BCE7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76">
                <a:extLst>
                  <a:ext uri="{FF2B5EF4-FFF2-40B4-BE49-F238E27FC236}">
                    <a16:creationId xmlns:a16="http://schemas.microsoft.com/office/drawing/2014/main" id="{C5B0A9CC-3219-594A-B007-68595A696347}"/>
                  </a:ext>
                </a:extLst>
              </p:cNvPr>
              <p:cNvSpPr>
                <a:spLocks/>
              </p:cNvSpPr>
              <p:nvPr/>
            </p:nvSpPr>
            <p:spPr bwMode="auto">
              <a:xfrm>
                <a:off x="9188540" y="3207516"/>
                <a:ext cx="320840" cy="451757"/>
              </a:xfrm>
              <a:custGeom>
                <a:avLst/>
                <a:gdLst>
                  <a:gd name="T0" fmla="*/ 111 w 174"/>
                  <a:gd name="T1" fmla="*/ 0 h 245"/>
                  <a:gd name="T2" fmla="*/ 111 w 174"/>
                  <a:gd name="T3" fmla="*/ 0 h 245"/>
                  <a:gd name="T4" fmla="*/ 68 w 174"/>
                  <a:gd name="T5" fmla="*/ 63 h 245"/>
                  <a:gd name="T6" fmla="*/ 28 w 174"/>
                  <a:gd name="T7" fmla="*/ 127 h 245"/>
                  <a:gd name="T8" fmla="*/ 28 w 174"/>
                  <a:gd name="T9" fmla="*/ 127 h 245"/>
                  <a:gd name="T10" fmla="*/ 13 w 174"/>
                  <a:gd name="T11" fmla="*/ 149 h 245"/>
                  <a:gd name="T12" fmla="*/ 7 w 174"/>
                  <a:gd name="T13" fmla="*/ 162 h 245"/>
                  <a:gd name="T14" fmla="*/ 2 w 174"/>
                  <a:gd name="T15" fmla="*/ 175 h 245"/>
                  <a:gd name="T16" fmla="*/ 2 w 174"/>
                  <a:gd name="T17" fmla="*/ 175 h 245"/>
                  <a:gd name="T18" fmla="*/ 0 w 174"/>
                  <a:gd name="T19" fmla="*/ 192 h 245"/>
                  <a:gd name="T20" fmla="*/ 0 w 174"/>
                  <a:gd name="T21" fmla="*/ 215 h 245"/>
                  <a:gd name="T22" fmla="*/ 2 w 174"/>
                  <a:gd name="T23" fmla="*/ 225 h 245"/>
                  <a:gd name="T24" fmla="*/ 7 w 174"/>
                  <a:gd name="T25" fmla="*/ 233 h 245"/>
                  <a:gd name="T26" fmla="*/ 13 w 174"/>
                  <a:gd name="T27" fmla="*/ 240 h 245"/>
                  <a:gd name="T28" fmla="*/ 23 w 174"/>
                  <a:gd name="T29" fmla="*/ 245 h 245"/>
                  <a:gd name="T30" fmla="*/ 23 w 174"/>
                  <a:gd name="T31" fmla="*/ 245 h 245"/>
                  <a:gd name="T32" fmla="*/ 30 w 174"/>
                  <a:gd name="T33" fmla="*/ 245 h 245"/>
                  <a:gd name="T34" fmla="*/ 40 w 174"/>
                  <a:gd name="T35" fmla="*/ 245 h 245"/>
                  <a:gd name="T36" fmla="*/ 55 w 174"/>
                  <a:gd name="T37" fmla="*/ 243 h 245"/>
                  <a:gd name="T38" fmla="*/ 55 w 174"/>
                  <a:gd name="T39" fmla="*/ 243 h 245"/>
                  <a:gd name="T40" fmla="*/ 71 w 174"/>
                  <a:gd name="T41" fmla="*/ 235 h 245"/>
                  <a:gd name="T42" fmla="*/ 83 w 174"/>
                  <a:gd name="T43" fmla="*/ 225 h 245"/>
                  <a:gd name="T44" fmla="*/ 96 w 174"/>
                  <a:gd name="T45" fmla="*/ 215 h 245"/>
                  <a:gd name="T46" fmla="*/ 106 w 174"/>
                  <a:gd name="T47" fmla="*/ 202 h 245"/>
                  <a:gd name="T48" fmla="*/ 124 w 174"/>
                  <a:gd name="T49" fmla="*/ 177 h 245"/>
                  <a:gd name="T50" fmla="*/ 136 w 174"/>
                  <a:gd name="T51" fmla="*/ 147 h 245"/>
                  <a:gd name="T52" fmla="*/ 136 w 174"/>
                  <a:gd name="T53" fmla="*/ 147 h 245"/>
                  <a:gd name="T54" fmla="*/ 151 w 174"/>
                  <a:gd name="T55" fmla="*/ 99 h 245"/>
                  <a:gd name="T56" fmla="*/ 167 w 174"/>
                  <a:gd name="T57" fmla="*/ 53 h 245"/>
                  <a:gd name="T58" fmla="*/ 167 w 174"/>
                  <a:gd name="T59" fmla="*/ 53 h 245"/>
                  <a:gd name="T60" fmla="*/ 174 w 174"/>
                  <a:gd name="T61" fmla="*/ 36 h 245"/>
                  <a:gd name="T62" fmla="*/ 174 w 174"/>
                  <a:gd name="T63" fmla="*/ 36 h 245"/>
                  <a:gd name="T64" fmla="*/ 144 w 174"/>
                  <a:gd name="T65" fmla="*/ 20 h 245"/>
                  <a:gd name="T66" fmla="*/ 111 w 174"/>
                  <a:gd name="T67" fmla="*/ 0 h 245"/>
                  <a:gd name="T68" fmla="*/ 111 w 174"/>
                  <a:gd name="T69"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245">
                    <a:moveTo>
                      <a:pt x="111" y="0"/>
                    </a:moveTo>
                    <a:lnTo>
                      <a:pt x="111" y="0"/>
                    </a:lnTo>
                    <a:lnTo>
                      <a:pt x="68" y="63"/>
                    </a:lnTo>
                    <a:lnTo>
                      <a:pt x="28" y="127"/>
                    </a:lnTo>
                    <a:lnTo>
                      <a:pt x="28" y="127"/>
                    </a:lnTo>
                    <a:lnTo>
                      <a:pt x="13" y="149"/>
                    </a:lnTo>
                    <a:lnTo>
                      <a:pt x="7" y="162"/>
                    </a:lnTo>
                    <a:lnTo>
                      <a:pt x="2" y="175"/>
                    </a:lnTo>
                    <a:lnTo>
                      <a:pt x="2" y="175"/>
                    </a:lnTo>
                    <a:lnTo>
                      <a:pt x="0" y="192"/>
                    </a:lnTo>
                    <a:lnTo>
                      <a:pt x="0" y="215"/>
                    </a:lnTo>
                    <a:lnTo>
                      <a:pt x="2" y="225"/>
                    </a:lnTo>
                    <a:lnTo>
                      <a:pt x="7" y="233"/>
                    </a:lnTo>
                    <a:lnTo>
                      <a:pt x="13" y="240"/>
                    </a:lnTo>
                    <a:lnTo>
                      <a:pt x="23" y="245"/>
                    </a:lnTo>
                    <a:lnTo>
                      <a:pt x="23" y="245"/>
                    </a:lnTo>
                    <a:lnTo>
                      <a:pt x="30" y="245"/>
                    </a:lnTo>
                    <a:lnTo>
                      <a:pt x="40" y="245"/>
                    </a:lnTo>
                    <a:lnTo>
                      <a:pt x="55" y="243"/>
                    </a:lnTo>
                    <a:lnTo>
                      <a:pt x="55" y="243"/>
                    </a:lnTo>
                    <a:lnTo>
                      <a:pt x="71" y="235"/>
                    </a:lnTo>
                    <a:lnTo>
                      <a:pt x="83" y="225"/>
                    </a:lnTo>
                    <a:lnTo>
                      <a:pt x="96" y="215"/>
                    </a:lnTo>
                    <a:lnTo>
                      <a:pt x="106" y="202"/>
                    </a:lnTo>
                    <a:lnTo>
                      <a:pt x="124" y="177"/>
                    </a:lnTo>
                    <a:lnTo>
                      <a:pt x="136" y="147"/>
                    </a:lnTo>
                    <a:lnTo>
                      <a:pt x="136" y="147"/>
                    </a:lnTo>
                    <a:lnTo>
                      <a:pt x="151" y="99"/>
                    </a:lnTo>
                    <a:lnTo>
                      <a:pt x="167" y="53"/>
                    </a:lnTo>
                    <a:lnTo>
                      <a:pt x="167" y="53"/>
                    </a:lnTo>
                    <a:lnTo>
                      <a:pt x="174" y="36"/>
                    </a:lnTo>
                    <a:lnTo>
                      <a:pt x="174" y="36"/>
                    </a:lnTo>
                    <a:lnTo>
                      <a:pt x="144" y="20"/>
                    </a:lnTo>
                    <a:lnTo>
                      <a:pt x="111" y="0"/>
                    </a:lnTo>
                    <a:lnTo>
                      <a:pt x="111" y="0"/>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77">
                <a:extLst>
                  <a:ext uri="{FF2B5EF4-FFF2-40B4-BE49-F238E27FC236}">
                    <a16:creationId xmlns:a16="http://schemas.microsoft.com/office/drawing/2014/main" id="{E75742E9-E468-664C-B10E-59ED06C92CD4}"/>
                  </a:ext>
                </a:extLst>
              </p:cNvPr>
              <p:cNvSpPr>
                <a:spLocks/>
              </p:cNvSpPr>
              <p:nvPr/>
            </p:nvSpPr>
            <p:spPr bwMode="auto">
              <a:xfrm>
                <a:off x="9378463" y="3012061"/>
                <a:ext cx="237864" cy="359562"/>
              </a:xfrm>
              <a:custGeom>
                <a:avLst/>
                <a:gdLst>
                  <a:gd name="T0" fmla="*/ 3 w 129"/>
                  <a:gd name="T1" fmla="*/ 195 h 195"/>
                  <a:gd name="T2" fmla="*/ 127 w 129"/>
                  <a:gd name="T3" fmla="*/ 195 h 195"/>
                  <a:gd name="T4" fmla="*/ 127 w 129"/>
                  <a:gd name="T5" fmla="*/ 195 h 195"/>
                  <a:gd name="T6" fmla="*/ 129 w 129"/>
                  <a:gd name="T7" fmla="*/ 192 h 195"/>
                  <a:gd name="T8" fmla="*/ 129 w 129"/>
                  <a:gd name="T9" fmla="*/ 3 h 195"/>
                  <a:gd name="T10" fmla="*/ 129 w 129"/>
                  <a:gd name="T11" fmla="*/ 3 h 195"/>
                  <a:gd name="T12" fmla="*/ 127 w 129"/>
                  <a:gd name="T13" fmla="*/ 0 h 195"/>
                  <a:gd name="T14" fmla="*/ 3 w 129"/>
                  <a:gd name="T15" fmla="*/ 0 h 195"/>
                  <a:gd name="T16" fmla="*/ 3 w 129"/>
                  <a:gd name="T17" fmla="*/ 0 h 195"/>
                  <a:gd name="T18" fmla="*/ 0 w 129"/>
                  <a:gd name="T19" fmla="*/ 3 h 195"/>
                  <a:gd name="T20" fmla="*/ 0 w 129"/>
                  <a:gd name="T21" fmla="*/ 192 h 195"/>
                  <a:gd name="T22" fmla="*/ 0 w 129"/>
                  <a:gd name="T23" fmla="*/ 192 h 195"/>
                  <a:gd name="T24" fmla="*/ 3 w 129"/>
                  <a:gd name="T25" fmla="*/ 195 h 195"/>
                  <a:gd name="T26" fmla="*/ 3 w 129"/>
                  <a:gd name="T2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95">
                    <a:moveTo>
                      <a:pt x="3" y="195"/>
                    </a:moveTo>
                    <a:lnTo>
                      <a:pt x="127" y="195"/>
                    </a:lnTo>
                    <a:lnTo>
                      <a:pt x="127" y="195"/>
                    </a:lnTo>
                    <a:lnTo>
                      <a:pt x="129" y="192"/>
                    </a:lnTo>
                    <a:lnTo>
                      <a:pt x="129" y="3"/>
                    </a:lnTo>
                    <a:lnTo>
                      <a:pt x="129" y="3"/>
                    </a:lnTo>
                    <a:lnTo>
                      <a:pt x="127" y="0"/>
                    </a:lnTo>
                    <a:lnTo>
                      <a:pt x="3" y="0"/>
                    </a:lnTo>
                    <a:lnTo>
                      <a:pt x="3" y="0"/>
                    </a:lnTo>
                    <a:lnTo>
                      <a:pt x="0" y="3"/>
                    </a:lnTo>
                    <a:lnTo>
                      <a:pt x="0" y="192"/>
                    </a:lnTo>
                    <a:lnTo>
                      <a:pt x="0" y="192"/>
                    </a:lnTo>
                    <a:lnTo>
                      <a:pt x="3" y="195"/>
                    </a:lnTo>
                    <a:lnTo>
                      <a:pt x="3" y="195"/>
                    </a:lnTo>
                    <a:close/>
                  </a:path>
                </a:pathLst>
              </a:custGeom>
              <a:solidFill>
                <a:srgbClr val="6D7E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78">
                <a:extLst>
                  <a:ext uri="{FF2B5EF4-FFF2-40B4-BE49-F238E27FC236}">
                    <a16:creationId xmlns:a16="http://schemas.microsoft.com/office/drawing/2014/main" id="{719849C6-B62F-9B40-975C-418C220B2255}"/>
                  </a:ext>
                </a:extLst>
              </p:cNvPr>
              <p:cNvSpPr>
                <a:spLocks/>
              </p:cNvSpPr>
              <p:nvPr/>
            </p:nvSpPr>
            <p:spPr bwMode="auto">
              <a:xfrm>
                <a:off x="9561010" y="3203828"/>
                <a:ext cx="162264" cy="259991"/>
              </a:xfrm>
              <a:custGeom>
                <a:avLst/>
                <a:gdLst>
                  <a:gd name="T0" fmla="*/ 2 w 88"/>
                  <a:gd name="T1" fmla="*/ 48 h 141"/>
                  <a:gd name="T2" fmla="*/ 2 w 88"/>
                  <a:gd name="T3" fmla="*/ 48 h 141"/>
                  <a:gd name="T4" fmla="*/ 0 w 88"/>
                  <a:gd name="T5" fmla="*/ 50 h 141"/>
                  <a:gd name="T6" fmla="*/ 0 w 88"/>
                  <a:gd name="T7" fmla="*/ 55 h 141"/>
                  <a:gd name="T8" fmla="*/ 2 w 88"/>
                  <a:gd name="T9" fmla="*/ 60 h 141"/>
                  <a:gd name="T10" fmla="*/ 15 w 88"/>
                  <a:gd name="T11" fmla="*/ 73 h 141"/>
                  <a:gd name="T12" fmla="*/ 15 w 88"/>
                  <a:gd name="T13" fmla="*/ 73 h 141"/>
                  <a:gd name="T14" fmla="*/ 25 w 88"/>
                  <a:gd name="T15" fmla="*/ 78 h 141"/>
                  <a:gd name="T16" fmla="*/ 33 w 88"/>
                  <a:gd name="T17" fmla="*/ 88 h 141"/>
                  <a:gd name="T18" fmla="*/ 33 w 88"/>
                  <a:gd name="T19" fmla="*/ 88 h 141"/>
                  <a:gd name="T20" fmla="*/ 43 w 88"/>
                  <a:gd name="T21" fmla="*/ 101 h 141"/>
                  <a:gd name="T22" fmla="*/ 48 w 88"/>
                  <a:gd name="T23" fmla="*/ 116 h 141"/>
                  <a:gd name="T24" fmla="*/ 48 w 88"/>
                  <a:gd name="T25" fmla="*/ 116 h 141"/>
                  <a:gd name="T26" fmla="*/ 55 w 88"/>
                  <a:gd name="T27" fmla="*/ 131 h 141"/>
                  <a:gd name="T28" fmla="*/ 63 w 88"/>
                  <a:gd name="T29" fmla="*/ 136 h 141"/>
                  <a:gd name="T30" fmla="*/ 68 w 88"/>
                  <a:gd name="T31" fmla="*/ 141 h 141"/>
                  <a:gd name="T32" fmla="*/ 68 w 88"/>
                  <a:gd name="T33" fmla="*/ 141 h 141"/>
                  <a:gd name="T34" fmla="*/ 76 w 88"/>
                  <a:gd name="T35" fmla="*/ 139 h 141"/>
                  <a:gd name="T36" fmla="*/ 81 w 88"/>
                  <a:gd name="T37" fmla="*/ 136 h 141"/>
                  <a:gd name="T38" fmla="*/ 86 w 88"/>
                  <a:gd name="T39" fmla="*/ 129 h 141"/>
                  <a:gd name="T40" fmla="*/ 88 w 88"/>
                  <a:gd name="T41" fmla="*/ 123 h 141"/>
                  <a:gd name="T42" fmla="*/ 88 w 88"/>
                  <a:gd name="T43" fmla="*/ 123 h 141"/>
                  <a:gd name="T44" fmla="*/ 86 w 88"/>
                  <a:gd name="T45" fmla="*/ 111 h 141"/>
                  <a:gd name="T46" fmla="*/ 83 w 88"/>
                  <a:gd name="T47" fmla="*/ 101 h 141"/>
                  <a:gd name="T48" fmla="*/ 83 w 88"/>
                  <a:gd name="T49" fmla="*/ 101 h 141"/>
                  <a:gd name="T50" fmla="*/ 68 w 88"/>
                  <a:gd name="T51" fmla="*/ 63 h 141"/>
                  <a:gd name="T52" fmla="*/ 68 w 88"/>
                  <a:gd name="T53" fmla="*/ 63 h 141"/>
                  <a:gd name="T54" fmla="*/ 58 w 88"/>
                  <a:gd name="T55" fmla="*/ 33 h 141"/>
                  <a:gd name="T56" fmla="*/ 50 w 88"/>
                  <a:gd name="T57" fmla="*/ 20 h 141"/>
                  <a:gd name="T58" fmla="*/ 43 w 88"/>
                  <a:gd name="T59" fmla="*/ 7 h 141"/>
                  <a:gd name="T60" fmla="*/ 43 w 88"/>
                  <a:gd name="T61" fmla="*/ 7 h 141"/>
                  <a:gd name="T62" fmla="*/ 35 w 88"/>
                  <a:gd name="T63" fmla="*/ 0 h 141"/>
                  <a:gd name="T64" fmla="*/ 30 w 88"/>
                  <a:gd name="T65" fmla="*/ 0 h 141"/>
                  <a:gd name="T66" fmla="*/ 25 w 88"/>
                  <a:gd name="T67" fmla="*/ 5 h 141"/>
                  <a:gd name="T68" fmla="*/ 20 w 88"/>
                  <a:gd name="T69" fmla="*/ 12 h 141"/>
                  <a:gd name="T70" fmla="*/ 20 w 88"/>
                  <a:gd name="T71" fmla="*/ 12 h 141"/>
                  <a:gd name="T72" fmla="*/ 13 w 88"/>
                  <a:gd name="T73" fmla="*/ 30 h 141"/>
                  <a:gd name="T74" fmla="*/ 2 w 88"/>
                  <a:gd name="T75" fmla="*/ 48 h 141"/>
                  <a:gd name="T76" fmla="*/ 2 w 88"/>
                  <a:gd name="T77" fmla="*/ 4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8" h="141">
                    <a:moveTo>
                      <a:pt x="2" y="48"/>
                    </a:moveTo>
                    <a:lnTo>
                      <a:pt x="2" y="48"/>
                    </a:lnTo>
                    <a:lnTo>
                      <a:pt x="0" y="50"/>
                    </a:lnTo>
                    <a:lnTo>
                      <a:pt x="0" y="55"/>
                    </a:lnTo>
                    <a:lnTo>
                      <a:pt x="2" y="60"/>
                    </a:lnTo>
                    <a:lnTo>
                      <a:pt x="15" y="73"/>
                    </a:lnTo>
                    <a:lnTo>
                      <a:pt x="15" y="73"/>
                    </a:lnTo>
                    <a:lnTo>
                      <a:pt x="25" y="78"/>
                    </a:lnTo>
                    <a:lnTo>
                      <a:pt x="33" y="88"/>
                    </a:lnTo>
                    <a:lnTo>
                      <a:pt x="33" y="88"/>
                    </a:lnTo>
                    <a:lnTo>
                      <a:pt x="43" y="101"/>
                    </a:lnTo>
                    <a:lnTo>
                      <a:pt x="48" y="116"/>
                    </a:lnTo>
                    <a:lnTo>
                      <a:pt x="48" y="116"/>
                    </a:lnTo>
                    <a:lnTo>
                      <a:pt x="55" y="131"/>
                    </a:lnTo>
                    <a:lnTo>
                      <a:pt x="63" y="136"/>
                    </a:lnTo>
                    <a:lnTo>
                      <a:pt x="68" y="141"/>
                    </a:lnTo>
                    <a:lnTo>
                      <a:pt x="68" y="141"/>
                    </a:lnTo>
                    <a:lnTo>
                      <a:pt x="76" y="139"/>
                    </a:lnTo>
                    <a:lnTo>
                      <a:pt x="81" y="136"/>
                    </a:lnTo>
                    <a:lnTo>
                      <a:pt x="86" y="129"/>
                    </a:lnTo>
                    <a:lnTo>
                      <a:pt x="88" y="123"/>
                    </a:lnTo>
                    <a:lnTo>
                      <a:pt x="88" y="123"/>
                    </a:lnTo>
                    <a:lnTo>
                      <a:pt x="86" y="111"/>
                    </a:lnTo>
                    <a:lnTo>
                      <a:pt x="83" y="101"/>
                    </a:lnTo>
                    <a:lnTo>
                      <a:pt x="83" y="101"/>
                    </a:lnTo>
                    <a:lnTo>
                      <a:pt x="68" y="63"/>
                    </a:lnTo>
                    <a:lnTo>
                      <a:pt x="68" y="63"/>
                    </a:lnTo>
                    <a:lnTo>
                      <a:pt x="58" y="33"/>
                    </a:lnTo>
                    <a:lnTo>
                      <a:pt x="50" y="20"/>
                    </a:lnTo>
                    <a:lnTo>
                      <a:pt x="43" y="7"/>
                    </a:lnTo>
                    <a:lnTo>
                      <a:pt x="43" y="7"/>
                    </a:lnTo>
                    <a:lnTo>
                      <a:pt x="35" y="0"/>
                    </a:lnTo>
                    <a:lnTo>
                      <a:pt x="30" y="0"/>
                    </a:lnTo>
                    <a:lnTo>
                      <a:pt x="25" y="5"/>
                    </a:lnTo>
                    <a:lnTo>
                      <a:pt x="20" y="12"/>
                    </a:lnTo>
                    <a:lnTo>
                      <a:pt x="20" y="12"/>
                    </a:lnTo>
                    <a:lnTo>
                      <a:pt x="13" y="30"/>
                    </a:lnTo>
                    <a:lnTo>
                      <a:pt x="2" y="48"/>
                    </a:lnTo>
                    <a:lnTo>
                      <a:pt x="2" y="48"/>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79">
                <a:extLst>
                  <a:ext uri="{FF2B5EF4-FFF2-40B4-BE49-F238E27FC236}">
                    <a16:creationId xmlns:a16="http://schemas.microsoft.com/office/drawing/2014/main" id="{B6D31BDB-421D-3C46-AE8B-3010F837FD0C}"/>
                  </a:ext>
                </a:extLst>
              </p:cNvPr>
              <p:cNvSpPr>
                <a:spLocks/>
              </p:cNvSpPr>
              <p:nvPr/>
            </p:nvSpPr>
            <p:spPr bwMode="auto">
              <a:xfrm>
                <a:off x="9505693" y="3161417"/>
                <a:ext cx="125386" cy="70069"/>
              </a:xfrm>
              <a:custGeom>
                <a:avLst/>
                <a:gdLst>
                  <a:gd name="T0" fmla="*/ 7 w 68"/>
                  <a:gd name="T1" fmla="*/ 0 h 38"/>
                  <a:gd name="T2" fmla="*/ 7 w 68"/>
                  <a:gd name="T3" fmla="*/ 0 h 38"/>
                  <a:gd name="T4" fmla="*/ 37 w 68"/>
                  <a:gd name="T5" fmla="*/ 8 h 38"/>
                  <a:gd name="T6" fmla="*/ 50 w 68"/>
                  <a:gd name="T7" fmla="*/ 13 h 38"/>
                  <a:gd name="T8" fmla="*/ 65 w 68"/>
                  <a:gd name="T9" fmla="*/ 23 h 38"/>
                  <a:gd name="T10" fmla="*/ 65 w 68"/>
                  <a:gd name="T11" fmla="*/ 23 h 38"/>
                  <a:gd name="T12" fmla="*/ 68 w 68"/>
                  <a:gd name="T13" fmla="*/ 30 h 38"/>
                  <a:gd name="T14" fmla="*/ 68 w 68"/>
                  <a:gd name="T15" fmla="*/ 35 h 38"/>
                  <a:gd name="T16" fmla="*/ 63 w 68"/>
                  <a:gd name="T17" fmla="*/ 38 h 38"/>
                  <a:gd name="T18" fmla="*/ 58 w 68"/>
                  <a:gd name="T19" fmla="*/ 35 h 38"/>
                  <a:gd name="T20" fmla="*/ 58 w 68"/>
                  <a:gd name="T21" fmla="*/ 35 h 38"/>
                  <a:gd name="T22" fmla="*/ 32 w 68"/>
                  <a:gd name="T23" fmla="*/ 20 h 38"/>
                  <a:gd name="T24" fmla="*/ 5 w 68"/>
                  <a:gd name="T25" fmla="*/ 13 h 38"/>
                  <a:gd name="T26" fmla="*/ 5 w 68"/>
                  <a:gd name="T27" fmla="*/ 13 h 38"/>
                  <a:gd name="T28" fmla="*/ 0 w 68"/>
                  <a:gd name="T29" fmla="*/ 10 h 38"/>
                  <a:gd name="T30" fmla="*/ 0 w 68"/>
                  <a:gd name="T31" fmla="*/ 5 h 38"/>
                  <a:gd name="T32" fmla="*/ 2 w 68"/>
                  <a:gd name="T33" fmla="*/ 0 h 38"/>
                  <a:gd name="T34" fmla="*/ 7 w 68"/>
                  <a:gd name="T35" fmla="*/ 0 h 38"/>
                  <a:gd name="T36" fmla="*/ 7 w 68"/>
                  <a:gd name="T3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38">
                    <a:moveTo>
                      <a:pt x="7" y="0"/>
                    </a:moveTo>
                    <a:lnTo>
                      <a:pt x="7" y="0"/>
                    </a:lnTo>
                    <a:lnTo>
                      <a:pt x="37" y="8"/>
                    </a:lnTo>
                    <a:lnTo>
                      <a:pt x="50" y="13"/>
                    </a:lnTo>
                    <a:lnTo>
                      <a:pt x="65" y="23"/>
                    </a:lnTo>
                    <a:lnTo>
                      <a:pt x="65" y="23"/>
                    </a:lnTo>
                    <a:lnTo>
                      <a:pt x="68" y="30"/>
                    </a:lnTo>
                    <a:lnTo>
                      <a:pt x="68" y="35"/>
                    </a:lnTo>
                    <a:lnTo>
                      <a:pt x="63" y="38"/>
                    </a:lnTo>
                    <a:lnTo>
                      <a:pt x="58" y="35"/>
                    </a:lnTo>
                    <a:lnTo>
                      <a:pt x="58" y="35"/>
                    </a:lnTo>
                    <a:lnTo>
                      <a:pt x="32" y="20"/>
                    </a:lnTo>
                    <a:lnTo>
                      <a:pt x="5" y="13"/>
                    </a:lnTo>
                    <a:lnTo>
                      <a:pt x="5" y="13"/>
                    </a:lnTo>
                    <a:lnTo>
                      <a:pt x="0" y="10"/>
                    </a:lnTo>
                    <a:lnTo>
                      <a:pt x="0" y="5"/>
                    </a:lnTo>
                    <a:lnTo>
                      <a:pt x="2" y="0"/>
                    </a:lnTo>
                    <a:lnTo>
                      <a:pt x="7" y="0"/>
                    </a:lnTo>
                    <a:lnTo>
                      <a:pt x="7" y="0"/>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80">
                <a:extLst>
                  <a:ext uri="{FF2B5EF4-FFF2-40B4-BE49-F238E27FC236}">
                    <a16:creationId xmlns:a16="http://schemas.microsoft.com/office/drawing/2014/main" id="{0D6A5406-D01D-9847-8134-9A5933278958}"/>
                  </a:ext>
                </a:extLst>
              </p:cNvPr>
              <p:cNvSpPr>
                <a:spLocks/>
              </p:cNvSpPr>
              <p:nvPr/>
            </p:nvSpPr>
            <p:spPr bwMode="auto">
              <a:xfrm>
                <a:off x="9476190" y="3185389"/>
                <a:ext cx="145668" cy="70069"/>
              </a:xfrm>
              <a:custGeom>
                <a:avLst/>
                <a:gdLst>
                  <a:gd name="T0" fmla="*/ 8 w 79"/>
                  <a:gd name="T1" fmla="*/ 0 h 38"/>
                  <a:gd name="T2" fmla="*/ 8 w 79"/>
                  <a:gd name="T3" fmla="*/ 0 h 38"/>
                  <a:gd name="T4" fmla="*/ 43 w 79"/>
                  <a:gd name="T5" fmla="*/ 12 h 38"/>
                  <a:gd name="T6" fmla="*/ 76 w 79"/>
                  <a:gd name="T7" fmla="*/ 25 h 38"/>
                  <a:gd name="T8" fmla="*/ 76 w 79"/>
                  <a:gd name="T9" fmla="*/ 25 h 38"/>
                  <a:gd name="T10" fmla="*/ 79 w 79"/>
                  <a:gd name="T11" fmla="*/ 30 h 38"/>
                  <a:gd name="T12" fmla="*/ 79 w 79"/>
                  <a:gd name="T13" fmla="*/ 35 h 38"/>
                  <a:gd name="T14" fmla="*/ 74 w 79"/>
                  <a:gd name="T15" fmla="*/ 38 h 38"/>
                  <a:gd name="T16" fmla="*/ 69 w 79"/>
                  <a:gd name="T17" fmla="*/ 38 h 38"/>
                  <a:gd name="T18" fmla="*/ 69 w 79"/>
                  <a:gd name="T19" fmla="*/ 38 h 38"/>
                  <a:gd name="T20" fmla="*/ 36 w 79"/>
                  <a:gd name="T21" fmla="*/ 25 h 38"/>
                  <a:gd name="T22" fmla="*/ 5 w 79"/>
                  <a:gd name="T23" fmla="*/ 12 h 38"/>
                  <a:gd name="T24" fmla="*/ 5 w 79"/>
                  <a:gd name="T25" fmla="*/ 12 h 38"/>
                  <a:gd name="T26" fmla="*/ 0 w 79"/>
                  <a:gd name="T27" fmla="*/ 10 h 38"/>
                  <a:gd name="T28" fmla="*/ 0 w 79"/>
                  <a:gd name="T29" fmla="*/ 5 h 38"/>
                  <a:gd name="T30" fmla="*/ 3 w 79"/>
                  <a:gd name="T31" fmla="*/ 0 h 38"/>
                  <a:gd name="T32" fmla="*/ 8 w 79"/>
                  <a:gd name="T33" fmla="*/ 0 h 38"/>
                  <a:gd name="T34" fmla="*/ 8 w 79"/>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38">
                    <a:moveTo>
                      <a:pt x="8" y="0"/>
                    </a:moveTo>
                    <a:lnTo>
                      <a:pt x="8" y="0"/>
                    </a:lnTo>
                    <a:lnTo>
                      <a:pt x="43" y="12"/>
                    </a:lnTo>
                    <a:lnTo>
                      <a:pt x="76" y="25"/>
                    </a:lnTo>
                    <a:lnTo>
                      <a:pt x="76" y="25"/>
                    </a:lnTo>
                    <a:lnTo>
                      <a:pt x="79" y="30"/>
                    </a:lnTo>
                    <a:lnTo>
                      <a:pt x="79" y="35"/>
                    </a:lnTo>
                    <a:lnTo>
                      <a:pt x="74" y="38"/>
                    </a:lnTo>
                    <a:lnTo>
                      <a:pt x="69" y="38"/>
                    </a:lnTo>
                    <a:lnTo>
                      <a:pt x="69" y="38"/>
                    </a:lnTo>
                    <a:lnTo>
                      <a:pt x="36" y="25"/>
                    </a:lnTo>
                    <a:lnTo>
                      <a:pt x="5" y="12"/>
                    </a:lnTo>
                    <a:lnTo>
                      <a:pt x="5" y="12"/>
                    </a:lnTo>
                    <a:lnTo>
                      <a:pt x="0" y="10"/>
                    </a:lnTo>
                    <a:lnTo>
                      <a:pt x="0" y="5"/>
                    </a:lnTo>
                    <a:lnTo>
                      <a:pt x="3" y="0"/>
                    </a:lnTo>
                    <a:lnTo>
                      <a:pt x="8" y="0"/>
                    </a:lnTo>
                    <a:lnTo>
                      <a:pt x="8" y="0"/>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81">
                <a:extLst>
                  <a:ext uri="{FF2B5EF4-FFF2-40B4-BE49-F238E27FC236}">
                    <a16:creationId xmlns:a16="http://schemas.microsoft.com/office/drawing/2014/main" id="{0DBB8D69-C805-A241-8991-CA3E9F0A1046}"/>
                  </a:ext>
                </a:extLst>
              </p:cNvPr>
              <p:cNvSpPr>
                <a:spLocks/>
              </p:cNvSpPr>
              <p:nvPr/>
            </p:nvSpPr>
            <p:spPr bwMode="auto">
              <a:xfrm>
                <a:off x="9485410" y="3222267"/>
                <a:ext cx="121698" cy="64536"/>
              </a:xfrm>
              <a:custGeom>
                <a:avLst/>
                <a:gdLst>
                  <a:gd name="T0" fmla="*/ 6 w 66"/>
                  <a:gd name="T1" fmla="*/ 0 h 35"/>
                  <a:gd name="T2" fmla="*/ 6 w 66"/>
                  <a:gd name="T3" fmla="*/ 0 h 35"/>
                  <a:gd name="T4" fmla="*/ 11 w 66"/>
                  <a:gd name="T5" fmla="*/ 0 h 35"/>
                  <a:gd name="T6" fmla="*/ 18 w 66"/>
                  <a:gd name="T7" fmla="*/ 2 h 35"/>
                  <a:gd name="T8" fmla="*/ 18 w 66"/>
                  <a:gd name="T9" fmla="*/ 2 h 35"/>
                  <a:gd name="T10" fmla="*/ 33 w 66"/>
                  <a:gd name="T11" fmla="*/ 7 h 35"/>
                  <a:gd name="T12" fmla="*/ 33 w 66"/>
                  <a:gd name="T13" fmla="*/ 7 h 35"/>
                  <a:gd name="T14" fmla="*/ 61 w 66"/>
                  <a:gd name="T15" fmla="*/ 20 h 35"/>
                  <a:gd name="T16" fmla="*/ 61 w 66"/>
                  <a:gd name="T17" fmla="*/ 20 h 35"/>
                  <a:gd name="T18" fmla="*/ 66 w 66"/>
                  <a:gd name="T19" fmla="*/ 25 h 35"/>
                  <a:gd name="T20" fmla="*/ 64 w 66"/>
                  <a:gd name="T21" fmla="*/ 30 h 35"/>
                  <a:gd name="T22" fmla="*/ 61 w 66"/>
                  <a:gd name="T23" fmla="*/ 35 h 35"/>
                  <a:gd name="T24" fmla="*/ 56 w 66"/>
                  <a:gd name="T25" fmla="*/ 33 h 35"/>
                  <a:gd name="T26" fmla="*/ 56 w 66"/>
                  <a:gd name="T27" fmla="*/ 33 h 35"/>
                  <a:gd name="T28" fmla="*/ 31 w 66"/>
                  <a:gd name="T29" fmla="*/ 20 h 35"/>
                  <a:gd name="T30" fmla="*/ 31 w 66"/>
                  <a:gd name="T31" fmla="*/ 20 h 35"/>
                  <a:gd name="T32" fmla="*/ 18 w 66"/>
                  <a:gd name="T33" fmla="*/ 18 h 35"/>
                  <a:gd name="T34" fmla="*/ 18 w 66"/>
                  <a:gd name="T35" fmla="*/ 18 h 35"/>
                  <a:gd name="T36" fmla="*/ 13 w 66"/>
                  <a:gd name="T37" fmla="*/ 15 h 35"/>
                  <a:gd name="T38" fmla="*/ 8 w 66"/>
                  <a:gd name="T39" fmla="*/ 12 h 35"/>
                  <a:gd name="T40" fmla="*/ 8 w 66"/>
                  <a:gd name="T41" fmla="*/ 12 h 35"/>
                  <a:gd name="T42" fmla="*/ 6 w 66"/>
                  <a:gd name="T43" fmla="*/ 12 h 35"/>
                  <a:gd name="T44" fmla="*/ 0 w 66"/>
                  <a:gd name="T45" fmla="*/ 10 h 35"/>
                  <a:gd name="T46" fmla="*/ 0 w 66"/>
                  <a:gd name="T47" fmla="*/ 10 h 35"/>
                  <a:gd name="T48" fmla="*/ 0 w 66"/>
                  <a:gd name="T49" fmla="*/ 10 h 35"/>
                  <a:gd name="T50" fmla="*/ 0 w 66"/>
                  <a:gd name="T51" fmla="*/ 7 h 35"/>
                  <a:gd name="T52" fmla="*/ 0 w 66"/>
                  <a:gd name="T53" fmla="*/ 5 h 35"/>
                  <a:gd name="T54" fmla="*/ 0 w 66"/>
                  <a:gd name="T55" fmla="*/ 0 h 35"/>
                  <a:gd name="T56" fmla="*/ 6 w 66"/>
                  <a:gd name="T57" fmla="*/ 0 h 35"/>
                  <a:gd name="T58" fmla="*/ 6 w 66"/>
                  <a:gd name="T5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35">
                    <a:moveTo>
                      <a:pt x="6" y="0"/>
                    </a:moveTo>
                    <a:lnTo>
                      <a:pt x="6" y="0"/>
                    </a:lnTo>
                    <a:lnTo>
                      <a:pt x="11" y="0"/>
                    </a:lnTo>
                    <a:lnTo>
                      <a:pt x="18" y="2"/>
                    </a:lnTo>
                    <a:lnTo>
                      <a:pt x="18" y="2"/>
                    </a:lnTo>
                    <a:lnTo>
                      <a:pt x="33" y="7"/>
                    </a:lnTo>
                    <a:lnTo>
                      <a:pt x="33" y="7"/>
                    </a:lnTo>
                    <a:lnTo>
                      <a:pt x="61" y="20"/>
                    </a:lnTo>
                    <a:lnTo>
                      <a:pt x="61" y="20"/>
                    </a:lnTo>
                    <a:lnTo>
                      <a:pt x="66" y="25"/>
                    </a:lnTo>
                    <a:lnTo>
                      <a:pt x="64" y="30"/>
                    </a:lnTo>
                    <a:lnTo>
                      <a:pt x="61" y="35"/>
                    </a:lnTo>
                    <a:lnTo>
                      <a:pt x="56" y="33"/>
                    </a:lnTo>
                    <a:lnTo>
                      <a:pt x="56" y="33"/>
                    </a:lnTo>
                    <a:lnTo>
                      <a:pt x="31" y="20"/>
                    </a:lnTo>
                    <a:lnTo>
                      <a:pt x="31" y="20"/>
                    </a:lnTo>
                    <a:lnTo>
                      <a:pt x="18" y="18"/>
                    </a:lnTo>
                    <a:lnTo>
                      <a:pt x="18" y="18"/>
                    </a:lnTo>
                    <a:lnTo>
                      <a:pt x="13" y="15"/>
                    </a:lnTo>
                    <a:lnTo>
                      <a:pt x="8" y="12"/>
                    </a:lnTo>
                    <a:lnTo>
                      <a:pt x="8" y="12"/>
                    </a:lnTo>
                    <a:lnTo>
                      <a:pt x="6" y="12"/>
                    </a:lnTo>
                    <a:lnTo>
                      <a:pt x="0" y="10"/>
                    </a:lnTo>
                    <a:lnTo>
                      <a:pt x="0" y="10"/>
                    </a:lnTo>
                    <a:lnTo>
                      <a:pt x="0" y="10"/>
                    </a:lnTo>
                    <a:lnTo>
                      <a:pt x="0" y="7"/>
                    </a:lnTo>
                    <a:lnTo>
                      <a:pt x="0" y="5"/>
                    </a:lnTo>
                    <a:lnTo>
                      <a:pt x="0" y="0"/>
                    </a:lnTo>
                    <a:lnTo>
                      <a:pt x="6" y="0"/>
                    </a:lnTo>
                    <a:lnTo>
                      <a:pt x="6" y="0"/>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82">
                <a:extLst>
                  <a:ext uri="{FF2B5EF4-FFF2-40B4-BE49-F238E27FC236}">
                    <a16:creationId xmlns:a16="http://schemas.microsoft.com/office/drawing/2014/main" id="{CFDEA63B-8D62-1649-BD7E-70ACE1FD1509}"/>
                  </a:ext>
                </a:extLst>
              </p:cNvPr>
              <p:cNvSpPr>
                <a:spLocks/>
              </p:cNvSpPr>
              <p:nvPr/>
            </p:nvSpPr>
            <p:spPr bwMode="auto">
              <a:xfrm>
                <a:off x="9496474" y="3255457"/>
                <a:ext cx="97727" cy="59005"/>
              </a:xfrm>
              <a:custGeom>
                <a:avLst/>
                <a:gdLst>
                  <a:gd name="T0" fmla="*/ 7 w 53"/>
                  <a:gd name="T1" fmla="*/ 0 h 32"/>
                  <a:gd name="T2" fmla="*/ 7 w 53"/>
                  <a:gd name="T3" fmla="*/ 0 h 32"/>
                  <a:gd name="T4" fmla="*/ 30 w 53"/>
                  <a:gd name="T5" fmla="*/ 10 h 32"/>
                  <a:gd name="T6" fmla="*/ 50 w 53"/>
                  <a:gd name="T7" fmla="*/ 20 h 32"/>
                  <a:gd name="T8" fmla="*/ 50 w 53"/>
                  <a:gd name="T9" fmla="*/ 20 h 32"/>
                  <a:gd name="T10" fmla="*/ 53 w 53"/>
                  <a:gd name="T11" fmla="*/ 25 h 32"/>
                  <a:gd name="T12" fmla="*/ 53 w 53"/>
                  <a:gd name="T13" fmla="*/ 30 h 32"/>
                  <a:gd name="T14" fmla="*/ 48 w 53"/>
                  <a:gd name="T15" fmla="*/ 32 h 32"/>
                  <a:gd name="T16" fmla="*/ 42 w 53"/>
                  <a:gd name="T17" fmla="*/ 32 h 32"/>
                  <a:gd name="T18" fmla="*/ 42 w 53"/>
                  <a:gd name="T19" fmla="*/ 32 h 32"/>
                  <a:gd name="T20" fmla="*/ 25 w 53"/>
                  <a:gd name="T21" fmla="*/ 22 h 32"/>
                  <a:gd name="T22" fmla="*/ 5 w 53"/>
                  <a:gd name="T23" fmla="*/ 15 h 32"/>
                  <a:gd name="T24" fmla="*/ 5 w 53"/>
                  <a:gd name="T25" fmla="*/ 15 h 32"/>
                  <a:gd name="T26" fmla="*/ 0 w 53"/>
                  <a:gd name="T27" fmla="*/ 10 h 32"/>
                  <a:gd name="T28" fmla="*/ 0 w 53"/>
                  <a:gd name="T29" fmla="*/ 5 h 32"/>
                  <a:gd name="T30" fmla="*/ 2 w 53"/>
                  <a:gd name="T31" fmla="*/ 2 h 32"/>
                  <a:gd name="T32" fmla="*/ 7 w 53"/>
                  <a:gd name="T33" fmla="*/ 0 h 32"/>
                  <a:gd name="T34" fmla="*/ 7 w 53"/>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32">
                    <a:moveTo>
                      <a:pt x="7" y="0"/>
                    </a:moveTo>
                    <a:lnTo>
                      <a:pt x="7" y="0"/>
                    </a:lnTo>
                    <a:lnTo>
                      <a:pt x="30" y="10"/>
                    </a:lnTo>
                    <a:lnTo>
                      <a:pt x="50" y="20"/>
                    </a:lnTo>
                    <a:lnTo>
                      <a:pt x="50" y="20"/>
                    </a:lnTo>
                    <a:lnTo>
                      <a:pt x="53" y="25"/>
                    </a:lnTo>
                    <a:lnTo>
                      <a:pt x="53" y="30"/>
                    </a:lnTo>
                    <a:lnTo>
                      <a:pt x="48" y="32"/>
                    </a:lnTo>
                    <a:lnTo>
                      <a:pt x="42" y="32"/>
                    </a:lnTo>
                    <a:lnTo>
                      <a:pt x="42" y="32"/>
                    </a:lnTo>
                    <a:lnTo>
                      <a:pt x="25" y="22"/>
                    </a:lnTo>
                    <a:lnTo>
                      <a:pt x="5" y="15"/>
                    </a:lnTo>
                    <a:lnTo>
                      <a:pt x="5" y="15"/>
                    </a:lnTo>
                    <a:lnTo>
                      <a:pt x="0" y="10"/>
                    </a:lnTo>
                    <a:lnTo>
                      <a:pt x="0" y="5"/>
                    </a:lnTo>
                    <a:lnTo>
                      <a:pt x="2" y="2"/>
                    </a:lnTo>
                    <a:lnTo>
                      <a:pt x="7" y="0"/>
                    </a:lnTo>
                    <a:lnTo>
                      <a:pt x="7" y="0"/>
                    </a:lnTo>
                    <a:close/>
                  </a:path>
                </a:pathLst>
              </a:custGeom>
              <a:solidFill>
                <a:srgbClr val="F1C9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83">
                <a:extLst>
                  <a:ext uri="{FF2B5EF4-FFF2-40B4-BE49-F238E27FC236}">
                    <a16:creationId xmlns:a16="http://schemas.microsoft.com/office/drawing/2014/main" id="{16A85770-2D31-0142-9D83-B96FA0F2F2E8}"/>
                  </a:ext>
                </a:extLst>
              </p:cNvPr>
              <p:cNvSpPr>
                <a:spLocks/>
              </p:cNvSpPr>
              <p:nvPr/>
            </p:nvSpPr>
            <p:spPr bwMode="auto">
              <a:xfrm>
                <a:off x="9588669" y="3329214"/>
                <a:ext cx="390909" cy="446226"/>
              </a:xfrm>
              <a:custGeom>
                <a:avLst/>
                <a:gdLst>
                  <a:gd name="T0" fmla="*/ 205 w 212"/>
                  <a:gd name="T1" fmla="*/ 164 h 242"/>
                  <a:gd name="T2" fmla="*/ 205 w 212"/>
                  <a:gd name="T3" fmla="*/ 164 h 242"/>
                  <a:gd name="T4" fmla="*/ 205 w 212"/>
                  <a:gd name="T5" fmla="*/ 164 h 242"/>
                  <a:gd name="T6" fmla="*/ 189 w 212"/>
                  <a:gd name="T7" fmla="*/ 144 h 242"/>
                  <a:gd name="T8" fmla="*/ 177 w 212"/>
                  <a:gd name="T9" fmla="*/ 124 h 242"/>
                  <a:gd name="T10" fmla="*/ 144 w 212"/>
                  <a:gd name="T11" fmla="*/ 86 h 242"/>
                  <a:gd name="T12" fmla="*/ 83 w 212"/>
                  <a:gd name="T13" fmla="*/ 20 h 242"/>
                  <a:gd name="T14" fmla="*/ 83 w 212"/>
                  <a:gd name="T15" fmla="*/ 20 h 242"/>
                  <a:gd name="T16" fmla="*/ 73 w 212"/>
                  <a:gd name="T17" fmla="*/ 7 h 242"/>
                  <a:gd name="T18" fmla="*/ 66 w 212"/>
                  <a:gd name="T19" fmla="*/ 2 h 242"/>
                  <a:gd name="T20" fmla="*/ 61 w 212"/>
                  <a:gd name="T21" fmla="*/ 0 h 242"/>
                  <a:gd name="T22" fmla="*/ 58 w 212"/>
                  <a:gd name="T23" fmla="*/ 0 h 242"/>
                  <a:gd name="T24" fmla="*/ 46 w 212"/>
                  <a:gd name="T25" fmla="*/ 7 h 242"/>
                  <a:gd name="T26" fmla="*/ 46 w 212"/>
                  <a:gd name="T27" fmla="*/ 7 h 242"/>
                  <a:gd name="T28" fmla="*/ 0 w 212"/>
                  <a:gd name="T29" fmla="*/ 53 h 242"/>
                  <a:gd name="T30" fmla="*/ 0 w 212"/>
                  <a:gd name="T31" fmla="*/ 53 h 242"/>
                  <a:gd name="T32" fmla="*/ 43 w 212"/>
                  <a:gd name="T33" fmla="*/ 116 h 242"/>
                  <a:gd name="T34" fmla="*/ 86 w 212"/>
                  <a:gd name="T35" fmla="*/ 177 h 242"/>
                  <a:gd name="T36" fmla="*/ 86 w 212"/>
                  <a:gd name="T37" fmla="*/ 177 h 242"/>
                  <a:gd name="T38" fmla="*/ 106 w 212"/>
                  <a:gd name="T39" fmla="*/ 199 h 242"/>
                  <a:gd name="T40" fmla="*/ 129 w 212"/>
                  <a:gd name="T41" fmla="*/ 222 h 242"/>
                  <a:gd name="T42" fmla="*/ 141 w 212"/>
                  <a:gd name="T43" fmla="*/ 232 h 242"/>
                  <a:gd name="T44" fmla="*/ 157 w 212"/>
                  <a:gd name="T45" fmla="*/ 240 h 242"/>
                  <a:gd name="T46" fmla="*/ 169 w 212"/>
                  <a:gd name="T47" fmla="*/ 242 h 242"/>
                  <a:gd name="T48" fmla="*/ 184 w 212"/>
                  <a:gd name="T49" fmla="*/ 242 h 242"/>
                  <a:gd name="T50" fmla="*/ 184 w 212"/>
                  <a:gd name="T51" fmla="*/ 242 h 242"/>
                  <a:gd name="T52" fmla="*/ 195 w 212"/>
                  <a:gd name="T53" fmla="*/ 237 h 242"/>
                  <a:gd name="T54" fmla="*/ 202 w 212"/>
                  <a:gd name="T55" fmla="*/ 230 h 242"/>
                  <a:gd name="T56" fmla="*/ 207 w 212"/>
                  <a:gd name="T57" fmla="*/ 220 h 242"/>
                  <a:gd name="T58" fmla="*/ 212 w 212"/>
                  <a:gd name="T59" fmla="*/ 210 h 242"/>
                  <a:gd name="T60" fmla="*/ 212 w 212"/>
                  <a:gd name="T61" fmla="*/ 197 h 242"/>
                  <a:gd name="T62" fmla="*/ 212 w 212"/>
                  <a:gd name="T63" fmla="*/ 187 h 242"/>
                  <a:gd name="T64" fmla="*/ 210 w 212"/>
                  <a:gd name="T65" fmla="*/ 174 h 242"/>
                  <a:gd name="T66" fmla="*/ 205 w 212"/>
                  <a:gd name="T67" fmla="*/ 164 h 242"/>
                  <a:gd name="T68" fmla="*/ 205 w 212"/>
                  <a:gd name="T69" fmla="*/ 16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42">
                    <a:moveTo>
                      <a:pt x="205" y="164"/>
                    </a:moveTo>
                    <a:lnTo>
                      <a:pt x="205" y="164"/>
                    </a:lnTo>
                    <a:lnTo>
                      <a:pt x="205" y="164"/>
                    </a:lnTo>
                    <a:lnTo>
                      <a:pt x="189" y="144"/>
                    </a:lnTo>
                    <a:lnTo>
                      <a:pt x="177" y="124"/>
                    </a:lnTo>
                    <a:lnTo>
                      <a:pt x="144" y="86"/>
                    </a:lnTo>
                    <a:lnTo>
                      <a:pt x="83" y="20"/>
                    </a:lnTo>
                    <a:lnTo>
                      <a:pt x="83" y="20"/>
                    </a:lnTo>
                    <a:lnTo>
                      <a:pt x="73" y="7"/>
                    </a:lnTo>
                    <a:lnTo>
                      <a:pt x="66" y="2"/>
                    </a:lnTo>
                    <a:lnTo>
                      <a:pt x="61" y="0"/>
                    </a:lnTo>
                    <a:lnTo>
                      <a:pt x="58" y="0"/>
                    </a:lnTo>
                    <a:lnTo>
                      <a:pt x="46" y="7"/>
                    </a:lnTo>
                    <a:lnTo>
                      <a:pt x="46" y="7"/>
                    </a:lnTo>
                    <a:lnTo>
                      <a:pt x="0" y="53"/>
                    </a:lnTo>
                    <a:lnTo>
                      <a:pt x="0" y="53"/>
                    </a:lnTo>
                    <a:lnTo>
                      <a:pt x="43" y="116"/>
                    </a:lnTo>
                    <a:lnTo>
                      <a:pt x="86" y="177"/>
                    </a:lnTo>
                    <a:lnTo>
                      <a:pt x="86" y="177"/>
                    </a:lnTo>
                    <a:lnTo>
                      <a:pt x="106" y="199"/>
                    </a:lnTo>
                    <a:lnTo>
                      <a:pt x="129" y="222"/>
                    </a:lnTo>
                    <a:lnTo>
                      <a:pt x="141" y="232"/>
                    </a:lnTo>
                    <a:lnTo>
                      <a:pt x="157" y="240"/>
                    </a:lnTo>
                    <a:lnTo>
                      <a:pt x="169" y="242"/>
                    </a:lnTo>
                    <a:lnTo>
                      <a:pt x="184" y="242"/>
                    </a:lnTo>
                    <a:lnTo>
                      <a:pt x="184" y="242"/>
                    </a:lnTo>
                    <a:lnTo>
                      <a:pt x="195" y="237"/>
                    </a:lnTo>
                    <a:lnTo>
                      <a:pt x="202" y="230"/>
                    </a:lnTo>
                    <a:lnTo>
                      <a:pt x="207" y="220"/>
                    </a:lnTo>
                    <a:lnTo>
                      <a:pt x="212" y="210"/>
                    </a:lnTo>
                    <a:lnTo>
                      <a:pt x="212" y="197"/>
                    </a:lnTo>
                    <a:lnTo>
                      <a:pt x="212" y="187"/>
                    </a:lnTo>
                    <a:lnTo>
                      <a:pt x="210" y="174"/>
                    </a:lnTo>
                    <a:lnTo>
                      <a:pt x="205" y="164"/>
                    </a:lnTo>
                    <a:lnTo>
                      <a:pt x="205" y="164"/>
                    </a:lnTo>
                    <a:close/>
                  </a:path>
                </a:pathLst>
              </a:custGeom>
              <a:solidFill>
                <a:srgbClr val="81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86">
                <a:extLst>
                  <a:ext uri="{FF2B5EF4-FFF2-40B4-BE49-F238E27FC236}">
                    <a16:creationId xmlns:a16="http://schemas.microsoft.com/office/drawing/2014/main" id="{2398B0D3-6FE1-9742-A0B3-2532AAA9D8F2}"/>
                  </a:ext>
                </a:extLst>
              </p:cNvPr>
              <p:cNvSpPr>
                <a:spLocks/>
              </p:cNvSpPr>
              <p:nvPr/>
            </p:nvSpPr>
            <p:spPr bwMode="auto">
              <a:xfrm>
                <a:off x="9444844" y="3002841"/>
                <a:ext cx="101414" cy="33190"/>
              </a:xfrm>
              <a:custGeom>
                <a:avLst/>
                <a:gdLst>
                  <a:gd name="T0" fmla="*/ 53 w 55"/>
                  <a:gd name="T1" fmla="*/ 18 h 18"/>
                  <a:gd name="T2" fmla="*/ 2 w 55"/>
                  <a:gd name="T3" fmla="*/ 18 h 18"/>
                  <a:gd name="T4" fmla="*/ 2 w 55"/>
                  <a:gd name="T5" fmla="*/ 18 h 18"/>
                  <a:gd name="T6" fmla="*/ 0 w 55"/>
                  <a:gd name="T7" fmla="*/ 18 h 18"/>
                  <a:gd name="T8" fmla="*/ 0 w 55"/>
                  <a:gd name="T9" fmla="*/ 15 h 18"/>
                  <a:gd name="T10" fmla="*/ 0 w 55"/>
                  <a:gd name="T11" fmla="*/ 3 h 18"/>
                  <a:gd name="T12" fmla="*/ 0 w 55"/>
                  <a:gd name="T13" fmla="*/ 3 h 18"/>
                  <a:gd name="T14" fmla="*/ 0 w 55"/>
                  <a:gd name="T15" fmla="*/ 0 h 18"/>
                  <a:gd name="T16" fmla="*/ 2 w 55"/>
                  <a:gd name="T17" fmla="*/ 0 h 18"/>
                  <a:gd name="T18" fmla="*/ 53 w 55"/>
                  <a:gd name="T19" fmla="*/ 0 h 18"/>
                  <a:gd name="T20" fmla="*/ 53 w 55"/>
                  <a:gd name="T21" fmla="*/ 0 h 18"/>
                  <a:gd name="T22" fmla="*/ 55 w 55"/>
                  <a:gd name="T23" fmla="*/ 0 h 18"/>
                  <a:gd name="T24" fmla="*/ 55 w 55"/>
                  <a:gd name="T25" fmla="*/ 3 h 18"/>
                  <a:gd name="T26" fmla="*/ 55 w 55"/>
                  <a:gd name="T27" fmla="*/ 15 h 18"/>
                  <a:gd name="T28" fmla="*/ 55 w 55"/>
                  <a:gd name="T29" fmla="*/ 15 h 18"/>
                  <a:gd name="T30" fmla="*/ 55 w 55"/>
                  <a:gd name="T31" fmla="*/ 18 h 18"/>
                  <a:gd name="T32" fmla="*/ 53 w 55"/>
                  <a:gd name="T33" fmla="*/ 18 h 18"/>
                  <a:gd name="T34" fmla="*/ 53 w 55"/>
                  <a:gd name="T3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18">
                    <a:moveTo>
                      <a:pt x="53" y="18"/>
                    </a:moveTo>
                    <a:lnTo>
                      <a:pt x="2" y="18"/>
                    </a:lnTo>
                    <a:lnTo>
                      <a:pt x="2" y="18"/>
                    </a:lnTo>
                    <a:lnTo>
                      <a:pt x="0" y="18"/>
                    </a:lnTo>
                    <a:lnTo>
                      <a:pt x="0" y="15"/>
                    </a:lnTo>
                    <a:lnTo>
                      <a:pt x="0" y="3"/>
                    </a:lnTo>
                    <a:lnTo>
                      <a:pt x="0" y="3"/>
                    </a:lnTo>
                    <a:lnTo>
                      <a:pt x="0" y="0"/>
                    </a:lnTo>
                    <a:lnTo>
                      <a:pt x="2" y="0"/>
                    </a:lnTo>
                    <a:lnTo>
                      <a:pt x="53" y="0"/>
                    </a:lnTo>
                    <a:lnTo>
                      <a:pt x="53" y="0"/>
                    </a:lnTo>
                    <a:lnTo>
                      <a:pt x="55" y="0"/>
                    </a:lnTo>
                    <a:lnTo>
                      <a:pt x="55" y="3"/>
                    </a:lnTo>
                    <a:lnTo>
                      <a:pt x="55" y="15"/>
                    </a:lnTo>
                    <a:lnTo>
                      <a:pt x="55" y="15"/>
                    </a:lnTo>
                    <a:lnTo>
                      <a:pt x="55" y="18"/>
                    </a:lnTo>
                    <a:lnTo>
                      <a:pt x="53" y="18"/>
                    </a:lnTo>
                    <a:lnTo>
                      <a:pt x="53" y="18"/>
                    </a:lnTo>
                    <a:close/>
                  </a:path>
                </a:pathLst>
              </a:custGeom>
              <a:solidFill>
                <a:srgbClr val="1E24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7">
                <a:extLst>
                  <a:ext uri="{FF2B5EF4-FFF2-40B4-BE49-F238E27FC236}">
                    <a16:creationId xmlns:a16="http://schemas.microsoft.com/office/drawing/2014/main" id="{FC4CD07E-1C76-5640-8CD3-97F4E89EE254}"/>
                  </a:ext>
                </a:extLst>
              </p:cNvPr>
              <p:cNvSpPr>
                <a:spLocks/>
              </p:cNvSpPr>
              <p:nvPr/>
            </p:nvSpPr>
            <p:spPr bwMode="auto">
              <a:xfrm>
                <a:off x="9653205" y="2835046"/>
                <a:ext cx="70069" cy="70069"/>
              </a:xfrm>
              <a:custGeom>
                <a:avLst/>
                <a:gdLst>
                  <a:gd name="T0" fmla="*/ 36 w 38"/>
                  <a:gd name="T1" fmla="*/ 20 h 38"/>
                  <a:gd name="T2" fmla="*/ 33 w 38"/>
                  <a:gd name="T3" fmla="*/ 20 h 38"/>
                  <a:gd name="T4" fmla="*/ 33 w 38"/>
                  <a:gd name="T5" fmla="*/ 20 h 38"/>
                  <a:gd name="T6" fmla="*/ 33 w 38"/>
                  <a:gd name="T7" fmla="*/ 25 h 38"/>
                  <a:gd name="T8" fmla="*/ 31 w 38"/>
                  <a:gd name="T9" fmla="*/ 30 h 38"/>
                  <a:gd name="T10" fmla="*/ 26 w 38"/>
                  <a:gd name="T11" fmla="*/ 33 h 38"/>
                  <a:gd name="T12" fmla="*/ 21 w 38"/>
                  <a:gd name="T13" fmla="*/ 33 h 38"/>
                  <a:gd name="T14" fmla="*/ 21 w 38"/>
                  <a:gd name="T15" fmla="*/ 33 h 38"/>
                  <a:gd name="T16" fmla="*/ 16 w 38"/>
                  <a:gd name="T17" fmla="*/ 33 h 38"/>
                  <a:gd name="T18" fmla="*/ 11 w 38"/>
                  <a:gd name="T19" fmla="*/ 30 h 38"/>
                  <a:gd name="T20" fmla="*/ 8 w 38"/>
                  <a:gd name="T21" fmla="*/ 25 h 38"/>
                  <a:gd name="T22" fmla="*/ 5 w 38"/>
                  <a:gd name="T23" fmla="*/ 20 h 38"/>
                  <a:gd name="T24" fmla="*/ 5 w 38"/>
                  <a:gd name="T25" fmla="*/ 20 h 38"/>
                  <a:gd name="T26" fmla="*/ 8 w 38"/>
                  <a:gd name="T27" fmla="*/ 13 h 38"/>
                  <a:gd name="T28" fmla="*/ 11 w 38"/>
                  <a:gd name="T29" fmla="*/ 10 h 38"/>
                  <a:gd name="T30" fmla="*/ 16 w 38"/>
                  <a:gd name="T31" fmla="*/ 5 h 38"/>
                  <a:gd name="T32" fmla="*/ 21 w 38"/>
                  <a:gd name="T33" fmla="*/ 5 h 38"/>
                  <a:gd name="T34" fmla="*/ 21 w 38"/>
                  <a:gd name="T35" fmla="*/ 5 h 38"/>
                  <a:gd name="T36" fmla="*/ 26 w 38"/>
                  <a:gd name="T37" fmla="*/ 5 h 38"/>
                  <a:gd name="T38" fmla="*/ 31 w 38"/>
                  <a:gd name="T39" fmla="*/ 10 h 38"/>
                  <a:gd name="T40" fmla="*/ 33 w 38"/>
                  <a:gd name="T41" fmla="*/ 13 h 38"/>
                  <a:gd name="T42" fmla="*/ 33 w 38"/>
                  <a:gd name="T43" fmla="*/ 20 h 38"/>
                  <a:gd name="T44" fmla="*/ 36 w 38"/>
                  <a:gd name="T45" fmla="*/ 20 h 38"/>
                  <a:gd name="T46" fmla="*/ 38 w 38"/>
                  <a:gd name="T47" fmla="*/ 20 h 38"/>
                  <a:gd name="T48" fmla="*/ 38 w 38"/>
                  <a:gd name="T49" fmla="*/ 20 h 38"/>
                  <a:gd name="T50" fmla="*/ 38 w 38"/>
                  <a:gd name="T51" fmla="*/ 13 h 38"/>
                  <a:gd name="T52" fmla="*/ 33 w 38"/>
                  <a:gd name="T53" fmla="*/ 5 h 38"/>
                  <a:gd name="T54" fmla="*/ 28 w 38"/>
                  <a:gd name="T55" fmla="*/ 3 h 38"/>
                  <a:gd name="T56" fmla="*/ 21 w 38"/>
                  <a:gd name="T57" fmla="*/ 0 h 38"/>
                  <a:gd name="T58" fmla="*/ 21 w 38"/>
                  <a:gd name="T59" fmla="*/ 0 h 38"/>
                  <a:gd name="T60" fmla="*/ 13 w 38"/>
                  <a:gd name="T61" fmla="*/ 3 h 38"/>
                  <a:gd name="T62" fmla="*/ 5 w 38"/>
                  <a:gd name="T63" fmla="*/ 5 h 38"/>
                  <a:gd name="T64" fmla="*/ 3 w 38"/>
                  <a:gd name="T65" fmla="*/ 13 h 38"/>
                  <a:gd name="T66" fmla="*/ 0 w 38"/>
                  <a:gd name="T67" fmla="*/ 20 h 38"/>
                  <a:gd name="T68" fmla="*/ 0 w 38"/>
                  <a:gd name="T69" fmla="*/ 20 h 38"/>
                  <a:gd name="T70" fmla="*/ 3 w 38"/>
                  <a:gd name="T71" fmla="*/ 28 h 38"/>
                  <a:gd name="T72" fmla="*/ 5 w 38"/>
                  <a:gd name="T73" fmla="*/ 33 h 38"/>
                  <a:gd name="T74" fmla="*/ 13 w 38"/>
                  <a:gd name="T75" fmla="*/ 38 h 38"/>
                  <a:gd name="T76" fmla="*/ 21 w 38"/>
                  <a:gd name="T77" fmla="*/ 38 h 38"/>
                  <a:gd name="T78" fmla="*/ 21 w 38"/>
                  <a:gd name="T79" fmla="*/ 38 h 38"/>
                  <a:gd name="T80" fmla="*/ 28 w 38"/>
                  <a:gd name="T81" fmla="*/ 38 h 38"/>
                  <a:gd name="T82" fmla="*/ 33 w 38"/>
                  <a:gd name="T83" fmla="*/ 33 h 38"/>
                  <a:gd name="T84" fmla="*/ 38 w 38"/>
                  <a:gd name="T85" fmla="*/ 28 h 38"/>
                  <a:gd name="T86" fmla="*/ 38 w 38"/>
                  <a:gd name="T87" fmla="*/ 20 h 38"/>
                  <a:gd name="T88" fmla="*/ 36 w 38"/>
                  <a:gd name="T89" fmla="*/ 20 h 38"/>
                  <a:gd name="T90" fmla="*/ 36 w 38"/>
                  <a:gd name="T91"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 h="38">
                    <a:moveTo>
                      <a:pt x="36" y="20"/>
                    </a:moveTo>
                    <a:lnTo>
                      <a:pt x="33" y="20"/>
                    </a:lnTo>
                    <a:lnTo>
                      <a:pt x="33" y="20"/>
                    </a:lnTo>
                    <a:lnTo>
                      <a:pt x="33" y="25"/>
                    </a:lnTo>
                    <a:lnTo>
                      <a:pt x="31" y="30"/>
                    </a:lnTo>
                    <a:lnTo>
                      <a:pt x="26" y="33"/>
                    </a:lnTo>
                    <a:lnTo>
                      <a:pt x="21" y="33"/>
                    </a:lnTo>
                    <a:lnTo>
                      <a:pt x="21" y="33"/>
                    </a:lnTo>
                    <a:lnTo>
                      <a:pt x="16" y="33"/>
                    </a:lnTo>
                    <a:lnTo>
                      <a:pt x="11" y="30"/>
                    </a:lnTo>
                    <a:lnTo>
                      <a:pt x="8" y="25"/>
                    </a:lnTo>
                    <a:lnTo>
                      <a:pt x="5" y="20"/>
                    </a:lnTo>
                    <a:lnTo>
                      <a:pt x="5" y="20"/>
                    </a:lnTo>
                    <a:lnTo>
                      <a:pt x="8" y="13"/>
                    </a:lnTo>
                    <a:lnTo>
                      <a:pt x="11" y="10"/>
                    </a:lnTo>
                    <a:lnTo>
                      <a:pt x="16" y="5"/>
                    </a:lnTo>
                    <a:lnTo>
                      <a:pt x="21" y="5"/>
                    </a:lnTo>
                    <a:lnTo>
                      <a:pt x="21" y="5"/>
                    </a:lnTo>
                    <a:lnTo>
                      <a:pt x="26" y="5"/>
                    </a:lnTo>
                    <a:lnTo>
                      <a:pt x="31" y="10"/>
                    </a:lnTo>
                    <a:lnTo>
                      <a:pt x="33" y="13"/>
                    </a:lnTo>
                    <a:lnTo>
                      <a:pt x="33" y="20"/>
                    </a:lnTo>
                    <a:lnTo>
                      <a:pt x="36" y="20"/>
                    </a:lnTo>
                    <a:lnTo>
                      <a:pt x="38" y="20"/>
                    </a:lnTo>
                    <a:lnTo>
                      <a:pt x="38" y="20"/>
                    </a:lnTo>
                    <a:lnTo>
                      <a:pt x="38" y="13"/>
                    </a:lnTo>
                    <a:lnTo>
                      <a:pt x="33" y="5"/>
                    </a:lnTo>
                    <a:lnTo>
                      <a:pt x="28" y="3"/>
                    </a:lnTo>
                    <a:lnTo>
                      <a:pt x="21" y="0"/>
                    </a:lnTo>
                    <a:lnTo>
                      <a:pt x="21" y="0"/>
                    </a:lnTo>
                    <a:lnTo>
                      <a:pt x="13" y="3"/>
                    </a:lnTo>
                    <a:lnTo>
                      <a:pt x="5" y="5"/>
                    </a:lnTo>
                    <a:lnTo>
                      <a:pt x="3" y="13"/>
                    </a:lnTo>
                    <a:lnTo>
                      <a:pt x="0" y="20"/>
                    </a:lnTo>
                    <a:lnTo>
                      <a:pt x="0" y="20"/>
                    </a:lnTo>
                    <a:lnTo>
                      <a:pt x="3" y="28"/>
                    </a:lnTo>
                    <a:lnTo>
                      <a:pt x="5" y="33"/>
                    </a:lnTo>
                    <a:lnTo>
                      <a:pt x="13" y="38"/>
                    </a:lnTo>
                    <a:lnTo>
                      <a:pt x="21" y="38"/>
                    </a:lnTo>
                    <a:lnTo>
                      <a:pt x="21" y="38"/>
                    </a:lnTo>
                    <a:lnTo>
                      <a:pt x="28" y="38"/>
                    </a:lnTo>
                    <a:lnTo>
                      <a:pt x="33" y="33"/>
                    </a:lnTo>
                    <a:lnTo>
                      <a:pt x="38" y="28"/>
                    </a:lnTo>
                    <a:lnTo>
                      <a:pt x="38" y="20"/>
                    </a:lnTo>
                    <a:lnTo>
                      <a:pt x="36" y="20"/>
                    </a:lnTo>
                    <a:lnTo>
                      <a:pt x="36" y="20"/>
                    </a:lnTo>
                    <a:close/>
                  </a:path>
                </a:pathLst>
              </a:custGeom>
              <a:solidFill>
                <a:srgbClr val="1E24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88">
                <a:extLst>
                  <a:ext uri="{FF2B5EF4-FFF2-40B4-BE49-F238E27FC236}">
                    <a16:creationId xmlns:a16="http://schemas.microsoft.com/office/drawing/2014/main" id="{3CA4086D-1A58-EA41-968A-174C34D02985}"/>
                  </a:ext>
                </a:extLst>
              </p:cNvPr>
              <p:cNvSpPr>
                <a:spLocks/>
              </p:cNvSpPr>
              <p:nvPr/>
            </p:nvSpPr>
            <p:spPr bwMode="auto">
              <a:xfrm>
                <a:off x="9561010" y="2835046"/>
                <a:ext cx="70069" cy="70069"/>
              </a:xfrm>
              <a:custGeom>
                <a:avLst/>
                <a:gdLst>
                  <a:gd name="T0" fmla="*/ 35 w 38"/>
                  <a:gd name="T1" fmla="*/ 20 h 38"/>
                  <a:gd name="T2" fmla="*/ 33 w 38"/>
                  <a:gd name="T3" fmla="*/ 20 h 38"/>
                  <a:gd name="T4" fmla="*/ 33 w 38"/>
                  <a:gd name="T5" fmla="*/ 20 h 38"/>
                  <a:gd name="T6" fmla="*/ 33 w 38"/>
                  <a:gd name="T7" fmla="*/ 25 h 38"/>
                  <a:gd name="T8" fmla="*/ 30 w 38"/>
                  <a:gd name="T9" fmla="*/ 30 h 38"/>
                  <a:gd name="T10" fmla="*/ 25 w 38"/>
                  <a:gd name="T11" fmla="*/ 33 h 38"/>
                  <a:gd name="T12" fmla="*/ 20 w 38"/>
                  <a:gd name="T13" fmla="*/ 33 h 38"/>
                  <a:gd name="T14" fmla="*/ 20 w 38"/>
                  <a:gd name="T15" fmla="*/ 33 h 38"/>
                  <a:gd name="T16" fmla="*/ 15 w 38"/>
                  <a:gd name="T17" fmla="*/ 33 h 38"/>
                  <a:gd name="T18" fmla="*/ 10 w 38"/>
                  <a:gd name="T19" fmla="*/ 30 h 38"/>
                  <a:gd name="T20" fmla="*/ 7 w 38"/>
                  <a:gd name="T21" fmla="*/ 25 h 38"/>
                  <a:gd name="T22" fmla="*/ 5 w 38"/>
                  <a:gd name="T23" fmla="*/ 20 h 38"/>
                  <a:gd name="T24" fmla="*/ 5 w 38"/>
                  <a:gd name="T25" fmla="*/ 20 h 38"/>
                  <a:gd name="T26" fmla="*/ 7 w 38"/>
                  <a:gd name="T27" fmla="*/ 13 h 38"/>
                  <a:gd name="T28" fmla="*/ 10 w 38"/>
                  <a:gd name="T29" fmla="*/ 10 h 38"/>
                  <a:gd name="T30" fmla="*/ 15 w 38"/>
                  <a:gd name="T31" fmla="*/ 5 h 38"/>
                  <a:gd name="T32" fmla="*/ 20 w 38"/>
                  <a:gd name="T33" fmla="*/ 5 h 38"/>
                  <a:gd name="T34" fmla="*/ 20 w 38"/>
                  <a:gd name="T35" fmla="*/ 5 h 38"/>
                  <a:gd name="T36" fmla="*/ 25 w 38"/>
                  <a:gd name="T37" fmla="*/ 5 h 38"/>
                  <a:gd name="T38" fmla="*/ 30 w 38"/>
                  <a:gd name="T39" fmla="*/ 10 h 38"/>
                  <a:gd name="T40" fmla="*/ 33 w 38"/>
                  <a:gd name="T41" fmla="*/ 13 h 38"/>
                  <a:gd name="T42" fmla="*/ 33 w 38"/>
                  <a:gd name="T43" fmla="*/ 20 h 38"/>
                  <a:gd name="T44" fmla="*/ 35 w 38"/>
                  <a:gd name="T45" fmla="*/ 20 h 38"/>
                  <a:gd name="T46" fmla="*/ 38 w 38"/>
                  <a:gd name="T47" fmla="*/ 20 h 38"/>
                  <a:gd name="T48" fmla="*/ 38 w 38"/>
                  <a:gd name="T49" fmla="*/ 20 h 38"/>
                  <a:gd name="T50" fmla="*/ 38 w 38"/>
                  <a:gd name="T51" fmla="*/ 13 h 38"/>
                  <a:gd name="T52" fmla="*/ 33 w 38"/>
                  <a:gd name="T53" fmla="*/ 5 h 38"/>
                  <a:gd name="T54" fmla="*/ 28 w 38"/>
                  <a:gd name="T55" fmla="*/ 3 h 38"/>
                  <a:gd name="T56" fmla="*/ 20 w 38"/>
                  <a:gd name="T57" fmla="*/ 0 h 38"/>
                  <a:gd name="T58" fmla="*/ 20 w 38"/>
                  <a:gd name="T59" fmla="*/ 0 h 38"/>
                  <a:gd name="T60" fmla="*/ 13 w 38"/>
                  <a:gd name="T61" fmla="*/ 3 h 38"/>
                  <a:gd name="T62" fmla="*/ 5 w 38"/>
                  <a:gd name="T63" fmla="*/ 5 h 38"/>
                  <a:gd name="T64" fmla="*/ 2 w 38"/>
                  <a:gd name="T65" fmla="*/ 13 h 38"/>
                  <a:gd name="T66" fmla="*/ 0 w 38"/>
                  <a:gd name="T67" fmla="*/ 20 h 38"/>
                  <a:gd name="T68" fmla="*/ 0 w 38"/>
                  <a:gd name="T69" fmla="*/ 20 h 38"/>
                  <a:gd name="T70" fmla="*/ 2 w 38"/>
                  <a:gd name="T71" fmla="*/ 28 h 38"/>
                  <a:gd name="T72" fmla="*/ 5 w 38"/>
                  <a:gd name="T73" fmla="*/ 33 h 38"/>
                  <a:gd name="T74" fmla="*/ 13 w 38"/>
                  <a:gd name="T75" fmla="*/ 38 h 38"/>
                  <a:gd name="T76" fmla="*/ 20 w 38"/>
                  <a:gd name="T77" fmla="*/ 38 h 38"/>
                  <a:gd name="T78" fmla="*/ 20 w 38"/>
                  <a:gd name="T79" fmla="*/ 38 h 38"/>
                  <a:gd name="T80" fmla="*/ 28 w 38"/>
                  <a:gd name="T81" fmla="*/ 38 h 38"/>
                  <a:gd name="T82" fmla="*/ 33 w 38"/>
                  <a:gd name="T83" fmla="*/ 33 h 38"/>
                  <a:gd name="T84" fmla="*/ 38 w 38"/>
                  <a:gd name="T85" fmla="*/ 28 h 38"/>
                  <a:gd name="T86" fmla="*/ 38 w 38"/>
                  <a:gd name="T87" fmla="*/ 20 h 38"/>
                  <a:gd name="T88" fmla="*/ 35 w 38"/>
                  <a:gd name="T89" fmla="*/ 20 h 38"/>
                  <a:gd name="T90" fmla="*/ 35 w 38"/>
                  <a:gd name="T91"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 h="38">
                    <a:moveTo>
                      <a:pt x="35" y="20"/>
                    </a:moveTo>
                    <a:lnTo>
                      <a:pt x="33" y="20"/>
                    </a:lnTo>
                    <a:lnTo>
                      <a:pt x="33" y="20"/>
                    </a:lnTo>
                    <a:lnTo>
                      <a:pt x="33" y="25"/>
                    </a:lnTo>
                    <a:lnTo>
                      <a:pt x="30" y="30"/>
                    </a:lnTo>
                    <a:lnTo>
                      <a:pt x="25" y="33"/>
                    </a:lnTo>
                    <a:lnTo>
                      <a:pt x="20" y="33"/>
                    </a:lnTo>
                    <a:lnTo>
                      <a:pt x="20" y="33"/>
                    </a:lnTo>
                    <a:lnTo>
                      <a:pt x="15" y="33"/>
                    </a:lnTo>
                    <a:lnTo>
                      <a:pt x="10" y="30"/>
                    </a:lnTo>
                    <a:lnTo>
                      <a:pt x="7" y="25"/>
                    </a:lnTo>
                    <a:lnTo>
                      <a:pt x="5" y="20"/>
                    </a:lnTo>
                    <a:lnTo>
                      <a:pt x="5" y="20"/>
                    </a:lnTo>
                    <a:lnTo>
                      <a:pt x="7" y="13"/>
                    </a:lnTo>
                    <a:lnTo>
                      <a:pt x="10" y="10"/>
                    </a:lnTo>
                    <a:lnTo>
                      <a:pt x="15" y="5"/>
                    </a:lnTo>
                    <a:lnTo>
                      <a:pt x="20" y="5"/>
                    </a:lnTo>
                    <a:lnTo>
                      <a:pt x="20" y="5"/>
                    </a:lnTo>
                    <a:lnTo>
                      <a:pt x="25" y="5"/>
                    </a:lnTo>
                    <a:lnTo>
                      <a:pt x="30" y="10"/>
                    </a:lnTo>
                    <a:lnTo>
                      <a:pt x="33" y="13"/>
                    </a:lnTo>
                    <a:lnTo>
                      <a:pt x="33" y="20"/>
                    </a:lnTo>
                    <a:lnTo>
                      <a:pt x="35" y="20"/>
                    </a:lnTo>
                    <a:lnTo>
                      <a:pt x="38" y="20"/>
                    </a:lnTo>
                    <a:lnTo>
                      <a:pt x="38" y="20"/>
                    </a:lnTo>
                    <a:lnTo>
                      <a:pt x="38" y="13"/>
                    </a:lnTo>
                    <a:lnTo>
                      <a:pt x="33" y="5"/>
                    </a:lnTo>
                    <a:lnTo>
                      <a:pt x="28" y="3"/>
                    </a:lnTo>
                    <a:lnTo>
                      <a:pt x="20" y="0"/>
                    </a:lnTo>
                    <a:lnTo>
                      <a:pt x="20" y="0"/>
                    </a:lnTo>
                    <a:lnTo>
                      <a:pt x="13" y="3"/>
                    </a:lnTo>
                    <a:lnTo>
                      <a:pt x="5" y="5"/>
                    </a:lnTo>
                    <a:lnTo>
                      <a:pt x="2" y="13"/>
                    </a:lnTo>
                    <a:lnTo>
                      <a:pt x="0" y="20"/>
                    </a:lnTo>
                    <a:lnTo>
                      <a:pt x="0" y="20"/>
                    </a:lnTo>
                    <a:lnTo>
                      <a:pt x="2" y="28"/>
                    </a:lnTo>
                    <a:lnTo>
                      <a:pt x="5" y="33"/>
                    </a:lnTo>
                    <a:lnTo>
                      <a:pt x="13" y="38"/>
                    </a:lnTo>
                    <a:lnTo>
                      <a:pt x="20" y="38"/>
                    </a:lnTo>
                    <a:lnTo>
                      <a:pt x="20" y="38"/>
                    </a:lnTo>
                    <a:lnTo>
                      <a:pt x="28" y="38"/>
                    </a:lnTo>
                    <a:lnTo>
                      <a:pt x="33" y="33"/>
                    </a:lnTo>
                    <a:lnTo>
                      <a:pt x="38" y="28"/>
                    </a:lnTo>
                    <a:lnTo>
                      <a:pt x="38" y="20"/>
                    </a:lnTo>
                    <a:lnTo>
                      <a:pt x="35" y="20"/>
                    </a:lnTo>
                    <a:lnTo>
                      <a:pt x="35" y="20"/>
                    </a:lnTo>
                    <a:close/>
                  </a:path>
                </a:pathLst>
              </a:custGeom>
              <a:solidFill>
                <a:srgbClr val="1E24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189">
                <a:extLst>
                  <a:ext uri="{FF2B5EF4-FFF2-40B4-BE49-F238E27FC236}">
                    <a16:creationId xmlns:a16="http://schemas.microsoft.com/office/drawing/2014/main" id="{4C2ABE67-B1AD-FE41-87C3-0819198072C7}"/>
                  </a:ext>
                </a:extLst>
              </p:cNvPr>
              <p:cNvSpPr>
                <a:spLocks noChangeArrowheads="1"/>
              </p:cNvSpPr>
              <p:nvPr/>
            </p:nvSpPr>
            <p:spPr bwMode="auto">
              <a:xfrm>
                <a:off x="9625547" y="2868236"/>
                <a:ext cx="33190" cy="9219"/>
              </a:xfrm>
              <a:prstGeom prst="rect">
                <a:avLst/>
              </a:prstGeom>
              <a:solidFill>
                <a:srgbClr val="1E24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90">
                <a:extLst>
                  <a:ext uri="{FF2B5EF4-FFF2-40B4-BE49-F238E27FC236}">
                    <a16:creationId xmlns:a16="http://schemas.microsoft.com/office/drawing/2014/main" id="{6EC62760-6917-5F46-892A-B2ECD17C68F2}"/>
                  </a:ext>
                </a:extLst>
              </p:cNvPr>
              <p:cNvSpPr>
                <a:spLocks/>
              </p:cNvSpPr>
              <p:nvPr/>
            </p:nvSpPr>
            <p:spPr bwMode="auto">
              <a:xfrm>
                <a:off x="9625547" y="2868236"/>
                <a:ext cx="33190" cy="9219"/>
              </a:xfrm>
              <a:custGeom>
                <a:avLst/>
                <a:gdLst>
                  <a:gd name="T0" fmla="*/ 0 w 18"/>
                  <a:gd name="T1" fmla="*/ 5 h 5"/>
                  <a:gd name="T2" fmla="*/ 18 w 18"/>
                  <a:gd name="T3" fmla="*/ 5 h 5"/>
                  <a:gd name="T4" fmla="*/ 18 w 18"/>
                  <a:gd name="T5" fmla="*/ 0 h 5"/>
                  <a:gd name="T6" fmla="*/ 0 w 18"/>
                  <a:gd name="T7" fmla="*/ 0 h 5"/>
                </a:gdLst>
                <a:ahLst/>
                <a:cxnLst>
                  <a:cxn ang="0">
                    <a:pos x="T0" y="T1"/>
                  </a:cxn>
                  <a:cxn ang="0">
                    <a:pos x="T2" y="T3"/>
                  </a:cxn>
                  <a:cxn ang="0">
                    <a:pos x="T4" y="T5"/>
                  </a:cxn>
                  <a:cxn ang="0">
                    <a:pos x="T6" y="T7"/>
                  </a:cxn>
                </a:cxnLst>
                <a:rect l="0" t="0" r="r" b="b"/>
                <a:pathLst>
                  <a:path w="18" h="5">
                    <a:moveTo>
                      <a:pt x="0" y="5"/>
                    </a:moveTo>
                    <a:lnTo>
                      <a:pt x="18" y="5"/>
                    </a:lnTo>
                    <a:lnTo>
                      <a:pt x="1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91">
                <a:extLst>
                  <a:ext uri="{FF2B5EF4-FFF2-40B4-BE49-F238E27FC236}">
                    <a16:creationId xmlns:a16="http://schemas.microsoft.com/office/drawing/2014/main" id="{5D286222-A5CD-AA4A-882C-988B07FD1E25}"/>
                  </a:ext>
                </a:extLst>
              </p:cNvPr>
              <p:cNvSpPr>
                <a:spLocks/>
              </p:cNvSpPr>
              <p:nvPr/>
            </p:nvSpPr>
            <p:spPr bwMode="auto">
              <a:xfrm>
                <a:off x="9723274" y="2849797"/>
                <a:ext cx="60848" cy="27658"/>
              </a:xfrm>
              <a:custGeom>
                <a:avLst/>
                <a:gdLst>
                  <a:gd name="T0" fmla="*/ 0 w 33"/>
                  <a:gd name="T1" fmla="*/ 15 h 15"/>
                  <a:gd name="T2" fmla="*/ 33 w 33"/>
                  <a:gd name="T3" fmla="*/ 5 h 15"/>
                  <a:gd name="T4" fmla="*/ 31 w 33"/>
                  <a:gd name="T5" fmla="*/ 0 h 15"/>
                  <a:gd name="T6" fmla="*/ 0 w 33"/>
                  <a:gd name="T7" fmla="*/ 10 h 15"/>
                  <a:gd name="T8" fmla="*/ 0 w 33"/>
                  <a:gd name="T9" fmla="*/ 15 h 15"/>
                </a:gdLst>
                <a:ahLst/>
                <a:cxnLst>
                  <a:cxn ang="0">
                    <a:pos x="T0" y="T1"/>
                  </a:cxn>
                  <a:cxn ang="0">
                    <a:pos x="T2" y="T3"/>
                  </a:cxn>
                  <a:cxn ang="0">
                    <a:pos x="T4" y="T5"/>
                  </a:cxn>
                  <a:cxn ang="0">
                    <a:pos x="T6" y="T7"/>
                  </a:cxn>
                  <a:cxn ang="0">
                    <a:pos x="T8" y="T9"/>
                  </a:cxn>
                </a:cxnLst>
                <a:rect l="0" t="0" r="r" b="b"/>
                <a:pathLst>
                  <a:path w="33" h="15">
                    <a:moveTo>
                      <a:pt x="0" y="15"/>
                    </a:moveTo>
                    <a:lnTo>
                      <a:pt x="33" y="5"/>
                    </a:lnTo>
                    <a:lnTo>
                      <a:pt x="31" y="0"/>
                    </a:lnTo>
                    <a:lnTo>
                      <a:pt x="0" y="10"/>
                    </a:lnTo>
                    <a:lnTo>
                      <a:pt x="0" y="15"/>
                    </a:lnTo>
                    <a:close/>
                  </a:path>
                </a:pathLst>
              </a:custGeom>
              <a:solidFill>
                <a:srgbClr val="1E24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92">
                <a:extLst>
                  <a:ext uri="{FF2B5EF4-FFF2-40B4-BE49-F238E27FC236}">
                    <a16:creationId xmlns:a16="http://schemas.microsoft.com/office/drawing/2014/main" id="{FAC352AD-9E41-5B4D-A98E-FF6F607DF4F8}"/>
                  </a:ext>
                </a:extLst>
              </p:cNvPr>
              <p:cNvSpPr>
                <a:spLocks/>
              </p:cNvSpPr>
              <p:nvPr/>
            </p:nvSpPr>
            <p:spPr bwMode="auto">
              <a:xfrm>
                <a:off x="9723274" y="2849797"/>
                <a:ext cx="60848" cy="27658"/>
              </a:xfrm>
              <a:custGeom>
                <a:avLst/>
                <a:gdLst>
                  <a:gd name="T0" fmla="*/ 0 w 33"/>
                  <a:gd name="T1" fmla="*/ 15 h 15"/>
                  <a:gd name="T2" fmla="*/ 33 w 33"/>
                  <a:gd name="T3" fmla="*/ 5 h 15"/>
                  <a:gd name="T4" fmla="*/ 31 w 33"/>
                  <a:gd name="T5" fmla="*/ 0 h 15"/>
                  <a:gd name="T6" fmla="*/ 0 w 33"/>
                  <a:gd name="T7" fmla="*/ 10 h 15"/>
                </a:gdLst>
                <a:ahLst/>
                <a:cxnLst>
                  <a:cxn ang="0">
                    <a:pos x="T0" y="T1"/>
                  </a:cxn>
                  <a:cxn ang="0">
                    <a:pos x="T2" y="T3"/>
                  </a:cxn>
                  <a:cxn ang="0">
                    <a:pos x="T4" y="T5"/>
                  </a:cxn>
                  <a:cxn ang="0">
                    <a:pos x="T6" y="T7"/>
                  </a:cxn>
                </a:cxnLst>
                <a:rect l="0" t="0" r="r" b="b"/>
                <a:pathLst>
                  <a:path w="33" h="15">
                    <a:moveTo>
                      <a:pt x="0" y="15"/>
                    </a:moveTo>
                    <a:lnTo>
                      <a:pt x="33" y="5"/>
                    </a:lnTo>
                    <a:lnTo>
                      <a:pt x="31" y="0"/>
                    </a:ln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93">
                <a:extLst>
                  <a:ext uri="{FF2B5EF4-FFF2-40B4-BE49-F238E27FC236}">
                    <a16:creationId xmlns:a16="http://schemas.microsoft.com/office/drawing/2014/main" id="{6FAC97A5-9A10-4542-A09D-8B183752449B}"/>
                  </a:ext>
                </a:extLst>
              </p:cNvPr>
              <p:cNvSpPr>
                <a:spLocks/>
              </p:cNvSpPr>
              <p:nvPr/>
            </p:nvSpPr>
            <p:spPr bwMode="auto">
              <a:xfrm>
                <a:off x="9868943" y="3957987"/>
                <a:ext cx="125386" cy="73756"/>
              </a:xfrm>
              <a:custGeom>
                <a:avLst/>
                <a:gdLst>
                  <a:gd name="T0" fmla="*/ 68 w 68"/>
                  <a:gd name="T1" fmla="*/ 28 h 40"/>
                  <a:gd name="T2" fmla="*/ 68 w 68"/>
                  <a:gd name="T3" fmla="*/ 28 h 40"/>
                  <a:gd name="T4" fmla="*/ 48 w 68"/>
                  <a:gd name="T5" fmla="*/ 30 h 40"/>
                  <a:gd name="T6" fmla="*/ 40 w 68"/>
                  <a:gd name="T7" fmla="*/ 28 h 40"/>
                  <a:gd name="T8" fmla="*/ 30 w 68"/>
                  <a:gd name="T9" fmla="*/ 25 h 40"/>
                  <a:gd name="T10" fmla="*/ 30 w 68"/>
                  <a:gd name="T11" fmla="*/ 25 h 40"/>
                  <a:gd name="T12" fmla="*/ 22 w 68"/>
                  <a:gd name="T13" fmla="*/ 20 h 40"/>
                  <a:gd name="T14" fmla="*/ 17 w 68"/>
                  <a:gd name="T15" fmla="*/ 13 h 40"/>
                  <a:gd name="T16" fmla="*/ 7 w 68"/>
                  <a:gd name="T17" fmla="*/ 0 h 40"/>
                  <a:gd name="T18" fmla="*/ 7 w 68"/>
                  <a:gd name="T19" fmla="*/ 0 h 40"/>
                  <a:gd name="T20" fmla="*/ 0 w 68"/>
                  <a:gd name="T21" fmla="*/ 5 h 40"/>
                  <a:gd name="T22" fmla="*/ 0 w 68"/>
                  <a:gd name="T23" fmla="*/ 5 h 40"/>
                  <a:gd name="T24" fmla="*/ 5 w 68"/>
                  <a:gd name="T25" fmla="*/ 15 h 40"/>
                  <a:gd name="T26" fmla="*/ 12 w 68"/>
                  <a:gd name="T27" fmla="*/ 23 h 40"/>
                  <a:gd name="T28" fmla="*/ 20 w 68"/>
                  <a:gd name="T29" fmla="*/ 28 h 40"/>
                  <a:gd name="T30" fmla="*/ 27 w 68"/>
                  <a:gd name="T31" fmla="*/ 33 h 40"/>
                  <a:gd name="T32" fmla="*/ 37 w 68"/>
                  <a:gd name="T33" fmla="*/ 38 h 40"/>
                  <a:gd name="T34" fmla="*/ 48 w 68"/>
                  <a:gd name="T35" fmla="*/ 40 h 40"/>
                  <a:gd name="T36" fmla="*/ 58 w 68"/>
                  <a:gd name="T37" fmla="*/ 40 h 40"/>
                  <a:gd name="T38" fmla="*/ 68 w 68"/>
                  <a:gd name="T39" fmla="*/ 38 h 40"/>
                  <a:gd name="T40" fmla="*/ 68 w 68"/>
                  <a:gd name="T41" fmla="*/ 38 h 40"/>
                  <a:gd name="T42" fmla="*/ 68 w 68"/>
                  <a:gd name="T43" fmla="*/ 28 h 40"/>
                  <a:gd name="T44" fmla="*/ 68 w 68"/>
                  <a:gd name="T4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40">
                    <a:moveTo>
                      <a:pt x="68" y="28"/>
                    </a:moveTo>
                    <a:lnTo>
                      <a:pt x="68" y="28"/>
                    </a:lnTo>
                    <a:lnTo>
                      <a:pt x="48" y="30"/>
                    </a:lnTo>
                    <a:lnTo>
                      <a:pt x="40" y="28"/>
                    </a:lnTo>
                    <a:lnTo>
                      <a:pt x="30" y="25"/>
                    </a:lnTo>
                    <a:lnTo>
                      <a:pt x="30" y="25"/>
                    </a:lnTo>
                    <a:lnTo>
                      <a:pt x="22" y="20"/>
                    </a:lnTo>
                    <a:lnTo>
                      <a:pt x="17" y="13"/>
                    </a:lnTo>
                    <a:lnTo>
                      <a:pt x="7" y="0"/>
                    </a:lnTo>
                    <a:lnTo>
                      <a:pt x="7" y="0"/>
                    </a:lnTo>
                    <a:lnTo>
                      <a:pt x="0" y="5"/>
                    </a:lnTo>
                    <a:lnTo>
                      <a:pt x="0" y="5"/>
                    </a:lnTo>
                    <a:lnTo>
                      <a:pt x="5" y="15"/>
                    </a:lnTo>
                    <a:lnTo>
                      <a:pt x="12" y="23"/>
                    </a:lnTo>
                    <a:lnTo>
                      <a:pt x="20" y="28"/>
                    </a:lnTo>
                    <a:lnTo>
                      <a:pt x="27" y="33"/>
                    </a:lnTo>
                    <a:lnTo>
                      <a:pt x="37" y="38"/>
                    </a:lnTo>
                    <a:lnTo>
                      <a:pt x="48" y="40"/>
                    </a:lnTo>
                    <a:lnTo>
                      <a:pt x="58" y="40"/>
                    </a:lnTo>
                    <a:lnTo>
                      <a:pt x="68" y="38"/>
                    </a:lnTo>
                    <a:lnTo>
                      <a:pt x="68" y="38"/>
                    </a:lnTo>
                    <a:lnTo>
                      <a:pt x="68" y="28"/>
                    </a:lnTo>
                    <a:lnTo>
                      <a:pt x="68" y="28"/>
                    </a:lnTo>
                    <a:close/>
                  </a:path>
                </a:pathLst>
              </a:custGeom>
              <a:solidFill>
                <a:srgbClr val="72A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94">
                <a:extLst>
                  <a:ext uri="{FF2B5EF4-FFF2-40B4-BE49-F238E27FC236}">
                    <a16:creationId xmlns:a16="http://schemas.microsoft.com/office/drawing/2014/main" id="{AEFE5AAE-C8C6-7341-B964-007372B02FB1}"/>
                  </a:ext>
                </a:extLst>
              </p:cNvPr>
              <p:cNvSpPr>
                <a:spLocks/>
              </p:cNvSpPr>
              <p:nvPr/>
            </p:nvSpPr>
            <p:spPr bwMode="auto">
              <a:xfrm>
                <a:off x="9369243" y="3957987"/>
                <a:ext cx="127229" cy="73756"/>
              </a:xfrm>
              <a:custGeom>
                <a:avLst/>
                <a:gdLst>
                  <a:gd name="T0" fmla="*/ 0 w 69"/>
                  <a:gd name="T1" fmla="*/ 28 h 40"/>
                  <a:gd name="T2" fmla="*/ 0 w 69"/>
                  <a:gd name="T3" fmla="*/ 28 h 40"/>
                  <a:gd name="T4" fmla="*/ 21 w 69"/>
                  <a:gd name="T5" fmla="*/ 30 h 40"/>
                  <a:gd name="T6" fmla="*/ 28 w 69"/>
                  <a:gd name="T7" fmla="*/ 28 h 40"/>
                  <a:gd name="T8" fmla="*/ 38 w 69"/>
                  <a:gd name="T9" fmla="*/ 25 h 40"/>
                  <a:gd name="T10" fmla="*/ 38 w 69"/>
                  <a:gd name="T11" fmla="*/ 25 h 40"/>
                  <a:gd name="T12" fmla="*/ 46 w 69"/>
                  <a:gd name="T13" fmla="*/ 20 h 40"/>
                  <a:gd name="T14" fmla="*/ 51 w 69"/>
                  <a:gd name="T15" fmla="*/ 13 h 40"/>
                  <a:gd name="T16" fmla="*/ 61 w 69"/>
                  <a:gd name="T17" fmla="*/ 0 h 40"/>
                  <a:gd name="T18" fmla="*/ 61 w 69"/>
                  <a:gd name="T19" fmla="*/ 0 h 40"/>
                  <a:gd name="T20" fmla="*/ 69 w 69"/>
                  <a:gd name="T21" fmla="*/ 5 h 40"/>
                  <a:gd name="T22" fmla="*/ 69 w 69"/>
                  <a:gd name="T23" fmla="*/ 5 h 40"/>
                  <a:gd name="T24" fmla="*/ 63 w 69"/>
                  <a:gd name="T25" fmla="*/ 15 h 40"/>
                  <a:gd name="T26" fmla="*/ 56 w 69"/>
                  <a:gd name="T27" fmla="*/ 23 h 40"/>
                  <a:gd name="T28" fmla="*/ 48 w 69"/>
                  <a:gd name="T29" fmla="*/ 28 h 40"/>
                  <a:gd name="T30" fmla="*/ 38 w 69"/>
                  <a:gd name="T31" fmla="*/ 33 h 40"/>
                  <a:gd name="T32" fmla="*/ 28 w 69"/>
                  <a:gd name="T33" fmla="*/ 38 h 40"/>
                  <a:gd name="T34" fmla="*/ 18 w 69"/>
                  <a:gd name="T35" fmla="*/ 40 h 40"/>
                  <a:gd name="T36" fmla="*/ 8 w 69"/>
                  <a:gd name="T37" fmla="*/ 40 h 40"/>
                  <a:gd name="T38" fmla="*/ 0 w 69"/>
                  <a:gd name="T39" fmla="*/ 38 h 40"/>
                  <a:gd name="T40" fmla="*/ 0 w 69"/>
                  <a:gd name="T41" fmla="*/ 38 h 40"/>
                  <a:gd name="T42" fmla="*/ 0 w 69"/>
                  <a:gd name="T43" fmla="*/ 28 h 40"/>
                  <a:gd name="T44" fmla="*/ 0 w 69"/>
                  <a:gd name="T45"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40">
                    <a:moveTo>
                      <a:pt x="0" y="28"/>
                    </a:moveTo>
                    <a:lnTo>
                      <a:pt x="0" y="28"/>
                    </a:lnTo>
                    <a:lnTo>
                      <a:pt x="21" y="30"/>
                    </a:lnTo>
                    <a:lnTo>
                      <a:pt x="28" y="28"/>
                    </a:lnTo>
                    <a:lnTo>
                      <a:pt x="38" y="25"/>
                    </a:lnTo>
                    <a:lnTo>
                      <a:pt x="38" y="25"/>
                    </a:lnTo>
                    <a:lnTo>
                      <a:pt x="46" y="20"/>
                    </a:lnTo>
                    <a:lnTo>
                      <a:pt x="51" y="13"/>
                    </a:lnTo>
                    <a:lnTo>
                      <a:pt x="61" y="0"/>
                    </a:lnTo>
                    <a:lnTo>
                      <a:pt x="61" y="0"/>
                    </a:lnTo>
                    <a:lnTo>
                      <a:pt x="69" y="5"/>
                    </a:lnTo>
                    <a:lnTo>
                      <a:pt x="69" y="5"/>
                    </a:lnTo>
                    <a:lnTo>
                      <a:pt x="63" y="15"/>
                    </a:lnTo>
                    <a:lnTo>
                      <a:pt x="56" y="23"/>
                    </a:lnTo>
                    <a:lnTo>
                      <a:pt x="48" y="28"/>
                    </a:lnTo>
                    <a:lnTo>
                      <a:pt x="38" y="33"/>
                    </a:lnTo>
                    <a:lnTo>
                      <a:pt x="28" y="38"/>
                    </a:lnTo>
                    <a:lnTo>
                      <a:pt x="18" y="40"/>
                    </a:lnTo>
                    <a:lnTo>
                      <a:pt x="8" y="40"/>
                    </a:lnTo>
                    <a:lnTo>
                      <a:pt x="0" y="38"/>
                    </a:lnTo>
                    <a:lnTo>
                      <a:pt x="0" y="38"/>
                    </a:lnTo>
                    <a:lnTo>
                      <a:pt x="0" y="28"/>
                    </a:lnTo>
                    <a:lnTo>
                      <a:pt x="0" y="28"/>
                    </a:lnTo>
                    <a:close/>
                  </a:path>
                </a:pathLst>
              </a:custGeom>
              <a:solidFill>
                <a:srgbClr val="72A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12">
                <a:extLst>
                  <a:ext uri="{FF2B5EF4-FFF2-40B4-BE49-F238E27FC236}">
                    <a16:creationId xmlns:a16="http://schemas.microsoft.com/office/drawing/2014/main" id="{3F983502-FE9D-7F45-B10F-D8CF3704041E}"/>
                  </a:ext>
                </a:extLst>
              </p:cNvPr>
              <p:cNvSpPr>
                <a:spLocks/>
              </p:cNvSpPr>
              <p:nvPr/>
            </p:nvSpPr>
            <p:spPr bwMode="auto">
              <a:xfrm>
                <a:off x="10221130" y="4000397"/>
                <a:ext cx="829759" cy="2244038"/>
              </a:xfrm>
              <a:custGeom>
                <a:avLst/>
                <a:gdLst>
                  <a:gd name="T0" fmla="*/ 445 w 450"/>
                  <a:gd name="T1" fmla="*/ 1187 h 1217"/>
                  <a:gd name="T2" fmla="*/ 316 w 450"/>
                  <a:gd name="T3" fmla="*/ 1071 h 1217"/>
                  <a:gd name="T4" fmla="*/ 316 w 450"/>
                  <a:gd name="T5" fmla="*/ 0 h 1217"/>
                  <a:gd name="T6" fmla="*/ 134 w 450"/>
                  <a:gd name="T7" fmla="*/ 0 h 1217"/>
                  <a:gd name="T8" fmla="*/ 134 w 450"/>
                  <a:gd name="T9" fmla="*/ 1071 h 1217"/>
                  <a:gd name="T10" fmla="*/ 6 w 450"/>
                  <a:gd name="T11" fmla="*/ 1187 h 1217"/>
                  <a:gd name="T12" fmla="*/ 6 w 450"/>
                  <a:gd name="T13" fmla="*/ 1187 h 1217"/>
                  <a:gd name="T14" fmla="*/ 3 w 450"/>
                  <a:gd name="T15" fmla="*/ 1192 h 1217"/>
                  <a:gd name="T16" fmla="*/ 0 w 450"/>
                  <a:gd name="T17" fmla="*/ 1197 h 1217"/>
                  <a:gd name="T18" fmla="*/ 0 w 450"/>
                  <a:gd name="T19" fmla="*/ 1202 h 1217"/>
                  <a:gd name="T20" fmla="*/ 0 w 450"/>
                  <a:gd name="T21" fmla="*/ 1207 h 1217"/>
                  <a:gd name="T22" fmla="*/ 3 w 450"/>
                  <a:gd name="T23" fmla="*/ 1212 h 1217"/>
                  <a:gd name="T24" fmla="*/ 8 w 450"/>
                  <a:gd name="T25" fmla="*/ 1214 h 1217"/>
                  <a:gd name="T26" fmla="*/ 13 w 450"/>
                  <a:gd name="T27" fmla="*/ 1217 h 1217"/>
                  <a:gd name="T28" fmla="*/ 18 w 450"/>
                  <a:gd name="T29" fmla="*/ 1217 h 1217"/>
                  <a:gd name="T30" fmla="*/ 432 w 450"/>
                  <a:gd name="T31" fmla="*/ 1217 h 1217"/>
                  <a:gd name="T32" fmla="*/ 432 w 450"/>
                  <a:gd name="T33" fmla="*/ 1217 h 1217"/>
                  <a:gd name="T34" fmla="*/ 437 w 450"/>
                  <a:gd name="T35" fmla="*/ 1217 h 1217"/>
                  <a:gd name="T36" fmla="*/ 442 w 450"/>
                  <a:gd name="T37" fmla="*/ 1214 h 1217"/>
                  <a:gd name="T38" fmla="*/ 447 w 450"/>
                  <a:gd name="T39" fmla="*/ 1207 h 1217"/>
                  <a:gd name="T40" fmla="*/ 450 w 450"/>
                  <a:gd name="T41" fmla="*/ 1197 h 1217"/>
                  <a:gd name="T42" fmla="*/ 447 w 450"/>
                  <a:gd name="T43" fmla="*/ 1192 h 1217"/>
                  <a:gd name="T44" fmla="*/ 445 w 450"/>
                  <a:gd name="T45" fmla="*/ 1187 h 1217"/>
                  <a:gd name="T46" fmla="*/ 445 w 450"/>
                  <a:gd name="T47" fmla="*/ 118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0" h="1217">
                    <a:moveTo>
                      <a:pt x="445" y="1187"/>
                    </a:moveTo>
                    <a:lnTo>
                      <a:pt x="316" y="1071"/>
                    </a:lnTo>
                    <a:lnTo>
                      <a:pt x="316" y="0"/>
                    </a:lnTo>
                    <a:lnTo>
                      <a:pt x="134" y="0"/>
                    </a:lnTo>
                    <a:lnTo>
                      <a:pt x="134" y="1071"/>
                    </a:lnTo>
                    <a:lnTo>
                      <a:pt x="6" y="1187"/>
                    </a:lnTo>
                    <a:lnTo>
                      <a:pt x="6" y="1187"/>
                    </a:lnTo>
                    <a:lnTo>
                      <a:pt x="3" y="1192"/>
                    </a:lnTo>
                    <a:lnTo>
                      <a:pt x="0" y="1197"/>
                    </a:lnTo>
                    <a:lnTo>
                      <a:pt x="0" y="1202"/>
                    </a:lnTo>
                    <a:lnTo>
                      <a:pt x="0" y="1207"/>
                    </a:lnTo>
                    <a:lnTo>
                      <a:pt x="3" y="1212"/>
                    </a:lnTo>
                    <a:lnTo>
                      <a:pt x="8" y="1214"/>
                    </a:lnTo>
                    <a:lnTo>
                      <a:pt x="13" y="1217"/>
                    </a:lnTo>
                    <a:lnTo>
                      <a:pt x="18" y="1217"/>
                    </a:lnTo>
                    <a:lnTo>
                      <a:pt x="432" y="1217"/>
                    </a:lnTo>
                    <a:lnTo>
                      <a:pt x="432" y="1217"/>
                    </a:lnTo>
                    <a:lnTo>
                      <a:pt x="437" y="1217"/>
                    </a:lnTo>
                    <a:lnTo>
                      <a:pt x="442" y="1214"/>
                    </a:lnTo>
                    <a:lnTo>
                      <a:pt x="447" y="1207"/>
                    </a:lnTo>
                    <a:lnTo>
                      <a:pt x="450" y="1197"/>
                    </a:lnTo>
                    <a:lnTo>
                      <a:pt x="447" y="1192"/>
                    </a:lnTo>
                    <a:lnTo>
                      <a:pt x="445" y="1187"/>
                    </a:lnTo>
                    <a:lnTo>
                      <a:pt x="445" y="1187"/>
                    </a:lnTo>
                    <a:close/>
                  </a:path>
                </a:pathLst>
              </a:custGeom>
              <a:solidFill>
                <a:srgbClr val="DFE9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13">
                <a:extLst>
                  <a:ext uri="{FF2B5EF4-FFF2-40B4-BE49-F238E27FC236}">
                    <a16:creationId xmlns:a16="http://schemas.microsoft.com/office/drawing/2014/main" id="{33E15773-9385-2049-BA1F-18A0617F660A}"/>
                  </a:ext>
                </a:extLst>
              </p:cNvPr>
              <p:cNvSpPr>
                <a:spLocks/>
              </p:cNvSpPr>
              <p:nvPr/>
            </p:nvSpPr>
            <p:spPr bwMode="auto">
              <a:xfrm>
                <a:off x="10221130" y="5829556"/>
                <a:ext cx="829759" cy="414879"/>
              </a:xfrm>
              <a:custGeom>
                <a:avLst/>
                <a:gdLst>
                  <a:gd name="T0" fmla="*/ 134 w 450"/>
                  <a:gd name="T1" fmla="*/ 0 h 225"/>
                  <a:gd name="T2" fmla="*/ 134 w 450"/>
                  <a:gd name="T3" fmla="*/ 79 h 225"/>
                  <a:gd name="T4" fmla="*/ 6 w 450"/>
                  <a:gd name="T5" fmla="*/ 195 h 225"/>
                  <a:gd name="T6" fmla="*/ 6 w 450"/>
                  <a:gd name="T7" fmla="*/ 195 h 225"/>
                  <a:gd name="T8" fmla="*/ 3 w 450"/>
                  <a:gd name="T9" fmla="*/ 200 h 225"/>
                  <a:gd name="T10" fmla="*/ 0 w 450"/>
                  <a:gd name="T11" fmla="*/ 205 h 225"/>
                  <a:gd name="T12" fmla="*/ 0 w 450"/>
                  <a:gd name="T13" fmla="*/ 210 h 225"/>
                  <a:gd name="T14" fmla="*/ 0 w 450"/>
                  <a:gd name="T15" fmla="*/ 215 h 225"/>
                  <a:gd name="T16" fmla="*/ 3 w 450"/>
                  <a:gd name="T17" fmla="*/ 220 h 225"/>
                  <a:gd name="T18" fmla="*/ 8 w 450"/>
                  <a:gd name="T19" fmla="*/ 222 h 225"/>
                  <a:gd name="T20" fmla="*/ 13 w 450"/>
                  <a:gd name="T21" fmla="*/ 225 h 225"/>
                  <a:gd name="T22" fmla="*/ 18 w 450"/>
                  <a:gd name="T23" fmla="*/ 225 h 225"/>
                  <a:gd name="T24" fmla="*/ 432 w 450"/>
                  <a:gd name="T25" fmla="*/ 225 h 225"/>
                  <a:gd name="T26" fmla="*/ 432 w 450"/>
                  <a:gd name="T27" fmla="*/ 225 h 225"/>
                  <a:gd name="T28" fmla="*/ 437 w 450"/>
                  <a:gd name="T29" fmla="*/ 225 h 225"/>
                  <a:gd name="T30" fmla="*/ 442 w 450"/>
                  <a:gd name="T31" fmla="*/ 222 h 225"/>
                  <a:gd name="T32" fmla="*/ 447 w 450"/>
                  <a:gd name="T33" fmla="*/ 215 h 225"/>
                  <a:gd name="T34" fmla="*/ 450 w 450"/>
                  <a:gd name="T35" fmla="*/ 205 h 225"/>
                  <a:gd name="T36" fmla="*/ 447 w 450"/>
                  <a:gd name="T37" fmla="*/ 200 h 225"/>
                  <a:gd name="T38" fmla="*/ 445 w 450"/>
                  <a:gd name="T39" fmla="*/ 195 h 225"/>
                  <a:gd name="T40" fmla="*/ 316 w 450"/>
                  <a:gd name="T41" fmla="*/ 79 h 225"/>
                  <a:gd name="T42" fmla="*/ 316 w 450"/>
                  <a:gd name="T43" fmla="*/ 0 h 225"/>
                  <a:gd name="T44" fmla="*/ 134 w 450"/>
                  <a:gd name="T45"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0" h="225">
                    <a:moveTo>
                      <a:pt x="134" y="0"/>
                    </a:moveTo>
                    <a:lnTo>
                      <a:pt x="134" y="79"/>
                    </a:lnTo>
                    <a:lnTo>
                      <a:pt x="6" y="195"/>
                    </a:lnTo>
                    <a:lnTo>
                      <a:pt x="6" y="195"/>
                    </a:lnTo>
                    <a:lnTo>
                      <a:pt x="3" y="200"/>
                    </a:lnTo>
                    <a:lnTo>
                      <a:pt x="0" y="205"/>
                    </a:lnTo>
                    <a:lnTo>
                      <a:pt x="0" y="210"/>
                    </a:lnTo>
                    <a:lnTo>
                      <a:pt x="0" y="215"/>
                    </a:lnTo>
                    <a:lnTo>
                      <a:pt x="3" y="220"/>
                    </a:lnTo>
                    <a:lnTo>
                      <a:pt x="8" y="222"/>
                    </a:lnTo>
                    <a:lnTo>
                      <a:pt x="13" y="225"/>
                    </a:lnTo>
                    <a:lnTo>
                      <a:pt x="18" y="225"/>
                    </a:lnTo>
                    <a:lnTo>
                      <a:pt x="432" y="225"/>
                    </a:lnTo>
                    <a:lnTo>
                      <a:pt x="432" y="225"/>
                    </a:lnTo>
                    <a:lnTo>
                      <a:pt x="437" y="225"/>
                    </a:lnTo>
                    <a:lnTo>
                      <a:pt x="442" y="222"/>
                    </a:lnTo>
                    <a:lnTo>
                      <a:pt x="447" y="215"/>
                    </a:lnTo>
                    <a:lnTo>
                      <a:pt x="450" y="205"/>
                    </a:lnTo>
                    <a:lnTo>
                      <a:pt x="447" y="200"/>
                    </a:lnTo>
                    <a:lnTo>
                      <a:pt x="445" y="195"/>
                    </a:lnTo>
                    <a:lnTo>
                      <a:pt x="316" y="79"/>
                    </a:lnTo>
                    <a:lnTo>
                      <a:pt x="316" y="0"/>
                    </a:lnTo>
                    <a:lnTo>
                      <a:pt x="134" y="0"/>
                    </a:lnTo>
                    <a:close/>
                  </a:path>
                </a:pathLst>
              </a:custGeom>
              <a:solidFill>
                <a:srgbClr val="FFC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4">
                <a:extLst>
                  <a:ext uri="{FF2B5EF4-FFF2-40B4-BE49-F238E27FC236}">
                    <a16:creationId xmlns:a16="http://schemas.microsoft.com/office/drawing/2014/main" id="{A560B4F5-5B55-9249-9B7A-709A19265E25}"/>
                  </a:ext>
                </a:extLst>
              </p:cNvPr>
              <p:cNvSpPr>
                <a:spLocks/>
              </p:cNvSpPr>
              <p:nvPr/>
            </p:nvSpPr>
            <p:spPr bwMode="auto">
              <a:xfrm>
                <a:off x="10571472" y="5490276"/>
                <a:ext cx="73756" cy="73756"/>
              </a:xfrm>
              <a:custGeom>
                <a:avLst/>
                <a:gdLst>
                  <a:gd name="T0" fmla="*/ 35 w 40"/>
                  <a:gd name="T1" fmla="*/ 20 h 40"/>
                  <a:gd name="T2" fmla="*/ 30 w 40"/>
                  <a:gd name="T3" fmla="*/ 20 h 40"/>
                  <a:gd name="T4" fmla="*/ 30 w 40"/>
                  <a:gd name="T5" fmla="*/ 20 h 40"/>
                  <a:gd name="T6" fmla="*/ 30 w 40"/>
                  <a:gd name="T7" fmla="*/ 23 h 40"/>
                  <a:gd name="T8" fmla="*/ 28 w 40"/>
                  <a:gd name="T9" fmla="*/ 28 h 40"/>
                  <a:gd name="T10" fmla="*/ 25 w 40"/>
                  <a:gd name="T11" fmla="*/ 28 h 40"/>
                  <a:gd name="T12" fmla="*/ 20 w 40"/>
                  <a:gd name="T13" fmla="*/ 30 h 40"/>
                  <a:gd name="T14" fmla="*/ 20 w 40"/>
                  <a:gd name="T15" fmla="*/ 30 h 40"/>
                  <a:gd name="T16" fmla="*/ 18 w 40"/>
                  <a:gd name="T17" fmla="*/ 28 h 40"/>
                  <a:gd name="T18" fmla="*/ 13 w 40"/>
                  <a:gd name="T19" fmla="*/ 28 h 40"/>
                  <a:gd name="T20" fmla="*/ 10 w 40"/>
                  <a:gd name="T21" fmla="*/ 23 h 40"/>
                  <a:gd name="T22" fmla="*/ 10 w 40"/>
                  <a:gd name="T23" fmla="*/ 20 h 40"/>
                  <a:gd name="T24" fmla="*/ 10 w 40"/>
                  <a:gd name="T25" fmla="*/ 20 h 40"/>
                  <a:gd name="T26" fmla="*/ 10 w 40"/>
                  <a:gd name="T27" fmla="*/ 15 h 40"/>
                  <a:gd name="T28" fmla="*/ 13 w 40"/>
                  <a:gd name="T29" fmla="*/ 12 h 40"/>
                  <a:gd name="T30" fmla="*/ 18 w 40"/>
                  <a:gd name="T31" fmla="*/ 10 h 40"/>
                  <a:gd name="T32" fmla="*/ 20 w 40"/>
                  <a:gd name="T33" fmla="*/ 10 h 40"/>
                  <a:gd name="T34" fmla="*/ 20 w 40"/>
                  <a:gd name="T35" fmla="*/ 10 h 40"/>
                  <a:gd name="T36" fmla="*/ 25 w 40"/>
                  <a:gd name="T37" fmla="*/ 10 h 40"/>
                  <a:gd name="T38" fmla="*/ 28 w 40"/>
                  <a:gd name="T39" fmla="*/ 12 h 40"/>
                  <a:gd name="T40" fmla="*/ 30 w 40"/>
                  <a:gd name="T41" fmla="*/ 15 h 40"/>
                  <a:gd name="T42" fmla="*/ 30 w 40"/>
                  <a:gd name="T43" fmla="*/ 20 h 40"/>
                  <a:gd name="T44" fmla="*/ 35 w 40"/>
                  <a:gd name="T45" fmla="*/ 20 h 40"/>
                  <a:gd name="T46" fmla="*/ 40 w 40"/>
                  <a:gd name="T47" fmla="*/ 20 h 40"/>
                  <a:gd name="T48" fmla="*/ 40 w 40"/>
                  <a:gd name="T49" fmla="*/ 20 h 40"/>
                  <a:gd name="T50" fmla="*/ 38 w 40"/>
                  <a:gd name="T51" fmla="*/ 12 h 40"/>
                  <a:gd name="T52" fmla="*/ 35 w 40"/>
                  <a:gd name="T53" fmla="*/ 5 h 40"/>
                  <a:gd name="T54" fmla="*/ 28 w 40"/>
                  <a:gd name="T55" fmla="*/ 2 h 40"/>
                  <a:gd name="T56" fmla="*/ 20 w 40"/>
                  <a:gd name="T57" fmla="*/ 0 h 40"/>
                  <a:gd name="T58" fmla="*/ 20 w 40"/>
                  <a:gd name="T59" fmla="*/ 0 h 40"/>
                  <a:gd name="T60" fmla="*/ 13 w 40"/>
                  <a:gd name="T61" fmla="*/ 2 h 40"/>
                  <a:gd name="T62" fmla="*/ 5 w 40"/>
                  <a:gd name="T63" fmla="*/ 5 h 40"/>
                  <a:gd name="T64" fmla="*/ 2 w 40"/>
                  <a:gd name="T65" fmla="*/ 12 h 40"/>
                  <a:gd name="T66" fmla="*/ 0 w 40"/>
                  <a:gd name="T67" fmla="*/ 20 h 40"/>
                  <a:gd name="T68" fmla="*/ 0 w 40"/>
                  <a:gd name="T69" fmla="*/ 20 h 40"/>
                  <a:gd name="T70" fmla="*/ 2 w 40"/>
                  <a:gd name="T71" fmla="*/ 28 h 40"/>
                  <a:gd name="T72" fmla="*/ 5 w 40"/>
                  <a:gd name="T73" fmla="*/ 33 h 40"/>
                  <a:gd name="T74" fmla="*/ 13 w 40"/>
                  <a:gd name="T75" fmla="*/ 38 h 40"/>
                  <a:gd name="T76" fmla="*/ 20 w 40"/>
                  <a:gd name="T77" fmla="*/ 40 h 40"/>
                  <a:gd name="T78" fmla="*/ 20 w 40"/>
                  <a:gd name="T79" fmla="*/ 40 h 40"/>
                  <a:gd name="T80" fmla="*/ 28 w 40"/>
                  <a:gd name="T81" fmla="*/ 38 h 40"/>
                  <a:gd name="T82" fmla="*/ 35 w 40"/>
                  <a:gd name="T83" fmla="*/ 33 h 40"/>
                  <a:gd name="T84" fmla="*/ 38 w 40"/>
                  <a:gd name="T85" fmla="*/ 28 h 40"/>
                  <a:gd name="T86" fmla="*/ 40 w 40"/>
                  <a:gd name="T87" fmla="*/ 20 h 40"/>
                  <a:gd name="T88" fmla="*/ 35 w 40"/>
                  <a:gd name="T89" fmla="*/ 20 h 40"/>
                  <a:gd name="T90" fmla="*/ 35 w 40"/>
                  <a:gd name="T9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 h="40">
                    <a:moveTo>
                      <a:pt x="35" y="20"/>
                    </a:moveTo>
                    <a:lnTo>
                      <a:pt x="30" y="20"/>
                    </a:lnTo>
                    <a:lnTo>
                      <a:pt x="30" y="20"/>
                    </a:lnTo>
                    <a:lnTo>
                      <a:pt x="30" y="23"/>
                    </a:lnTo>
                    <a:lnTo>
                      <a:pt x="28" y="28"/>
                    </a:lnTo>
                    <a:lnTo>
                      <a:pt x="25" y="28"/>
                    </a:lnTo>
                    <a:lnTo>
                      <a:pt x="20" y="30"/>
                    </a:lnTo>
                    <a:lnTo>
                      <a:pt x="20" y="30"/>
                    </a:lnTo>
                    <a:lnTo>
                      <a:pt x="18" y="28"/>
                    </a:lnTo>
                    <a:lnTo>
                      <a:pt x="13" y="28"/>
                    </a:lnTo>
                    <a:lnTo>
                      <a:pt x="10" y="23"/>
                    </a:lnTo>
                    <a:lnTo>
                      <a:pt x="10" y="20"/>
                    </a:lnTo>
                    <a:lnTo>
                      <a:pt x="10" y="20"/>
                    </a:lnTo>
                    <a:lnTo>
                      <a:pt x="10" y="15"/>
                    </a:lnTo>
                    <a:lnTo>
                      <a:pt x="13" y="12"/>
                    </a:lnTo>
                    <a:lnTo>
                      <a:pt x="18" y="10"/>
                    </a:lnTo>
                    <a:lnTo>
                      <a:pt x="20" y="10"/>
                    </a:lnTo>
                    <a:lnTo>
                      <a:pt x="20" y="10"/>
                    </a:lnTo>
                    <a:lnTo>
                      <a:pt x="25" y="10"/>
                    </a:lnTo>
                    <a:lnTo>
                      <a:pt x="28" y="12"/>
                    </a:lnTo>
                    <a:lnTo>
                      <a:pt x="30" y="15"/>
                    </a:lnTo>
                    <a:lnTo>
                      <a:pt x="30" y="20"/>
                    </a:lnTo>
                    <a:lnTo>
                      <a:pt x="35" y="20"/>
                    </a:lnTo>
                    <a:lnTo>
                      <a:pt x="40" y="20"/>
                    </a:lnTo>
                    <a:lnTo>
                      <a:pt x="40" y="20"/>
                    </a:lnTo>
                    <a:lnTo>
                      <a:pt x="38" y="12"/>
                    </a:lnTo>
                    <a:lnTo>
                      <a:pt x="35" y="5"/>
                    </a:lnTo>
                    <a:lnTo>
                      <a:pt x="28" y="2"/>
                    </a:lnTo>
                    <a:lnTo>
                      <a:pt x="20" y="0"/>
                    </a:lnTo>
                    <a:lnTo>
                      <a:pt x="20" y="0"/>
                    </a:lnTo>
                    <a:lnTo>
                      <a:pt x="13" y="2"/>
                    </a:lnTo>
                    <a:lnTo>
                      <a:pt x="5" y="5"/>
                    </a:lnTo>
                    <a:lnTo>
                      <a:pt x="2" y="12"/>
                    </a:lnTo>
                    <a:lnTo>
                      <a:pt x="0" y="20"/>
                    </a:lnTo>
                    <a:lnTo>
                      <a:pt x="0" y="20"/>
                    </a:lnTo>
                    <a:lnTo>
                      <a:pt x="2" y="28"/>
                    </a:lnTo>
                    <a:lnTo>
                      <a:pt x="5" y="33"/>
                    </a:lnTo>
                    <a:lnTo>
                      <a:pt x="13" y="38"/>
                    </a:lnTo>
                    <a:lnTo>
                      <a:pt x="20" y="40"/>
                    </a:lnTo>
                    <a:lnTo>
                      <a:pt x="20" y="40"/>
                    </a:lnTo>
                    <a:lnTo>
                      <a:pt x="28" y="38"/>
                    </a:lnTo>
                    <a:lnTo>
                      <a:pt x="35" y="33"/>
                    </a:lnTo>
                    <a:lnTo>
                      <a:pt x="38" y="28"/>
                    </a:lnTo>
                    <a:lnTo>
                      <a:pt x="40" y="20"/>
                    </a:lnTo>
                    <a:lnTo>
                      <a:pt x="35" y="20"/>
                    </a:lnTo>
                    <a:lnTo>
                      <a:pt x="3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15">
                <a:extLst>
                  <a:ext uri="{FF2B5EF4-FFF2-40B4-BE49-F238E27FC236}">
                    <a16:creationId xmlns:a16="http://schemas.microsoft.com/office/drawing/2014/main" id="{A1273B36-E08A-B94E-A033-5EBFFD9B88CF}"/>
                  </a:ext>
                </a:extLst>
              </p:cNvPr>
              <p:cNvSpPr>
                <a:spLocks/>
              </p:cNvSpPr>
              <p:nvPr/>
            </p:nvSpPr>
            <p:spPr bwMode="auto">
              <a:xfrm>
                <a:off x="10608351" y="5350139"/>
                <a:ext cx="64536" cy="64536"/>
              </a:xfrm>
              <a:custGeom>
                <a:avLst/>
                <a:gdLst>
                  <a:gd name="T0" fmla="*/ 30 w 35"/>
                  <a:gd name="T1" fmla="*/ 18 h 35"/>
                  <a:gd name="T2" fmla="*/ 25 w 35"/>
                  <a:gd name="T3" fmla="*/ 18 h 35"/>
                  <a:gd name="T4" fmla="*/ 25 w 35"/>
                  <a:gd name="T5" fmla="*/ 18 h 35"/>
                  <a:gd name="T6" fmla="*/ 23 w 35"/>
                  <a:gd name="T7" fmla="*/ 23 h 35"/>
                  <a:gd name="T8" fmla="*/ 18 w 35"/>
                  <a:gd name="T9" fmla="*/ 25 h 35"/>
                  <a:gd name="T10" fmla="*/ 18 w 35"/>
                  <a:gd name="T11" fmla="*/ 25 h 35"/>
                  <a:gd name="T12" fmla="*/ 13 w 35"/>
                  <a:gd name="T13" fmla="*/ 23 h 35"/>
                  <a:gd name="T14" fmla="*/ 10 w 35"/>
                  <a:gd name="T15" fmla="*/ 18 h 35"/>
                  <a:gd name="T16" fmla="*/ 10 w 35"/>
                  <a:gd name="T17" fmla="*/ 18 h 35"/>
                  <a:gd name="T18" fmla="*/ 13 w 35"/>
                  <a:gd name="T19" fmla="*/ 13 h 35"/>
                  <a:gd name="T20" fmla="*/ 18 w 35"/>
                  <a:gd name="T21" fmla="*/ 10 h 35"/>
                  <a:gd name="T22" fmla="*/ 18 w 35"/>
                  <a:gd name="T23" fmla="*/ 10 h 35"/>
                  <a:gd name="T24" fmla="*/ 23 w 35"/>
                  <a:gd name="T25" fmla="*/ 13 h 35"/>
                  <a:gd name="T26" fmla="*/ 25 w 35"/>
                  <a:gd name="T27" fmla="*/ 18 h 35"/>
                  <a:gd name="T28" fmla="*/ 30 w 35"/>
                  <a:gd name="T29" fmla="*/ 18 h 35"/>
                  <a:gd name="T30" fmla="*/ 35 w 35"/>
                  <a:gd name="T31" fmla="*/ 18 h 35"/>
                  <a:gd name="T32" fmla="*/ 35 w 35"/>
                  <a:gd name="T33" fmla="*/ 18 h 35"/>
                  <a:gd name="T34" fmla="*/ 33 w 35"/>
                  <a:gd name="T35" fmla="*/ 10 h 35"/>
                  <a:gd name="T36" fmla="*/ 30 w 35"/>
                  <a:gd name="T37" fmla="*/ 5 h 35"/>
                  <a:gd name="T38" fmla="*/ 25 w 35"/>
                  <a:gd name="T39" fmla="*/ 3 h 35"/>
                  <a:gd name="T40" fmla="*/ 18 w 35"/>
                  <a:gd name="T41" fmla="*/ 0 h 35"/>
                  <a:gd name="T42" fmla="*/ 18 w 35"/>
                  <a:gd name="T43" fmla="*/ 0 h 35"/>
                  <a:gd name="T44" fmla="*/ 10 w 35"/>
                  <a:gd name="T45" fmla="*/ 3 h 35"/>
                  <a:gd name="T46" fmla="*/ 5 w 35"/>
                  <a:gd name="T47" fmla="*/ 5 h 35"/>
                  <a:gd name="T48" fmla="*/ 3 w 35"/>
                  <a:gd name="T49" fmla="*/ 10 h 35"/>
                  <a:gd name="T50" fmla="*/ 0 w 35"/>
                  <a:gd name="T51" fmla="*/ 18 h 35"/>
                  <a:gd name="T52" fmla="*/ 0 w 35"/>
                  <a:gd name="T53" fmla="*/ 18 h 35"/>
                  <a:gd name="T54" fmla="*/ 3 w 35"/>
                  <a:gd name="T55" fmla="*/ 25 h 35"/>
                  <a:gd name="T56" fmla="*/ 5 w 35"/>
                  <a:gd name="T57" fmla="*/ 30 h 35"/>
                  <a:gd name="T58" fmla="*/ 10 w 35"/>
                  <a:gd name="T59" fmla="*/ 33 h 35"/>
                  <a:gd name="T60" fmla="*/ 18 w 35"/>
                  <a:gd name="T61" fmla="*/ 35 h 35"/>
                  <a:gd name="T62" fmla="*/ 18 w 35"/>
                  <a:gd name="T63" fmla="*/ 35 h 35"/>
                  <a:gd name="T64" fmla="*/ 25 w 35"/>
                  <a:gd name="T65" fmla="*/ 33 h 35"/>
                  <a:gd name="T66" fmla="*/ 30 w 35"/>
                  <a:gd name="T67" fmla="*/ 30 h 35"/>
                  <a:gd name="T68" fmla="*/ 33 w 35"/>
                  <a:gd name="T69" fmla="*/ 25 h 35"/>
                  <a:gd name="T70" fmla="*/ 35 w 35"/>
                  <a:gd name="T71" fmla="*/ 18 h 35"/>
                  <a:gd name="T72" fmla="*/ 30 w 35"/>
                  <a:gd name="T73" fmla="*/ 18 h 35"/>
                  <a:gd name="T74" fmla="*/ 30 w 35"/>
                  <a:gd name="T75"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 h="35">
                    <a:moveTo>
                      <a:pt x="30" y="18"/>
                    </a:moveTo>
                    <a:lnTo>
                      <a:pt x="25" y="18"/>
                    </a:lnTo>
                    <a:lnTo>
                      <a:pt x="25" y="18"/>
                    </a:lnTo>
                    <a:lnTo>
                      <a:pt x="23" y="23"/>
                    </a:lnTo>
                    <a:lnTo>
                      <a:pt x="18" y="25"/>
                    </a:lnTo>
                    <a:lnTo>
                      <a:pt x="18" y="25"/>
                    </a:lnTo>
                    <a:lnTo>
                      <a:pt x="13" y="23"/>
                    </a:lnTo>
                    <a:lnTo>
                      <a:pt x="10" y="18"/>
                    </a:lnTo>
                    <a:lnTo>
                      <a:pt x="10" y="18"/>
                    </a:lnTo>
                    <a:lnTo>
                      <a:pt x="13" y="13"/>
                    </a:lnTo>
                    <a:lnTo>
                      <a:pt x="18" y="10"/>
                    </a:lnTo>
                    <a:lnTo>
                      <a:pt x="18" y="10"/>
                    </a:lnTo>
                    <a:lnTo>
                      <a:pt x="23" y="13"/>
                    </a:lnTo>
                    <a:lnTo>
                      <a:pt x="25" y="18"/>
                    </a:lnTo>
                    <a:lnTo>
                      <a:pt x="30" y="18"/>
                    </a:lnTo>
                    <a:lnTo>
                      <a:pt x="35" y="18"/>
                    </a:lnTo>
                    <a:lnTo>
                      <a:pt x="35" y="18"/>
                    </a:lnTo>
                    <a:lnTo>
                      <a:pt x="33" y="10"/>
                    </a:lnTo>
                    <a:lnTo>
                      <a:pt x="30" y="5"/>
                    </a:lnTo>
                    <a:lnTo>
                      <a:pt x="25" y="3"/>
                    </a:lnTo>
                    <a:lnTo>
                      <a:pt x="18" y="0"/>
                    </a:lnTo>
                    <a:lnTo>
                      <a:pt x="18" y="0"/>
                    </a:lnTo>
                    <a:lnTo>
                      <a:pt x="10" y="3"/>
                    </a:lnTo>
                    <a:lnTo>
                      <a:pt x="5" y="5"/>
                    </a:lnTo>
                    <a:lnTo>
                      <a:pt x="3" y="10"/>
                    </a:lnTo>
                    <a:lnTo>
                      <a:pt x="0" y="18"/>
                    </a:lnTo>
                    <a:lnTo>
                      <a:pt x="0" y="18"/>
                    </a:lnTo>
                    <a:lnTo>
                      <a:pt x="3" y="25"/>
                    </a:lnTo>
                    <a:lnTo>
                      <a:pt x="5" y="30"/>
                    </a:lnTo>
                    <a:lnTo>
                      <a:pt x="10" y="33"/>
                    </a:lnTo>
                    <a:lnTo>
                      <a:pt x="18" y="35"/>
                    </a:lnTo>
                    <a:lnTo>
                      <a:pt x="18" y="35"/>
                    </a:lnTo>
                    <a:lnTo>
                      <a:pt x="25" y="33"/>
                    </a:lnTo>
                    <a:lnTo>
                      <a:pt x="30" y="30"/>
                    </a:lnTo>
                    <a:lnTo>
                      <a:pt x="33" y="25"/>
                    </a:lnTo>
                    <a:lnTo>
                      <a:pt x="35" y="18"/>
                    </a:lnTo>
                    <a:lnTo>
                      <a:pt x="30" y="18"/>
                    </a:lnTo>
                    <a:lnTo>
                      <a:pt x="3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216">
                <a:extLst>
                  <a:ext uri="{FF2B5EF4-FFF2-40B4-BE49-F238E27FC236}">
                    <a16:creationId xmlns:a16="http://schemas.microsoft.com/office/drawing/2014/main" id="{127263DC-3FC1-DB49-BD81-E8C2C2DA4FC1}"/>
                  </a:ext>
                </a:extLst>
              </p:cNvPr>
              <p:cNvSpPr>
                <a:spLocks/>
              </p:cNvSpPr>
              <p:nvPr/>
            </p:nvSpPr>
            <p:spPr bwMode="auto">
              <a:xfrm>
                <a:off x="10659980" y="5993663"/>
                <a:ext cx="73756" cy="73756"/>
              </a:xfrm>
              <a:custGeom>
                <a:avLst/>
                <a:gdLst>
                  <a:gd name="T0" fmla="*/ 35 w 40"/>
                  <a:gd name="T1" fmla="*/ 20 h 40"/>
                  <a:gd name="T2" fmla="*/ 30 w 40"/>
                  <a:gd name="T3" fmla="*/ 20 h 40"/>
                  <a:gd name="T4" fmla="*/ 30 w 40"/>
                  <a:gd name="T5" fmla="*/ 20 h 40"/>
                  <a:gd name="T6" fmla="*/ 30 w 40"/>
                  <a:gd name="T7" fmla="*/ 22 h 40"/>
                  <a:gd name="T8" fmla="*/ 28 w 40"/>
                  <a:gd name="T9" fmla="*/ 27 h 40"/>
                  <a:gd name="T10" fmla="*/ 25 w 40"/>
                  <a:gd name="T11" fmla="*/ 30 h 40"/>
                  <a:gd name="T12" fmla="*/ 20 w 40"/>
                  <a:gd name="T13" fmla="*/ 30 h 40"/>
                  <a:gd name="T14" fmla="*/ 20 w 40"/>
                  <a:gd name="T15" fmla="*/ 30 h 40"/>
                  <a:gd name="T16" fmla="*/ 15 w 40"/>
                  <a:gd name="T17" fmla="*/ 30 h 40"/>
                  <a:gd name="T18" fmla="*/ 13 w 40"/>
                  <a:gd name="T19" fmla="*/ 27 h 40"/>
                  <a:gd name="T20" fmla="*/ 10 w 40"/>
                  <a:gd name="T21" fmla="*/ 22 h 40"/>
                  <a:gd name="T22" fmla="*/ 10 w 40"/>
                  <a:gd name="T23" fmla="*/ 20 h 40"/>
                  <a:gd name="T24" fmla="*/ 10 w 40"/>
                  <a:gd name="T25" fmla="*/ 20 h 40"/>
                  <a:gd name="T26" fmla="*/ 10 w 40"/>
                  <a:gd name="T27" fmla="*/ 15 h 40"/>
                  <a:gd name="T28" fmla="*/ 13 w 40"/>
                  <a:gd name="T29" fmla="*/ 12 h 40"/>
                  <a:gd name="T30" fmla="*/ 15 w 40"/>
                  <a:gd name="T31" fmla="*/ 10 h 40"/>
                  <a:gd name="T32" fmla="*/ 20 w 40"/>
                  <a:gd name="T33" fmla="*/ 10 h 40"/>
                  <a:gd name="T34" fmla="*/ 20 w 40"/>
                  <a:gd name="T35" fmla="*/ 10 h 40"/>
                  <a:gd name="T36" fmla="*/ 25 w 40"/>
                  <a:gd name="T37" fmla="*/ 10 h 40"/>
                  <a:gd name="T38" fmla="*/ 28 w 40"/>
                  <a:gd name="T39" fmla="*/ 12 h 40"/>
                  <a:gd name="T40" fmla="*/ 30 w 40"/>
                  <a:gd name="T41" fmla="*/ 15 h 40"/>
                  <a:gd name="T42" fmla="*/ 30 w 40"/>
                  <a:gd name="T43" fmla="*/ 20 h 40"/>
                  <a:gd name="T44" fmla="*/ 35 w 40"/>
                  <a:gd name="T45" fmla="*/ 20 h 40"/>
                  <a:gd name="T46" fmla="*/ 40 w 40"/>
                  <a:gd name="T47" fmla="*/ 20 h 40"/>
                  <a:gd name="T48" fmla="*/ 40 w 40"/>
                  <a:gd name="T49" fmla="*/ 20 h 40"/>
                  <a:gd name="T50" fmla="*/ 38 w 40"/>
                  <a:gd name="T51" fmla="*/ 12 h 40"/>
                  <a:gd name="T52" fmla="*/ 35 w 40"/>
                  <a:gd name="T53" fmla="*/ 5 h 40"/>
                  <a:gd name="T54" fmla="*/ 28 w 40"/>
                  <a:gd name="T55" fmla="*/ 2 h 40"/>
                  <a:gd name="T56" fmla="*/ 20 w 40"/>
                  <a:gd name="T57" fmla="*/ 0 h 40"/>
                  <a:gd name="T58" fmla="*/ 20 w 40"/>
                  <a:gd name="T59" fmla="*/ 0 h 40"/>
                  <a:gd name="T60" fmla="*/ 13 w 40"/>
                  <a:gd name="T61" fmla="*/ 2 h 40"/>
                  <a:gd name="T62" fmla="*/ 5 w 40"/>
                  <a:gd name="T63" fmla="*/ 5 h 40"/>
                  <a:gd name="T64" fmla="*/ 2 w 40"/>
                  <a:gd name="T65" fmla="*/ 12 h 40"/>
                  <a:gd name="T66" fmla="*/ 0 w 40"/>
                  <a:gd name="T67" fmla="*/ 20 h 40"/>
                  <a:gd name="T68" fmla="*/ 0 w 40"/>
                  <a:gd name="T69" fmla="*/ 20 h 40"/>
                  <a:gd name="T70" fmla="*/ 2 w 40"/>
                  <a:gd name="T71" fmla="*/ 27 h 40"/>
                  <a:gd name="T72" fmla="*/ 5 w 40"/>
                  <a:gd name="T73" fmla="*/ 35 h 40"/>
                  <a:gd name="T74" fmla="*/ 13 w 40"/>
                  <a:gd name="T75" fmla="*/ 37 h 40"/>
                  <a:gd name="T76" fmla="*/ 20 w 40"/>
                  <a:gd name="T77" fmla="*/ 40 h 40"/>
                  <a:gd name="T78" fmla="*/ 20 w 40"/>
                  <a:gd name="T79" fmla="*/ 40 h 40"/>
                  <a:gd name="T80" fmla="*/ 28 w 40"/>
                  <a:gd name="T81" fmla="*/ 37 h 40"/>
                  <a:gd name="T82" fmla="*/ 35 w 40"/>
                  <a:gd name="T83" fmla="*/ 35 h 40"/>
                  <a:gd name="T84" fmla="*/ 38 w 40"/>
                  <a:gd name="T85" fmla="*/ 27 h 40"/>
                  <a:gd name="T86" fmla="*/ 40 w 40"/>
                  <a:gd name="T87" fmla="*/ 20 h 40"/>
                  <a:gd name="T88" fmla="*/ 35 w 40"/>
                  <a:gd name="T89" fmla="*/ 20 h 40"/>
                  <a:gd name="T90" fmla="*/ 35 w 40"/>
                  <a:gd name="T9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 h="40">
                    <a:moveTo>
                      <a:pt x="35" y="20"/>
                    </a:moveTo>
                    <a:lnTo>
                      <a:pt x="30" y="20"/>
                    </a:lnTo>
                    <a:lnTo>
                      <a:pt x="30" y="20"/>
                    </a:lnTo>
                    <a:lnTo>
                      <a:pt x="30" y="22"/>
                    </a:lnTo>
                    <a:lnTo>
                      <a:pt x="28" y="27"/>
                    </a:lnTo>
                    <a:lnTo>
                      <a:pt x="25" y="30"/>
                    </a:lnTo>
                    <a:lnTo>
                      <a:pt x="20" y="30"/>
                    </a:lnTo>
                    <a:lnTo>
                      <a:pt x="20" y="30"/>
                    </a:lnTo>
                    <a:lnTo>
                      <a:pt x="15" y="30"/>
                    </a:lnTo>
                    <a:lnTo>
                      <a:pt x="13" y="27"/>
                    </a:lnTo>
                    <a:lnTo>
                      <a:pt x="10" y="22"/>
                    </a:lnTo>
                    <a:lnTo>
                      <a:pt x="10" y="20"/>
                    </a:lnTo>
                    <a:lnTo>
                      <a:pt x="10" y="20"/>
                    </a:lnTo>
                    <a:lnTo>
                      <a:pt x="10" y="15"/>
                    </a:lnTo>
                    <a:lnTo>
                      <a:pt x="13" y="12"/>
                    </a:lnTo>
                    <a:lnTo>
                      <a:pt x="15" y="10"/>
                    </a:lnTo>
                    <a:lnTo>
                      <a:pt x="20" y="10"/>
                    </a:lnTo>
                    <a:lnTo>
                      <a:pt x="20" y="10"/>
                    </a:lnTo>
                    <a:lnTo>
                      <a:pt x="25" y="10"/>
                    </a:lnTo>
                    <a:lnTo>
                      <a:pt x="28" y="12"/>
                    </a:lnTo>
                    <a:lnTo>
                      <a:pt x="30" y="15"/>
                    </a:lnTo>
                    <a:lnTo>
                      <a:pt x="30" y="20"/>
                    </a:lnTo>
                    <a:lnTo>
                      <a:pt x="35" y="20"/>
                    </a:lnTo>
                    <a:lnTo>
                      <a:pt x="40" y="20"/>
                    </a:lnTo>
                    <a:lnTo>
                      <a:pt x="40" y="20"/>
                    </a:lnTo>
                    <a:lnTo>
                      <a:pt x="38" y="12"/>
                    </a:lnTo>
                    <a:lnTo>
                      <a:pt x="35" y="5"/>
                    </a:lnTo>
                    <a:lnTo>
                      <a:pt x="28" y="2"/>
                    </a:lnTo>
                    <a:lnTo>
                      <a:pt x="20" y="0"/>
                    </a:lnTo>
                    <a:lnTo>
                      <a:pt x="20" y="0"/>
                    </a:lnTo>
                    <a:lnTo>
                      <a:pt x="13" y="2"/>
                    </a:lnTo>
                    <a:lnTo>
                      <a:pt x="5" y="5"/>
                    </a:lnTo>
                    <a:lnTo>
                      <a:pt x="2" y="12"/>
                    </a:lnTo>
                    <a:lnTo>
                      <a:pt x="0" y="20"/>
                    </a:lnTo>
                    <a:lnTo>
                      <a:pt x="0" y="20"/>
                    </a:lnTo>
                    <a:lnTo>
                      <a:pt x="2" y="27"/>
                    </a:lnTo>
                    <a:lnTo>
                      <a:pt x="5" y="35"/>
                    </a:lnTo>
                    <a:lnTo>
                      <a:pt x="13" y="37"/>
                    </a:lnTo>
                    <a:lnTo>
                      <a:pt x="20" y="40"/>
                    </a:lnTo>
                    <a:lnTo>
                      <a:pt x="20" y="40"/>
                    </a:lnTo>
                    <a:lnTo>
                      <a:pt x="28" y="37"/>
                    </a:lnTo>
                    <a:lnTo>
                      <a:pt x="35" y="35"/>
                    </a:lnTo>
                    <a:lnTo>
                      <a:pt x="38" y="27"/>
                    </a:lnTo>
                    <a:lnTo>
                      <a:pt x="40" y="20"/>
                    </a:lnTo>
                    <a:lnTo>
                      <a:pt x="35" y="20"/>
                    </a:lnTo>
                    <a:lnTo>
                      <a:pt x="35"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217">
                <a:extLst>
                  <a:ext uri="{FF2B5EF4-FFF2-40B4-BE49-F238E27FC236}">
                    <a16:creationId xmlns:a16="http://schemas.microsoft.com/office/drawing/2014/main" id="{466C88CF-A0A8-E54C-AC27-87B73E213136}"/>
                  </a:ext>
                </a:extLst>
              </p:cNvPr>
              <p:cNvSpPr>
                <a:spLocks/>
              </p:cNvSpPr>
              <p:nvPr/>
            </p:nvSpPr>
            <p:spPr bwMode="auto">
              <a:xfrm>
                <a:off x="10645229" y="5588003"/>
                <a:ext cx="103259" cy="101414"/>
              </a:xfrm>
              <a:custGeom>
                <a:avLst/>
                <a:gdLst>
                  <a:gd name="T0" fmla="*/ 51 w 56"/>
                  <a:gd name="T1" fmla="*/ 28 h 55"/>
                  <a:gd name="T2" fmla="*/ 46 w 56"/>
                  <a:gd name="T3" fmla="*/ 28 h 55"/>
                  <a:gd name="T4" fmla="*/ 46 w 56"/>
                  <a:gd name="T5" fmla="*/ 28 h 55"/>
                  <a:gd name="T6" fmla="*/ 46 w 56"/>
                  <a:gd name="T7" fmla="*/ 35 h 55"/>
                  <a:gd name="T8" fmla="*/ 41 w 56"/>
                  <a:gd name="T9" fmla="*/ 40 h 55"/>
                  <a:gd name="T10" fmla="*/ 36 w 56"/>
                  <a:gd name="T11" fmla="*/ 45 h 55"/>
                  <a:gd name="T12" fmla="*/ 28 w 56"/>
                  <a:gd name="T13" fmla="*/ 45 h 55"/>
                  <a:gd name="T14" fmla="*/ 28 w 56"/>
                  <a:gd name="T15" fmla="*/ 45 h 55"/>
                  <a:gd name="T16" fmla="*/ 21 w 56"/>
                  <a:gd name="T17" fmla="*/ 45 h 55"/>
                  <a:gd name="T18" fmla="*/ 15 w 56"/>
                  <a:gd name="T19" fmla="*/ 40 h 55"/>
                  <a:gd name="T20" fmla="*/ 10 w 56"/>
                  <a:gd name="T21" fmla="*/ 35 h 55"/>
                  <a:gd name="T22" fmla="*/ 10 w 56"/>
                  <a:gd name="T23" fmla="*/ 28 h 55"/>
                  <a:gd name="T24" fmla="*/ 10 w 56"/>
                  <a:gd name="T25" fmla="*/ 28 h 55"/>
                  <a:gd name="T26" fmla="*/ 10 w 56"/>
                  <a:gd name="T27" fmla="*/ 20 h 55"/>
                  <a:gd name="T28" fmla="*/ 15 w 56"/>
                  <a:gd name="T29" fmla="*/ 15 h 55"/>
                  <a:gd name="T30" fmla="*/ 21 w 56"/>
                  <a:gd name="T31" fmla="*/ 10 h 55"/>
                  <a:gd name="T32" fmla="*/ 28 w 56"/>
                  <a:gd name="T33" fmla="*/ 10 h 55"/>
                  <a:gd name="T34" fmla="*/ 28 w 56"/>
                  <a:gd name="T35" fmla="*/ 10 h 55"/>
                  <a:gd name="T36" fmla="*/ 36 w 56"/>
                  <a:gd name="T37" fmla="*/ 10 h 55"/>
                  <a:gd name="T38" fmla="*/ 41 w 56"/>
                  <a:gd name="T39" fmla="*/ 15 h 55"/>
                  <a:gd name="T40" fmla="*/ 46 w 56"/>
                  <a:gd name="T41" fmla="*/ 20 h 55"/>
                  <a:gd name="T42" fmla="*/ 46 w 56"/>
                  <a:gd name="T43" fmla="*/ 28 h 55"/>
                  <a:gd name="T44" fmla="*/ 51 w 56"/>
                  <a:gd name="T45" fmla="*/ 28 h 55"/>
                  <a:gd name="T46" fmla="*/ 56 w 56"/>
                  <a:gd name="T47" fmla="*/ 28 h 55"/>
                  <a:gd name="T48" fmla="*/ 56 w 56"/>
                  <a:gd name="T49" fmla="*/ 28 h 55"/>
                  <a:gd name="T50" fmla="*/ 53 w 56"/>
                  <a:gd name="T51" fmla="*/ 18 h 55"/>
                  <a:gd name="T52" fmla="*/ 48 w 56"/>
                  <a:gd name="T53" fmla="*/ 7 h 55"/>
                  <a:gd name="T54" fmla="*/ 38 w 56"/>
                  <a:gd name="T55" fmla="*/ 2 h 55"/>
                  <a:gd name="T56" fmla="*/ 28 w 56"/>
                  <a:gd name="T57" fmla="*/ 0 h 55"/>
                  <a:gd name="T58" fmla="*/ 28 w 56"/>
                  <a:gd name="T59" fmla="*/ 0 h 55"/>
                  <a:gd name="T60" fmla="*/ 18 w 56"/>
                  <a:gd name="T61" fmla="*/ 2 h 55"/>
                  <a:gd name="T62" fmla="*/ 8 w 56"/>
                  <a:gd name="T63" fmla="*/ 7 h 55"/>
                  <a:gd name="T64" fmla="*/ 3 w 56"/>
                  <a:gd name="T65" fmla="*/ 18 h 55"/>
                  <a:gd name="T66" fmla="*/ 0 w 56"/>
                  <a:gd name="T67" fmla="*/ 28 h 55"/>
                  <a:gd name="T68" fmla="*/ 0 w 56"/>
                  <a:gd name="T69" fmla="*/ 28 h 55"/>
                  <a:gd name="T70" fmla="*/ 3 w 56"/>
                  <a:gd name="T71" fmla="*/ 40 h 55"/>
                  <a:gd name="T72" fmla="*/ 8 w 56"/>
                  <a:gd name="T73" fmla="*/ 48 h 55"/>
                  <a:gd name="T74" fmla="*/ 18 w 56"/>
                  <a:gd name="T75" fmla="*/ 55 h 55"/>
                  <a:gd name="T76" fmla="*/ 28 w 56"/>
                  <a:gd name="T77" fmla="*/ 55 h 55"/>
                  <a:gd name="T78" fmla="*/ 28 w 56"/>
                  <a:gd name="T79" fmla="*/ 55 h 55"/>
                  <a:gd name="T80" fmla="*/ 38 w 56"/>
                  <a:gd name="T81" fmla="*/ 55 h 55"/>
                  <a:gd name="T82" fmla="*/ 48 w 56"/>
                  <a:gd name="T83" fmla="*/ 48 h 55"/>
                  <a:gd name="T84" fmla="*/ 53 w 56"/>
                  <a:gd name="T85" fmla="*/ 40 h 55"/>
                  <a:gd name="T86" fmla="*/ 56 w 56"/>
                  <a:gd name="T87" fmla="*/ 28 h 55"/>
                  <a:gd name="T88" fmla="*/ 51 w 56"/>
                  <a:gd name="T89" fmla="*/ 28 h 55"/>
                  <a:gd name="T90" fmla="*/ 51 w 56"/>
                  <a:gd name="T91"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55">
                    <a:moveTo>
                      <a:pt x="51" y="28"/>
                    </a:moveTo>
                    <a:lnTo>
                      <a:pt x="46" y="28"/>
                    </a:lnTo>
                    <a:lnTo>
                      <a:pt x="46" y="28"/>
                    </a:lnTo>
                    <a:lnTo>
                      <a:pt x="46" y="35"/>
                    </a:lnTo>
                    <a:lnTo>
                      <a:pt x="41" y="40"/>
                    </a:lnTo>
                    <a:lnTo>
                      <a:pt x="36" y="45"/>
                    </a:lnTo>
                    <a:lnTo>
                      <a:pt x="28" y="45"/>
                    </a:lnTo>
                    <a:lnTo>
                      <a:pt x="28" y="45"/>
                    </a:lnTo>
                    <a:lnTo>
                      <a:pt x="21" y="45"/>
                    </a:lnTo>
                    <a:lnTo>
                      <a:pt x="15" y="40"/>
                    </a:lnTo>
                    <a:lnTo>
                      <a:pt x="10" y="35"/>
                    </a:lnTo>
                    <a:lnTo>
                      <a:pt x="10" y="28"/>
                    </a:lnTo>
                    <a:lnTo>
                      <a:pt x="10" y="28"/>
                    </a:lnTo>
                    <a:lnTo>
                      <a:pt x="10" y="20"/>
                    </a:lnTo>
                    <a:lnTo>
                      <a:pt x="15" y="15"/>
                    </a:lnTo>
                    <a:lnTo>
                      <a:pt x="21" y="10"/>
                    </a:lnTo>
                    <a:lnTo>
                      <a:pt x="28" y="10"/>
                    </a:lnTo>
                    <a:lnTo>
                      <a:pt x="28" y="10"/>
                    </a:lnTo>
                    <a:lnTo>
                      <a:pt x="36" y="10"/>
                    </a:lnTo>
                    <a:lnTo>
                      <a:pt x="41" y="15"/>
                    </a:lnTo>
                    <a:lnTo>
                      <a:pt x="46" y="20"/>
                    </a:lnTo>
                    <a:lnTo>
                      <a:pt x="46" y="28"/>
                    </a:lnTo>
                    <a:lnTo>
                      <a:pt x="51" y="28"/>
                    </a:lnTo>
                    <a:lnTo>
                      <a:pt x="56" y="28"/>
                    </a:lnTo>
                    <a:lnTo>
                      <a:pt x="56" y="28"/>
                    </a:lnTo>
                    <a:lnTo>
                      <a:pt x="53" y="18"/>
                    </a:lnTo>
                    <a:lnTo>
                      <a:pt x="48" y="7"/>
                    </a:lnTo>
                    <a:lnTo>
                      <a:pt x="38" y="2"/>
                    </a:lnTo>
                    <a:lnTo>
                      <a:pt x="28" y="0"/>
                    </a:lnTo>
                    <a:lnTo>
                      <a:pt x="28" y="0"/>
                    </a:lnTo>
                    <a:lnTo>
                      <a:pt x="18" y="2"/>
                    </a:lnTo>
                    <a:lnTo>
                      <a:pt x="8" y="7"/>
                    </a:lnTo>
                    <a:lnTo>
                      <a:pt x="3" y="18"/>
                    </a:lnTo>
                    <a:lnTo>
                      <a:pt x="0" y="28"/>
                    </a:lnTo>
                    <a:lnTo>
                      <a:pt x="0" y="28"/>
                    </a:lnTo>
                    <a:lnTo>
                      <a:pt x="3" y="40"/>
                    </a:lnTo>
                    <a:lnTo>
                      <a:pt x="8" y="48"/>
                    </a:lnTo>
                    <a:lnTo>
                      <a:pt x="18" y="55"/>
                    </a:lnTo>
                    <a:lnTo>
                      <a:pt x="28" y="55"/>
                    </a:lnTo>
                    <a:lnTo>
                      <a:pt x="28" y="55"/>
                    </a:lnTo>
                    <a:lnTo>
                      <a:pt x="38" y="55"/>
                    </a:lnTo>
                    <a:lnTo>
                      <a:pt x="48" y="48"/>
                    </a:lnTo>
                    <a:lnTo>
                      <a:pt x="53" y="40"/>
                    </a:lnTo>
                    <a:lnTo>
                      <a:pt x="56" y="28"/>
                    </a:lnTo>
                    <a:lnTo>
                      <a:pt x="51" y="28"/>
                    </a:lnTo>
                    <a:lnTo>
                      <a:pt x="5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218">
                <a:extLst>
                  <a:ext uri="{FF2B5EF4-FFF2-40B4-BE49-F238E27FC236}">
                    <a16:creationId xmlns:a16="http://schemas.microsoft.com/office/drawing/2014/main" id="{D603D04C-2823-7C4D-8637-FAB3D72735F5}"/>
                  </a:ext>
                </a:extLst>
              </p:cNvPr>
              <p:cNvSpPr>
                <a:spLocks/>
              </p:cNvSpPr>
              <p:nvPr/>
            </p:nvSpPr>
            <p:spPr bwMode="auto">
              <a:xfrm>
                <a:off x="10547502" y="5759487"/>
                <a:ext cx="149356" cy="149356"/>
              </a:xfrm>
              <a:custGeom>
                <a:avLst/>
                <a:gdLst>
                  <a:gd name="T0" fmla="*/ 76 w 81"/>
                  <a:gd name="T1" fmla="*/ 41 h 81"/>
                  <a:gd name="T2" fmla="*/ 71 w 81"/>
                  <a:gd name="T3" fmla="*/ 41 h 81"/>
                  <a:gd name="T4" fmla="*/ 71 w 81"/>
                  <a:gd name="T5" fmla="*/ 41 h 81"/>
                  <a:gd name="T6" fmla="*/ 68 w 81"/>
                  <a:gd name="T7" fmla="*/ 53 h 81"/>
                  <a:gd name="T8" fmla="*/ 63 w 81"/>
                  <a:gd name="T9" fmla="*/ 63 h 81"/>
                  <a:gd name="T10" fmla="*/ 53 w 81"/>
                  <a:gd name="T11" fmla="*/ 69 h 81"/>
                  <a:gd name="T12" fmla="*/ 41 w 81"/>
                  <a:gd name="T13" fmla="*/ 71 h 81"/>
                  <a:gd name="T14" fmla="*/ 41 w 81"/>
                  <a:gd name="T15" fmla="*/ 71 h 81"/>
                  <a:gd name="T16" fmla="*/ 28 w 81"/>
                  <a:gd name="T17" fmla="*/ 69 h 81"/>
                  <a:gd name="T18" fmla="*/ 18 w 81"/>
                  <a:gd name="T19" fmla="*/ 63 h 81"/>
                  <a:gd name="T20" fmla="*/ 13 w 81"/>
                  <a:gd name="T21" fmla="*/ 53 h 81"/>
                  <a:gd name="T22" fmla="*/ 10 w 81"/>
                  <a:gd name="T23" fmla="*/ 41 h 81"/>
                  <a:gd name="T24" fmla="*/ 10 w 81"/>
                  <a:gd name="T25" fmla="*/ 41 h 81"/>
                  <a:gd name="T26" fmla="*/ 13 w 81"/>
                  <a:gd name="T27" fmla="*/ 28 h 81"/>
                  <a:gd name="T28" fmla="*/ 18 w 81"/>
                  <a:gd name="T29" fmla="*/ 21 h 81"/>
                  <a:gd name="T30" fmla="*/ 28 w 81"/>
                  <a:gd name="T31" fmla="*/ 13 h 81"/>
                  <a:gd name="T32" fmla="*/ 41 w 81"/>
                  <a:gd name="T33" fmla="*/ 10 h 81"/>
                  <a:gd name="T34" fmla="*/ 41 w 81"/>
                  <a:gd name="T35" fmla="*/ 10 h 81"/>
                  <a:gd name="T36" fmla="*/ 53 w 81"/>
                  <a:gd name="T37" fmla="*/ 13 h 81"/>
                  <a:gd name="T38" fmla="*/ 63 w 81"/>
                  <a:gd name="T39" fmla="*/ 21 h 81"/>
                  <a:gd name="T40" fmla="*/ 68 w 81"/>
                  <a:gd name="T41" fmla="*/ 28 h 81"/>
                  <a:gd name="T42" fmla="*/ 71 w 81"/>
                  <a:gd name="T43" fmla="*/ 41 h 81"/>
                  <a:gd name="T44" fmla="*/ 76 w 81"/>
                  <a:gd name="T45" fmla="*/ 41 h 81"/>
                  <a:gd name="T46" fmla="*/ 81 w 81"/>
                  <a:gd name="T47" fmla="*/ 41 h 81"/>
                  <a:gd name="T48" fmla="*/ 81 w 81"/>
                  <a:gd name="T49" fmla="*/ 41 h 81"/>
                  <a:gd name="T50" fmla="*/ 81 w 81"/>
                  <a:gd name="T51" fmla="*/ 33 h 81"/>
                  <a:gd name="T52" fmla="*/ 79 w 81"/>
                  <a:gd name="T53" fmla="*/ 26 h 81"/>
                  <a:gd name="T54" fmla="*/ 74 w 81"/>
                  <a:gd name="T55" fmla="*/ 18 h 81"/>
                  <a:gd name="T56" fmla="*/ 68 w 81"/>
                  <a:gd name="T57" fmla="*/ 13 h 81"/>
                  <a:gd name="T58" fmla="*/ 63 w 81"/>
                  <a:gd name="T59" fmla="*/ 8 h 81"/>
                  <a:gd name="T60" fmla="*/ 56 w 81"/>
                  <a:gd name="T61" fmla="*/ 3 h 81"/>
                  <a:gd name="T62" fmla="*/ 48 w 81"/>
                  <a:gd name="T63" fmla="*/ 0 h 81"/>
                  <a:gd name="T64" fmla="*/ 41 w 81"/>
                  <a:gd name="T65" fmla="*/ 0 h 81"/>
                  <a:gd name="T66" fmla="*/ 41 w 81"/>
                  <a:gd name="T67" fmla="*/ 0 h 81"/>
                  <a:gd name="T68" fmla="*/ 33 w 81"/>
                  <a:gd name="T69" fmla="*/ 0 h 81"/>
                  <a:gd name="T70" fmla="*/ 26 w 81"/>
                  <a:gd name="T71" fmla="*/ 3 h 81"/>
                  <a:gd name="T72" fmla="*/ 18 w 81"/>
                  <a:gd name="T73" fmla="*/ 8 h 81"/>
                  <a:gd name="T74" fmla="*/ 13 w 81"/>
                  <a:gd name="T75" fmla="*/ 13 h 81"/>
                  <a:gd name="T76" fmla="*/ 8 w 81"/>
                  <a:gd name="T77" fmla="*/ 18 h 81"/>
                  <a:gd name="T78" fmla="*/ 3 w 81"/>
                  <a:gd name="T79" fmla="*/ 26 h 81"/>
                  <a:gd name="T80" fmla="*/ 0 w 81"/>
                  <a:gd name="T81" fmla="*/ 33 h 81"/>
                  <a:gd name="T82" fmla="*/ 0 w 81"/>
                  <a:gd name="T83" fmla="*/ 41 h 81"/>
                  <a:gd name="T84" fmla="*/ 0 w 81"/>
                  <a:gd name="T85" fmla="*/ 41 h 81"/>
                  <a:gd name="T86" fmla="*/ 0 w 81"/>
                  <a:gd name="T87" fmla="*/ 48 h 81"/>
                  <a:gd name="T88" fmla="*/ 3 w 81"/>
                  <a:gd name="T89" fmla="*/ 56 h 81"/>
                  <a:gd name="T90" fmla="*/ 8 w 81"/>
                  <a:gd name="T91" fmla="*/ 63 h 81"/>
                  <a:gd name="T92" fmla="*/ 13 w 81"/>
                  <a:gd name="T93" fmla="*/ 71 h 81"/>
                  <a:gd name="T94" fmla="*/ 18 w 81"/>
                  <a:gd name="T95" fmla="*/ 76 h 81"/>
                  <a:gd name="T96" fmla="*/ 26 w 81"/>
                  <a:gd name="T97" fmla="*/ 79 h 81"/>
                  <a:gd name="T98" fmla="*/ 33 w 81"/>
                  <a:gd name="T99" fmla="*/ 81 h 81"/>
                  <a:gd name="T100" fmla="*/ 41 w 81"/>
                  <a:gd name="T101" fmla="*/ 81 h 81"/>
                  <a:gd name="T102" fmla="*/ 41 w 81"/>
                  <a:gd name="T103" fmla="*/ 81 h 81"/>
                  <a:gd name="T104" fmla="*/ 48 w 81"/>
                  <a:gd name="T105" fmla="*/ 81 h 81"/>
                  <a:gd name="T106" fmla="*/ 56 w 81"/>
                  <a:gd name="T107" fmla="*/ 79 h 81"/>
                  <a:gd name="T108" fmla="*/ 63 w 81"/>
                  <a:gd name="T109" fmla="*/ 76 h 81"/>
                  <a:gd name="T110" fmla="*/ 68 w 81"/>
                  <a:gd name="T111" fmla="*/ 71 h 81"/>
                  <a:gd name="T112" fmla="*/ 74 w 81"/>
                  <a:gd name="T113" fmla="*/ 63 h 81"/>
                  <a:gd name="T114" fmla="*/ 79 w 81"/>
                  <a:gd name="T115" fmla="*/ 56 h 81"/>
                  <a:gd name="T116" fmla="*/ 81 w 81"/>
                  <a:gd name="T117" fmla="*/ 48 h 81"/>
                  <a:gd name="T118" fmla="*/ 81 w 81"/>
                  <a:gd name="T119" fmla="*/ 41 h 81"/>
                  <a:gd name="T120" fmla="*/ 76 w 81"/>
                  <a:gd name="T121" fmla="*/ 41 h 81"/>
                  <a:gd name="T122" fmla="*/ 76 w 81"/>
                  <a:gd name="T123"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 h="81">
                    <a:moveTo>
                      <a:pt x="76" y="41"/>
                    </a:moveTo>
                    <a:lnTo>
                      <a:pt x="71" y="41"/>
                    </a:lnTo>
                    <a:lnTo>
                      <a:pt x="71" y="41"/>
                    </a:lnTo>
                    <a:lnTo>
                      <a:pt x="68" y="53"/>
                    </a:lnTo>
                    <a:lnTo>
                      <a:pt x="63" y="63"/>
                    </a:lnTo>
                    <a:lnTo>
                      <a:pt x="53" y="69"/>
                    </a:lnTo>
                    <a:lnTo>
                      <a:pt x="41" y="71"/>
                    </a:lnTo>
                    <a:lnTo>
                      <a:pt x="41" y="71"/>
                    </a:lnTo>
                    <a:lnTo>
                      <a:pt x="28" y="69"/>
                    </a:lnTo>
                    <a:lnTo>
                      <a:pt x="18" y="63"/>
                    </a:lnTo>
                    <a:lnTo>
                      <a:pt x="13" y="53"/>
                    </a:lnTo>
                    <a:lnTo>
                      <a:pt x="10" y="41"/>
                    </a:lnTo>
                    <a:lnTo>
                      <a:pt x="10" y="41"/>
                    </a:lnTo>
                    <a:lnTo>
                      <a:pt x="13" y="28"/>
                    </a:lnTo>
                    <a:lnTo>
                      <a:pt x="18" y="21"/>
                    </a:lnTo>
                    <a:lnTo>
                      <a:pt x="28" y="13"/>
                    </a:lnTo>
                    <a:lnTo>
                      <a:pt x="41" y="10"/>
                    </a:lnTo>
                    <a:lnTo>
                      <a:pt x="41" y="10"/>
                    </a:lnTo>
                    <a:lnTo>
                      <a:pt x="53" y="13"/>
                    </a:lnTo>
                    <a:lnTo>
                      <a:pt x="63" y="21"/>
                    </a:lnTo>
                    <a:lnTo>
                      <a:pt x="68" y="28"/>
                    </a:lnTo>
                    <a:lnTo>
                      <a:pt x="71" y="41"/>
                    </a:lnTo>
                    <a:lnTo>
                      <a:pt x="76" y="41"/>
                    </a:lnTo>
                    <a:lnTo>
                      <a:pt x="81" y="41"/>
                    </a:lnTo>
                    <a:lnTo>
                      <a:pt x="81" y="41"/>
                    </a:lnTo>
                    <a:lnTo>
                      <a:pt x="81" y="33"/>
                    </a:lnTo>
                    <a:lnTo>
                      <a:pt x="79" y="26"/>
                    </a:lnTo>
                    <a:lnTo>
                      <a:pt x="74" y="18"/>
                    </a:lnTo>
                    <a:lnTo>
                      <a:pt x="68" y="13"/>
                    </a:lnTo>
                    <a:lnTo>
                      <a:pt x="63" y="8"/>
                    </a:lnTo>
                    <a:lnTo>
                      <a:pt x="56" y="3"/>
                    </a:lnTo>
                    <a:lnTo>
                      <a:pt x="48" y="0"/>
                    </a:lnTo>
                    <a:lnTo>
                      <a:pt x="41" y="0"/>
                    </a:lnTo>
                    <a:lnTo>
                      <a:pt x="41" y="0"/>
                    </a:lnTo>
                    <a:lnTo>
                      <a:pt x="33" y="0"/>
                    </a:lnTo>
                    <a:lnTo>
                      <a:pt x="26" y="3"/>
                    </a:lnTo>
                    <a:lnTo>
                      <a:pt x="18" y="8"/>
                    </a:lnTo>
                    <a:lnTo>
                      <a:pt x="13" y="13"/>
                    </a:lnTo>
                    <a:lnTo>
                      <a:pt x="8" y="18"/>
                    </a:lnTo>
                    <a:lnTo>
                      <a:pt x="3" y="26"/>
                    </a:lnTo>
                    <a:lnTo>
                      <a:pt x="0" y="33"/>
                    </a:lnTo>
                    <a:lnTo>
                      <a:pt x="0" y="41"/>
                    </a:lnTo>
                    <a:lnTo>
                      <a:pt x="0" y="41"/>
                    </a:lnTo>
                    <a:lnTo>
                      <a:pt x="0" y="48"/>
                    </a:lnTo>
                    <a:lnTo>
                      <a:pt x="3" y="56"/>
                    </a:lnTo>
                    <a:lnTo>
                      <a:pt x="8" y="63"/>
                    </a:lnTo>
                    <a:lnTo>
                      <a:pt x="13" y="71"/>
                    </a:lnTo>
                    <a:lnTo>
                      <a:pt x="18" y="76"/>
                    </a:lnTo>
                    <a:lnTo>
                      <a:pt x="26" y="79"/>
                    </a:lnTo>
                    <a:lnTo>
                      <a:pt x="33" y="81"/>
                    </a:lnTo>
                    <a:lnTo>
                      <a:pt x="41" y="81"/>
                    </a:lnTo>
                    <a:lnTo>
                      <a:pt x="41" y="81"/>
                    </a:lnTo>
                    <a:lnTo>
                      <a:pt x="48" y="81"/>
                    </a:lnTo>
                    <a:lnTo>
                      <a:pt x="56" y="79"/>
                    </a:lnTo>
                    <a:lnTo>
                      <a:pt x="63" y="76"/>
                    </a:lnTo>
                    <a:lnTo>
                      <a:pt x="68" y="71"/>
                    </a:lnTo>
                    <a:lnTo>
                      <a:pt x="74" y="63"/>
                    </a:lnTo>
                    <a:lnTo>
                      <a:pt x="79" y="56"/>
                    </a:lnTo>
                    <a:lnTo>
                      <a:pt x="81" y="48"/>
                    </a:lnTo>
                    <a:lnTo>
                      <a:pt x="81" y="41"/>
                    </a:lnTo>
                    <a:lnTo>
                      <a:pt x="76" y="41"/>
                    </a:lnTo>
                    <a:lnTo>
                      <a:pt x="76"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19">
                <a:extLst>
                  <a:ext uri="{FF2B5EF4-FFF2-40B4-BE49-F238E27FC236}">
                    <a16:creationId xmlns:a16="http://schemas.microsoft.com/office/drawing/2014/main" id="{270D6CA0-4D90-0448-8E4F-39B4A72887A3}"/>
                  </a:ext>
                </a:extLst>
              </p:cNvPr>
              <p:cNvSpPr>
                <a:spLocks/>
              </p:cNvSpPr>
              <p:nvPr/>
            </p:nvSpPr>
            <p:spPr bwMode="auto">
              <a:xfrm>
                <a:off x="10412896" y="3981958"/>
                <a:ext cx="446226" cy="59005"/>
              </a:xfrm>
              <a:custGeom>
                <a:avLst/>
                <a:gdLst>
                  <a:gd name="T0" fmla="*/ 230 w 242"/>
                  <a:gd name="T1" fmla="*/ 32 h 32"/>
                  <a:gd name="T2" fmla="*/ 13 w 242"/>
                  <a:gd name="T3" fmla="*/ 32 h 32"/>
                  <a:gd name="T4" fmla="*/ 13 w 242"/>
                  <a:gd name="T5" fmla="*/ 32 h 32"/>
                  <a:gd name="T6" fmla="*/ 8 w 242"/>
                  <a:gd name="T7" fmla="*/ 32 h 32"/>
                  <a:gd name="T8" fmla="*/ 3 w 242"/>
                  <a:gd name="T9" fmla="*/ 30 h 32"/>
                  <a:gd name="T10" fmla="*/ 0 w 242"/>
                  <a:gd name="T11" fmla="*/ 25 h 32"/>
                  <a:gd name="T12" fmla="*/ 0 w 242"/>
                  <a:gd name="T13" fmla="*/ 20 h 32"/>
                  <a:gd name="T14" fmla="*/ 0 w 242"/>
                  <a:gd name="T15" fmla="*/ 15 h 32"/>
                  <a:gd name="T16" fmla="*/ 0 w 242"/>
                  <a:gd name="T17" fmla="*/ 15 h 32"/>
                  <a:gd name="T18" fmla="*/ 0 w 242"/>
                  <a:gd name="T19" fmla="*/ 10 h 32"/>
                  <a:gd name="T20" fmla="*/ 3 w 242"/>
                  <a:gd name="T21" fmla="*/ 5 h 32"/>
                  <a:gd name="T22" fmla="*/ 8 w 242"/>
                  <a:gd name="T23" fmla="*/ 2 h 32"/>
                  <a:gd name="T24" fmla="*/ 13 w 242"/>
                  <a:gd name="T25" fmla="*/ 0 h 32"/>
                  <a:gd name="T26" fmla="*/ 230 w 242"/>
                  <a:gd name="T27" fmla="*/ 0 h 32"/>
                  <a:gd name="T28" fmla="*/ 230 w 242"/>
                  <a:gd name="T29" fmla="*/ 0 h 32"/>
                  <a:gd name="T30" fmla="*/ 235 w 242"/>
                  <a:gd name="T31" fmla="*/ 2 h 32"/>
                  <a:gd name="T32" fmla="*/ 240 w 242"/>
                  <a:gd name="T33" fmla="*/ 5 h 32"/>
                  <a:gd name="T34" fmla="*/ 242 w 242"/>
                  <a:gd name="T35" fmla="*/ 10 h 32"/>
                  <a:gd name="T36" fmla="*/ 242 w 242"/>
                  <a:gd name="T37" fmla="*/ 15 h 32"/>
                  <a:gd name="T38" fmla="*/ 242 w 242"/>
                  <a:gd name="T39" fmla="*/ 20 h 32"/>
                  <a:gd name="T40" fmla="*/ 242 w 242"/>
                  <a:gd name="T41" fmla="*/ 20 h 32"/>
                  <a:gd name="T42" fmla="*/ 242 w 242"/>
                  <a:gd name="T43" fmla="*/ 25 h 32"/>
                  <a:gd name="T44" fmla="*/ 240 w 242"/>
                  <a:gd name="T45" fmla="*/ 30 h 32"/>
                  <a:gd name="T46" fmla="*/ 235 w 242"/>
                  <a:gd name="T47" fmla="*/ 32 h 32"/>
                  <a:gd name="T48" fmla="*/ 230 w 242"/>
                  <a:gd name="T49" fmla="*/ 32 h 32"/>
                  <a:gd name="T50" fmla="*/ 230 w 242"/>
                  <a:gd name="T5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2" h="32">
                    <a:moveTo>
                      <a:pt x="230" y="32"/>
                    </a:moveTo>
                    <a:lnTo>
                      <a:pt x="13" y="32"/>
                    </a:lnTo>
                    <a:lnTo>
                      <a:pt x="13" y="32"/>
                    </a:lnTo>
                    <a:lnTo>
                      <a:pt x="8" y="32"/>
                    </a:lnTo>
                    <a:lnTo>
                      <a:pt x="3" y="30"/>
                    </a:lnTo>
                    <a:lnTo>
                      <a:pt x="0" y="25"/>
                    </a:lnTo>
                    <a:lnTo>
                      <a:pt x="0" y="20"/>
                    </a:lnTo>
                    <a:lnTo>
                      <a:pt x="0" y="15"/>
                    </a:lnTo>
                    <a:lnTo>
                      <a:pt x="0" y="15"/>
                    </a:lnTo>
                    <a:lnTo>
                      <a:pt x="0" y="10"/>
                    </a:lnTo>
                    <a:lnTo>
                      <a:pt x="3" y="5"/>
                    </a:lnTo>
                    <a:lnTo>
                      <a:pt x="8" y="2"/>
                    </a:lnTo>
                    <a:lnTo>
                      <a:pt x="13" y="0"/>
                    </a:lnTo>
                    <a:lnTo>
                      <a:pt x="230" y="0"/>
                    </a:lnTo>
                    <a:lnTo>
                      <a:pt x="230" y="0"/>
                    </a:lnTo>
                    <a:lnTo>
                      <a:pt x="235" y="2"/>
                    </a:lnTo>
                    <a:lnTo>
                      <a:pt x="240" y="5"/>
                    </a:lnTo>
                    <a:lnTo>
                      <a:pt x="242" y="10"/>
                    </a:lnTo>
                    <a:lnTo>
                      <a:pt x="242" y="15"/>
                    </a:lnTo>
                    <a:lnTo>
                      <a:pt x="242" y="20"/>
                    </a:lnTo>
                    <a:lnTo>
                      <a:pt x="242" y="20"/>
                    </a:lnTo>
                    <a:lnTo>
                      <a:pt x="242" y="25"/>
                    </a:lnTo>
                    <a:lnTo>
                      <a:pt x="240" y="30"/>
                    </a:lnTo>
                    <a:lnTo>
                      <a:pt x="235" y="32"/>
                    </a:lnTo>
                    <a:lnTo>
                      <a:pt x="230" y="32"/>
                    </a:lnTo>
                    <a:lnTo>
                      <a:pt x="230" y="32"/>
                    </a:lnTo>
                    <a:close/>
                  </a:path>
                </a:pathLst>
              </a:custGeom>
              <a:solidFill>
                <a:srgbClr val="B5CB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221">
                <a:extLst>
                  <a:ext uri="{FF2B5EF4-FFF2-40B4-BE49-F238E27FC236}">
                    <a16:creationId xmlns:a16="http://schemas.microsoft.com/office/drawing/2014/main" id="{4CC31F89-D84D-3E4D-BCB8-EA053E220AAF}"/>
                  </a:ext>
                </a:extLst>
              </p:cNvPr>
              <p:cNvSpPr>
                <a:spLocks/>
              </p:cNvSpPr>
              <p:nvPr/>
            </p:nvSpPr>
            <p:spPr bwMode="auto">
              <a:xfrm>
                <a:off x="9634766" y="2932773"/>
                <a:ext cx="42409" cy="18439"/>
              </a:xfrm>
              <a:custGeom>
                <a:avLst/>
                <a:gdLst>
                  <a:gd name="T0" fmla="*/ 13 w 23"/>
                  <a:gd name="T1" fmla="*/ 10 h 10"/>
                  <a:gd name="T2" fmla="*/ 13 w 23"/>
                  <a:gd name="T3" fmla="*/ 10 h 10"/>
                  <a:gd name="T4" fmla="*/ 13 w 23"/>
                  <a:gd name="T5" fmla="*/ 10 h 10"/>
                  <a:gd name="T6" fmla="*/ 13 w 23"/>
                  <a:gd name="T7" fmla="*/ 10 h 10"/>
                  <a:gd name="T8" fmla="*/ 3 w 23"/>
                  <a:gd name="T9" fmla="*/ 10 h 10"/>
                  <a:gd name="T10" fmla="*/ 0 w 23"/>
                  <a:gd name="T11" fmla="*/ 10 h 10"/>
                  <a:gd name="T12" fmla="*/ 0 w 23"/>
                  <a:gd name="T13" fmla="*/ 5 h 10"/>
                  <a:gd name="T14" fmla="*/ 0 w 23"/>
                  <a:gd name="T15" fmla="*/ 5 h 10"/>
                  <a:gd name="T16" fmla="*/ 5 w 23"/>
                  <a:gd name="T17" fmla="*/ 8 h 10"/>
                  <a:gd name="T18" fmla="*/ 10 w 23"/>
                  <a:gd name="T19" fmla="*/ 8 h 10"/>
                  <a:gd name="T20" fmla="*/ 10 w 23"/>
                  <a:gd name="T21" fmla="*/ 8 h 10"/>
                  <a:gd name="T22" fmla="*/ 15 w 23"/>
                  <a:gd name="T23" fmla="*/ 5 h 10"/>
                  <a:gd name="T24" fmla="*/ 18 w 23"/>
                  <a:gd name="T25" fmla="*/ 0 h 10"/>
                  <a:gd name="T26" fmla="*/ 23 w 23"/>
                  <a:gd name="T27" fmla="*/ 3 h 10"/>
                  <a:gd name="T28" fmla="*/ 23 w 23"/>
                  <a:gd name="T29" fmla="*/ 3 h 10"/>
                  <a:gd name="T30" fmla="*/ 18 w 23"/>
                  <a:gd name="T31" fmla="*/ 8 h 10"/>
                  <a:gd name="T32" fmla="*/ 13 w 23"/>
                  <a:gd name="T33" fmla="*/ 10 h 10"/>
                  <a:gd name="T34" fmla="*/ 13 w 23"/>
                  <a:gd name="T3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10">
                    <a:moveTo>
                      <a:pt x="13" y="10"/>
                    </a:moveTo>
                    <a:lnTo>
                      <a:pt x="13" y="10"/>
                    </a:lnTo>
                    <a:lnTo>
                      <a:pt x="13" y="10"/>
                    </a:lnTo>
                    <a:lnTo>
                      <a:pt x="13" y="10"/>
                    </a:lnTo>
                    <a:lnTo>
                      <a:pt x="3" y="10"/>
                    </a:lnTo>
                    <a:lnTo>
                      <a:pt x="0" y="10"/>
                    </a:lnTo>
                    <a:lnTo>
                      <a:pt x="0" y="5"/>
                    </a:lnTo>
                    <a:lnTo>
                      <a:pt x="0" y="5"/>
                    </a:lnTo>
                    <a:lnTo>
                      <a:pt x="5" y="8"/>
                    </a:lnTo>
                    <a:lnTo>
                      <a:pt x="10" y="8"/>
                    </a:lnTo>
                    <a:lnTo>
                      <a:pt x="10" y="8"/>
                    </a:lnTo>
                    <a:lnTo>
                      <a:pt x="15" y="5"/>
                    </a:lnTo>
                    <a:lnTo>
                      <a:pt x="18" y="0"/>
                    </a:lnTo>
                    <a:lnTo>
                      <a:pt x="23" y="3"/>
                    </a:lnTo>
                    <a:lnTo>
                      <a:pt x="23" y="3"/>
                    </a:lnTo>
                    <a:lnTo>
                      <a:pt x="18" y="8"/>
                    </a:lnTo>
                    <a:lnTo>
                      <a:pt x="13" y="10"/>
                    </a:lnTo>
                    <a:lnTo>
                      <a:pt x="13" y="10"/>
                    </a:lnTo>
                    <a:close/>
                  </a:path>
                </a:pathLst>
              </a:custGeom>
              <a:solidFill>
                <a:srgbClr val="343F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EFF3682A-6782-DB4E-AF74-A8BB7161BD8E}"/>
                </a:ext>
              </a:extLst>
            </p:cNvPr>
            <p:cNvGrpSpPr/>
            <p:nvPr/>
          </p:nvGrpSpPr>
          <p:grpSpPr>
            <a:xfrm>
              <a:off x="4622586" y="1808880"/>
              <a:ext cx="2132895" cy="2899578"/>
              <a:chOff x="4462929" y="1910480"/>
              <a:chExt cx="2132895" cy="2899578"/>
            </a:xfrm>
          </p:grpSpPr>
          <p:grpSp>
            <p:nvGrpSpPr>
              <p:cNvPr id="14" name="Group 13">
                <a:extLst>
                  <a:ext uri="{FF2B5EF4-FFF2-40B4-BE49-F238E27FC236}">
                    <a16:creationId xmlns:a16="http://schemas.microsoft.com/office/drawing/2014/main" id="{C966A124-D256-3047-ACD1-0820A458E396}"/>
                  </a:ext>
                </a:extLst>
              </p:cNvPr>
              <p:cNvGrpSpPr/>
              <p:nvPr/>
            </p:nvGrpSpPr>
            <p:grpSpPr>
              <a:xfrm>
                <a:off x="4462929" y="3333086"/>
                <a:ext cx="636443" cy="1476972"/>
                <a:chOff x="4113285" y="3333086"/>
                <a:chExt cx="636443" cy="1476972"/>
              </a:xfrm>
            </p:grpSpPr>
            <p:sp>
              <p:nvSpPr>
                <p:cNvPr id="34" name="Round Same Side Corner Rectangle 3">
                  <a:extLst>
                    <a:ext uri="{FF2B5EF4-FFF2-40B4-BE49-F238E27FC236}">
                      <a16:creationId xmlns:a16="http://schemas.microsoft.com/office/drawing/2014/main" id="{3228557D-BA23-AC4D-A219-E08A5808F762}"/>
                    </a:ext>
                  </a:extLst>
                </p:cNvPr>
                <p:cNvSpPr/>
                <p:nvPr/>
              </p:nvSpPr>
              <p:spPr>
                <a:xfrm flipV="1">
                  <a:off x="4188619" y="3388402"/>
                  <a:ext cx="485775" cy="1421656"/>
                </a:xfrm>
                <a:prstGeom prst="round2SameRect">
                  <a:avLst>
                    <a:gd name="adj1" fmla="val 50000"/>
                    <a:gd name="adj2" fmla="val 0"/>
                  </a:avLst>
                </a:prstGeom>
                <a:solidFill>
                  <a:srgbClr val="DF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8E847B0B-1EDC-C242-8A5D-0F99F4C6F346}"/>
                    </a:ext>
                  </a:extLst>
                </p:cNvPr>
                <p:cNvSpPr/>
                <p:nvPr/>
              </p:nvSpPr>
              <p:spPr>
                <a:xfrm>
                  <a:off x="4113285" y="3333086"/>
                  <a:ext cx="636443" cy="95914"/>
                </a:xfrm>
                <a:prstGeom prst="roundRect">
                  <a:avLst>
                    <a:gd name="adj" fmla="val 50000"/>
                  </a:avLst>
                </a:prstGeom>
                <a:solidFill>
                  <a:srgbClr val="B5C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 Same Side Corner Rectangle 112">
                  <a:extLst>
                    <a:ext uri="{FF2B5EF4-FFF2-40B4-BE49-F238E27FC236}">
                      <a16:creationId xmlns:a16="http://schemas.microsoft.com/office/drawing/2014/main" id="{2FD2F921-CEAA-3A4C-A1AE-0023380FCE97}"/>
                    </a:ext>
                  </a:extLst>
                </p:cNvPr>
                <p:cNvSpPr/>
                <p:nvPr/>
              </p:nvSpPr>
              <p:spPr>
                <a:xfrm flipV="1">
                  <a:off x="4188619" y="4335252"/>
                  <a:ext cx="485775" cy="474806"/>
                </a:xfrm>
                <a:prstGeom prst="round2SameRect">
                  <a:avLst>
                    <a:gd name="adj1" fmla="val 50000"/>
                    <a:gd name="adj2" fmla="val 0"/>
                  </a:avLst>
                </a:prstGeom>
                <a:solidFill>
                  <a:srgbClr val="FFC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D56CF03-64F4-184F-B71A-6FA3511F2F2E}"/>
                    </a:ext>
                  </a:extLst>
                </p:cNvPr>
                <p:cNvSpPr/>
                <p:nvPr/>
              </p:nvSpPr>
              <p:spPr>
                <a:xfrm>
                  <a:off x="4391025" y="4237555"/>
                  <a:ext cx="154858" cy="154858"/>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8B74B17-AF6E-EA41-AA92-1AF96DAFC535}"/>
                    </a:ext>
                  </a:extLst>
                </p:cNvPr>
                <p:cNvSpPr/>
                <p:nvPr/>
              </p:nvSpPr>
              <p:spPr>
                <a:xfrm>
                  <a:off x="4307386" y="4536981"/>
                  <a:ext cx="72243" cy="722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CAE813-81DD-6B49-B025-C58299268F62}"/>
                    </a:ext>
                  </a:extLst>
                </p:cNvPr>
                <p:cNvSpPr/>
                <p:nvPr/>
              </p:nvSpPr>
              <p:spPr>
                <a:xfrm>
                  <a:off x="4498241" y="4496505"/>
                  <a:ext cx="116347" cy="11634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8AE339E-1E44-9246-890C-270DD97D9DE4}"/>
                  </a:ext>
                </a:extLst>
              </p:cNvPr>
              <p:cNvGrpSpPr/>
              <p:nvPr/>
            </p:nvGrpSpPr>
            <p:grpSpPr>
              <a:xfrm>
                <a:off x="5211155" y="2796954"/>
                <a:ext cx="636443" cy="2013104"/>
                <a:chOff x="4113285" y="2796954"/>
                <a:chExt cx="636443" cy="2013104"/>
              </a:xfrm>
            </p:grpSpPr>
            <p:sp>
              <p:nvSpPr>
                <p:cNvPr id="26" name="Round Same Side Corner Rectangle 118">
                  <a:extLst>
                    <a:ext uri="{FF2B5EF4-FFF2-40B4-BE49-F238E27FC236}">
                      <a16:creationId xmlns:a16="http://schemas.microsoft.com/office/drawing/2014/main" id="{95499149-79BE-784F-B434-DD828AE70375}"/>
                    </a:ext>
                  </a:extLst>
                </p:cNvPr>
                <p:cNvSpPr/>
                <p:nvPr/>
              </p:nvSpPr>
              <p:spPr>
                <a:xfrm flipV="1">
                  <a:off x="4188619" y="2796954"/>
                  <a:ext cx="485775" cy="2013104"/>
                </a:xfrm>
                <a:prstGeom prst="round2SameRect">
                  <a:avLst>
                    <a:gd name="adj1" fmla="val 50000"/>
                    <a:gd name="adj2" fmla="val 0"/>
                  </a:avLst>
                </a:prstGeom>
                <a:solidFill>
                  <a:srgbClr val="DF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1742B2A5-EFFD-4147-80D1-FD9556FA1E17}"/>
                    </a:ext>
                  </a:extLst>
                </p:cNvPr>
                <p:cNvSpPr/>
                <p:nvPr/>
              </p:nvSpPr>
              <p:spPr>
                <a:xfrm>
                  <a:off x="4113285" y="2796954"/>
                  <a:ext cx="636443" cy="95914"/>
                </a:xfrm>
                <a:prstGeom prst="roundRect">
                  <a:avLst>
                    <a:gd name="adj" fmla="val 50000"/>
                  </a:avLst>
                </a:prstGeom>
                <a:solidFill>
                  <a:srgbClr val="B5C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 Side Corner Rectangle 120">
                  <a:extLst>
                    <a:ext uri="{FF2B5EF4-FFF2-40B4-BE49-F238E27FC236}">
                      <a16:creationId xmlns:a16="http://schemas.microsoft.com/office/drawing/2014/main" id="{9382F4B1-6F2E-5F46-A9E5-8589BBA2597B}"/>
                    </a:ext>
                  </a:extLst>
                </p:cNvPr>
                <p:cNvSpPr/>
                <p:nvPr/>
              </p:nvSpPr>
              <p:spPr>
                <a:xfrm flipV="1">
                  <a:off x="4188619" y="3565419"/>
                  <a:ext cx="485775" cy="1244639"/>
                </a:xfrm>
                <a:prstGeom prst="round2SameRect">
                  <a:avLst>
                    <a:gd name="adj1" fmla="val 50000"/>
                    <a:gd name="adj2" fmla="val 0"/>
                  </a:avLst>
                </a:prstGeom>
                <a:solidFill>
                  <a:srgbClr val="1074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EFCBD6-6267-DE45-9988-109085771562}"/>
                    </a:ext>
                  </a:extLst>
                </p:cNvPr>
                <p:cNvSpPr/>
                <p:nvPr/>
              </p:nvSpPr>
              <p:spPr>
                <a:xfrm>
                  <a:off x="4398064" y="4244594"/>
                  <a:ext cx="140780" cy="140780"/>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7FF2D9E-7427-624D-9907-5A52D6E6DA08}"/>
                    </a:ext>
                  </a:extLst>
                </p:cNvPr>
                <p:cNvSpPr/>
                <p:nvPr/>
              </p:nvSpPr>
              <p:spPr>
                <a:xfrm>
                  <a:off x="4307386" y="4536981"/>
                  <a:ext cx="72243" cy="7224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4925094-1945-704D-A269-32248486F227}"/>
                    </a:ext>
                  </a:extLst>
                </p:cNvPr>
                <p:cNvSpPr/>
                <p:nvPr/>
              </p:nvSpPr>
              <p:spPr>
                <a:xfrm>
                  <a:off x="4498241" y="4496505"/>
                  <a:ext cx="116347" cy="116347"/>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88799E1-9D1A-8A4A-AB10-FEF9DE483B36}"/>
                    </a:ext>
                  </a:extLst>
                </p:cNvPr>
                <p:cNvSpPr/>
                <p:nvPr/>
              </p:nvSpPr>
              <p:spPr>
                <a:xfrm>
                  <a:off x="4545495" y="3563173"/>
                  <a:ext cx="54277" cy="54277"/>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1D4EF64-17F5-DF4C-B25B-B82AE1AA9A99}"/>
                    </a:ext>
                  </a:extLst>
                </p:cNvPr>
                <p:cNvSpPr/>
                <p:nvPr/>
              </p:nvSpPr>
              <p:spPr>
                <a:xfrm>
                  <a:off x="4287477" y="4076832"/>
                  <a:ext cx="40779" cy="40779"/>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B79A65D-3258-8E46-B7EE-E7A4EDB72FDF}"/>
                  </a:ext>
                </a:extLst>
              </p:cNvPr>
              <p:cNvGrpSpPr/>
              <p:nvPr/>
            </p:nvGrpSpPr>
            <p:grpSpPr>
              <a:xfrm>
                <a:off x="5959381" y="1910480"/>
                <a:ext cx="636443" cy="2899578"/>
                <a:chOff x="4113285" y="1910480"/>
                <a:chExt cx="636443" cy="2899578"/>
              </a:xfrm>
            </p:grpSpPr>
            <p:sp>
              <p:nvSpPr>
                <p:cNvPr id="17" name="Round Same Side Corner Rectangle 127">
                  <a:extLst>
                    <a:ext uri="{FF2B5EF4-FFF2-40B4-BE49-F238E27FC236}">
                      <a16:creationId xmlns:a16="http://schemas.microsoft.com/office/drawing/2014/main" id="{B16A7B0E-9572-5649-8E43-BE225D993EC0}"/>
                    </a:ext>
                  </a:extLst>
                </p:cNvPr>
                <p:cNvSpPr/>
                <p:nvPr/>
              </p:nvSpPr>
              <p:spPr>
                <a:xfrm flipV="1">
                  <a:off x="4188619" y="2006394"/>
                  <a:ext cx="485775" cy="2803664"/>
                </a:xfrm>
                <a:prstGeom prst="round2SameRect">
                  <a:avLst>
                    <a:gd name="adj1" fmla="val 50000"/>
                    <a:gd name="adj2" fmla="val 0"/>
                  </a:avLst>
                </a:prstGeom>
                <a:solidFill>
                  <a:srgbClr val="DFE9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46813FC1-6008-D54E-8656-A366606518B0}"/>
                    </a:ext>
                  </a:extLst>
                </p:cNvPr>
                <p:cNvSpPr/>
                <p:nvPr/>
              </p:nvSpPr>
              <p:spPr>
                <a:xfrm>
                  <a:off x="4113285" y="1910480"/>
                  <a:ext cx="636443" cy="95914"/>
                </a:xfrm>
                <a:prstGeom prst="roundRect">
                  <a:avLst>
                    <a:gd name="adj" fmla="val 50000"/>
                  </a:avLst>
                </a:prstGeom>
                <a:solidFill>
                  <a:srgbClr val="B5C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 Same Side Corner Rectangle 129">
                  <a:extLst>
                    <a:ext uri="{FF2B5EF4-FFF2-40B4-BE49-F238E27FC236}">
                      <a16:creationId xmlns:a16="http://schemas.microsoft.com/office/drawing/2014/main" id="{DF7FA7AE-C682-A34A-A491-1D73C33E75B4}"/>
                    </a:ext>
                  </a:extLst>
                </p:cNvPr>
                <p:cNvSpPr/>
                <p:nvPr/>
              </p:nvSpPr>
              <p:spPr>
                <a:xfrm flipV="1">
                  <a:off x="4188619" y="2796954"/>
                  <a:ext cx="485775" cy="2013104"/>
                </a:xfrm>
                <a:prstGeom prst="round2SameRect">
                  <a:avLst>
                    <a:gd name="adj1" fmla="val 50000"/>
                    <a:gd name="adj2" fmla="val 0"/>
                  </a:avLst>
                </a:prstGeom>
                <a:solidFill>
                  <a:srgbClr val="FC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9D63EAE4-FCF0-F543-9240-F55BBE95D519}"/>
                    </a:ext>
                  </a:extLst>
                </p:cNvPr>
                <p:cNvSpPr/>
                <p:nvPr/>
              </p:nvSpPr>
              <p:spPr>
                <a:xfrm>
                  <a:off x="4375373" y="4194243"/>
                  <a:ext cx="140780" cy="140780"/>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7F220CD-5DC3-2B43-A9BD-68A23B6E451F}"/>
                    </a:ext>
                  </a:extLst>
                </p:cNvPr>
                <p:cNvSpPr/>
                <p:nvPr/>
              </p:nvSpPr>
              <p:spPr>
                <a:xfrm>
                  <a:off x="4310501" y="3790155"/>
                  <a:ext cx="54277" cy="54277"/>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957F960-E22A-3E4F-82ED-4107F2C329F8}"/>
                    </a:ext>
                  </a:extLst>
                </p:cNvPr>
                <p:cNvSpPr/>
                <p:nvPr/>
              </p:nvSpPr>
              <p:spPr>
                <a:xfrm>
                  <a:off x="4545495" y="3563173"/>
                  <a:ext cx="54277" cy="54277"/>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140371D-57B1-664C-8B72-69BBBCDDF926}"/>
                    </a:ext>
                  </a:extLst>
                </p:cNvPr>
                <p:cNvSpPr/>
                <p:nvPr/>
              </p:nvSpPr>
              <p:spPr>
                <a:xfrm>
                  <a:off x="4287477" y="4076832"/>
                  <a:ext cx="40779" cy="40779"/>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035DADD-011F-DB40-94D3-291E63748A5D}"/>
                    </a:ext>
                  </a:extLst>
                </p:cNvPr>
                <p:cNvSpPr/>
                <p:nvPr/>
              </p:nvSpPr>
              <p:spPr>
                <a:xfrm>
                  <a:off x="4466601" y="3880562"/>
                  <a:ext cx="72243" cy="72243"/>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0DED7FA-7227-8345-8214-25BDE6D4E896}"/>
                    </a:ext>
                  </a:extLst>
                </p:cNvPr>
                <p:cNvSpPr/>
                <p:nvPr/>
              </p:nvSpPr>
              <p:spPr>
                <a:xfrm>
                  <a:off x="4376995" y="3263850"/>
                  <a:ext cx="116347" cy="116347"/>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15713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9D89-0A42-BE4C-AEC5-5D4F4252ECF3}"/>
              </a:ext>
            </a:extLst>
          </p:cNvPr>
          <p:cNvSpPr>
            <a:spLocks noGrp="1"/>
          </p:cNvSpPr>
          <p:nvPr>
            <p:ph type="title"/>
          </p:nvPr>
        </p:nvSpPr>
        <p:spPr>
          <a:xfrm>
            <a:off x="1653363" y="365760"/>
            <a:ext cx="9367203" cy="1188720"/>
          </a:xfrm>
        </p:spPr>
        <p:txBody>
          <a:bodyPr>
            <a:normAutofit/>
          </a:bodyPr>
          <a:lstStyle/>
          <a:p>
            <a:r>
              <a:rPr lang="en-US" dirty="0"/>
              <a:t>Background and Objectives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8AABF8-5E0A-A743-8FDD-25FD5B51690A}"/>
              </a:ext>
            </a:extLst>
          </p:cNvPr>
          <p:cNvSpPr>
            <a:spLocks noGrp="1"/>
          </p:cNvSpPr>
          <p:nvPr>
            <p:ph idx="1"/>
          </p:nvPr>
        </p:nvSpPr>
        <p:spPr>
          <a:xfrm>
            <a:off x="1653363" y="2176272"/>
            <a:ext cx="9367204" cy="4041648"/>
          </a:xfrm>
        </p:spPr>
        <p:txBody>
          <a:bodyPr anchor="t">
            <a:normAutofit/>
          </a:bodyPr>
          <a:lstStyle/>
          <a:p>
            <a:r>
              <a:rPr lang="en-US" sz="2400" dirty="0"/>
              <a:t>Overview:</a:t>
            </a:r>
          </a:p>
          <a:p>
            <a:pPr lvl="1"/>
            <a:r>
              <a:rPr lang="en-US" sz="2000" dirty="0"/>
              <a:t>Neoteric as a leading pharmaceutical company.</a:t>
            </a:r>
          </a:p>
          <a:p>
            <a:pPr lvl="1"/>
            <a:r>
              <a:rPr lang="en-US" sz="2000" dirty="0"/>
              <a:t>The growth and expansions to global markets.</a:t>
            </a:r>
          </a:p>
          <a:p>
            <a:pPr lvl="1"/>
            <a:r>
              <a:rPr lang="en-US" sz="2000" dirty="0"/>
              <a:t>IT transformation in align with the growth.</a:t>
            </a:r>
          </a:p>
          <a:p>
            <a:endParaRPr lang="en-US" sz="2400" dirty="0"/>
          </a:p>
          <a:p>
            <a:r>
              <a:rPr lang="en-US" sz="2400" dirty="0"/>
              <a:t>Objectives:</a:t>
            </a:r>
          </a:p>
          <a:p>
            <a:pPr lvl="1"/>
            <a:r>
              <a:rPr lang="en-US" sz="2000" dirty="0" err="1"/>
              <a:t>Analyse</a:t>
            </a:r>
            <a:r>
              <a:rPr lang="en-US" sz="2000" dirty="0"/>
              <a:t> the company data strategy including architecture, governance and regulatory.</a:t>
            </a:r>
          </a:p>
          <a:p>
            <a:pPr lvl="1"/>
            <a:r>
              <a:rPr lang="en-US" sz="2000" dirty="0"/>
              <a:t>Stakeholder communication strategy.</a:t>
            </a:r>
          </a:p>
          <a:p>
            <a:pPr lvl="1"/>
            <a:endParaRPr lang="en-US" sz="2000" dirty="0"/>
          </a:p>
        </p:txBody>
      </p:sp>
      <p:sp>
        <p:nvSpPr>
          <p:cNvPr id="7" name="Freeform 6">
            <a:extLst>
              <a:ext uri="{FF2B5EF4-FFF2-40B4-BE49-F238E27FC236}">
                <a16:creationId xmlns:a16="http://schemas.microsoft.com/office/drawing/2014/main" id="{0B182B64-7F79-8C49-8DD6-F700C92FB296}"/>
              </a:ext>
            </a:extLst>
          </p:cNvPr>
          <p:cNvSpPr>
            <a:spLocks noEditPoints="1"/>
          </p:cNvSpPr>
          <p:nvPr/>
        </p:nvSpPr>
        <p:spPr bwMode="auto">
          <a:xfrm>
            <a:off x="11582370" y="6423077"/>
            <a:ext cx="304380" cy="289949"/>
          </a:xfrm>
          <a:custGeom>
            <a:avLst/>
            <a:gdLst>
              <a:gd name="T0" fmla="*/ 88 w 98"/>
              <a:gd name="T1" fmla="*/ 8 h 93"/>
              <a:gd name="T2" fmla="*/ 68 w 98"/>
              <a:gd name="T3" fmla="*/ 0 h 93"/>
              <a:gd name="T4" fmla="*/ 48 w 98"/>
              <a:gd name="T5" fmla="*/ 8 h 93"/>
              <a:gd name="T6" fmla="*/ 31 w 98"/>
              <a:gd name="T7" fmla="*/ 26 h 93"/>
              <a:gd name="T8" fmla="*/ 31 w 98"/>
              <a:gd name="T9" fmla="*/ 26 h 93"/>
              <a:gd name="T10" fmla="*/ 11 w 98"/>
              <a:gd name="T11" fmla="*/ 45 h 93"/>
              <a:gd name="T12" fmla="*/ 11 w 98"/>
              <a:gd name="T13" fmla="*/ 85 h 93"/>
              <a:gd name="T14" fmla="*/ 31 w 98"/>
              <a:gd name="T15" fmla="*/ 93 h 93"/>
              <a:gd name="T16" fmla="*/ 51 w 98"/>
              <a:gd name="T17" fmla="*/ 85 h 93"/>
              <a:gd name="T18" fmla="*/ 70 w 98"/>
              <a:gd name="T19" fmla="*/ 66 h 93"/>
              <a:gd name="T20" fmla="*/ 70 w 98"/>
              <a:gd name="T21" fmla="*/ 66 h 93"/>
              <a:gd name="T22" fmla="*/ 88 w 98"/>
              <a:gd name="T23" fmla="*/ 48 h 93"/>
              <a:gd name="T24" fmla="*/ 88 w 98"/>
              <a:gd name="T25" fmla="*/ 8 h 93"/>
              <a:gd name="T26" fmla="*/ 48 w 98"/>
              <a:gd name="T27" fmla="*/ 82 h 93"/>
              <a:gd name="T28" fmla="*/ 14 w 98"/>
              <a:gd name="T29" fmla="*/ 82 h 93"/>
              <a:gd name="T30" fmla="*/ 14 w 98"/>
              <a:gd name="T31" fmla="*/ 48 h 93"/>
              <a:gd name="T32" fmla="*/ 31 w 98"/>
              <a:gd name="T33" fmla="*/ 31 h 93"/>
              <a:gd name="T34" fmla="*/ 65 w 98"/>
              <a:gd name="T35" fmla="*/ 65 h 93"/>
              <a:gd name="T36" fmla="*/ 48 w 98"/>
              <a:gd name="T37" fmla="*/ 82 h 93"/>
              <a:gd name="T38" fmla="*/ 79 w 98"/>
              <a:gd name="T39" fmla="*/ 20 h 93"/>
              <a:gd name="T40" fmla="*/ 76 w 98"/>
              <a:gd name="T41" fmla="*/ 20 h 93"/>
              <a:gd name="T42" fmla="*/ 56 w 98"/>
              <a:gd name="T43" fmla="*/ 20 h 93"/>
              <a:gd name="T44" fmla="*/ 48 w 98"/>
              <a:gd name="T45" fmla="*/ 28 h 93"/>
              <a:gd name="T46" fmla="*/ 47 w 98"/>
              <a:gd name="T47" fmla="*/ 29 h 93"/>
              <a:gd name="T48" fmla="*/ 45 w 98"/>
              <a:gd name="T49" fmla="*/ 28 h 93"/>
              <a:gd name="T50" fmla="*/ 45 w 98"/>
              <a:gd name="T51" fmla="*/ 25 h 93"/>
              <a:gd name="T52" fmla="*/ 54 w 98"/>
              <a:gd name="T53" fmla="*/ 17 h 93"/>
              <a:gd name="T54" fmla="*/ 79 w 98"/>
              <a:gd name="T55" fmla="*/ 17 h 93"/>
              <a:gd name="T56" fmla="*/ 79 w 98"/>
              <a:gd name="T5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3">
                <a:moveTo>
                  <a:pt x="88" y="8"/>
                </a:moveTo>
                <a:cubicBezTo>
                  <a:pt x="82" y="3"/>
                  <a:pt x="75" y="0"/>
                  <a:pt x="68" y="0"/>
                </a:cubicBezTo>
                <a:cubicBezTo>
                  <a:pt x="60" y="0"/>
                  <a:pt x="53" y="3"/>
                  <a:pt x="48" y="8"/>
                </a:cubicBezTo>
                <a:cubicBezTo>
                  <a:pt x="31" y="26"/>
                  <a:pt x="31" y="26"/>
                  <a:pt x="31" y="26"/>
                </a:cubicBezTo>
                <a:cubicBezTo>
                  <a:pt x="31" y="26"/>
                  <a:pt x="31" y="26"/>
                  <a:pt x="31" y="26"/>
                </a:cubicBezTo>
                <a:cubicBezTo>
                  <a:pt x="11" y="45"/>
                  <a:pt x="11" y="45"/>
                  <a:pt x="11" y="45"/>
                </a:cubicBezTo>
                <a:cubicBezTo>
                  <a:pt x="0" y="56"/>
                  <a:pt x="0" y="74"/>
                  <a:pt x="11" y="85"/>
                </a:cubicBezTo>
                <a:cubicBezTo>
                  <a:pt x="17" y="90"/>
                  <a:pt x="24" y="93"/>
                  <a:pt x="31" y="93"/>
                </a:cubicBezTo>
                <a:cubicBezTo>
                  <a:pt x="38" y="93"/>
                  <a:pt x="45" y="90"/>
                  <a:pt x="51" y="85"/>
                </a:cubicBezTo>
                <a:cubicBezTo>
                  <a:pt x="70" y="66"/>
                  <a:pt x="70" y="66"/>
                  <a:pt x="70" y="66"/>
                </a:cubicBezTo>
                <a:cubicBezTo>
                  <a:pt x="70" y="66"/>
                  <a:pt x="70" y="66"/>
                  <a:pt x="70" y="66"/>
                </a:cubicBezTo>
                <a:cubicBezTo>
                  <a:pt x="88" y="48"/>
                  <a:pt x="88" y="48"/>
                  <a:pt x="88" y="48"/>
                </a:cubicBezTo>
                <a:cubicBezTo>
                  <a:pt x="98" y="37"/>
                  <a:pt x="98" y="19"/>
                  <a:pt x="88" y="8"/>
                </a:cubicBezTo>
                <a:close/>
                <a:moveTo>
                  <a:pt x="48" y="82"/>
                </a:moveTo>
                <a:cubicBezTo>
                  <a:pt x="39" y="91"/>
                  <a:pt x="23" y="91"/>
                  <a:pt x="14" y="82"/>
                </a:cubicBezTo>
                <a:cubicBezTo>
                  <a:pt x="5" y="73"/>
                  <a:pt x="5" y="57"/>
                  <a:pt x="14" y="48"/>
                </a:cubicBezTo>
                <a:cubicBezTo>
                  <a:pt x="31" y="31"/>
                  <a:pt x="31" y="31"/>
                  <a:pt x="31" y="31"/>
                </a:cubicBezTo>
                <a:cubicBezTo>
                  <a:pt x="65" y="65"/>
                  <a:pt x="65" y="65"/>
                  <a:pt x="65" y="65"/>
                </a:cubicBezTo>
                <a:lnTo>
                  <a:pt x="48" y="82"/>
                </a:lnTo>
                <a:close/>
                <a:moveTo>
                  <a:pt x="79" y="20"/>
                </a:moveTo>
                <a:cubicBezTo>
                  <a:pt x="78" y="21"/>
                  <a:pt x="77" y="21"/>
                  <a:pt x="76" y="20"/>
                </a:cubicBezTo>
                <a:cubicBezTo>
                  <a:pt x="71" y="14"/>
                  <a:pt x="62" y="14"/>
                  <a:pt x="56" y="20"/>
                </a:cubicBezTo>
                <a:cubicBezTo>
                  <a:pt x="48" y="28"/>
                  <a:pt x="48" y="28"/>
                  <a:pt x="48" y="28"/>
                </a:cubicBezTo>
                <a:cubicBezTo>
                  <a:pt x="48" y="29"/>
                  <a:pt x="47" y="29"/>
                  <a:pt x="47" y="29"/>
                </a:cubicBezTo>
                <a:cubicBezTo>
                  <a:pt x="46" y="29"/>
                  <a:pt x="46" y="29"/>
                  <a:pt x="45" y="28"/>
                </a:cubicBezTo>
                <a:cubicBezTo>
                  <a:pt x="44" y="27"/>
                  <a:pt x="44" y="26"/>
                  <a:pt x="45" y="25"/>
                </a:cubicBezTo>
                <a:cubicBezTo>
                  <a:pt x="54" y="17"/>
                  <a:pt x="54" y="17"/>
                  <a:pt x="54" y="17"/>
                </a:cubicBezTo>
                <a:cubicBezTo>
                  <a:pt x="61" y="10"/>
                  <a:pt x="72" y="10"/>
                  <a:pt x="79" y="17"/>
                </a:cubicBezTo>
                <a:cubicBezTo>
                  <a:pt x="80" y="18"/>
                  <a:pt x="80" y="19"/>
                  <a:pt x="79"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1023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FB0F-8931-E742-8C01-4889982DA4F3}"/>
              </a:ext>
            </a:extLst>
          </p:cNvPr>
          <p:cNvSpPr>
            <a:spLocks noGrp="1"/>
          </p:cNvSpPr>
          <p:nvPr>
            <p:ph type="title"/>
          </p:nvPr>
        </p:nvSpPr>
        <p:spPr>
          <a:xfrm>
            <a:off x="1653363" y="365760"/>
            <a:ext cx="9367203" cy="1188720"/>
          </a:xfrm>
        </p:spPr>
        <p:txBody>
          <a:bodyPr>
            <a:normAutofit/>
          </a:bodyPr>
          <a:lstStyle/>
          <a:p>
            <a:r>
              <a:rPr lang="en-US" dirty="0"/>
              <a:t>Data Characteristics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6">
            <a:extLst>
              <a:ext uri="{FF2B5EF4-FFF2-40B4-BE49-F238E27FC236}">
                <a16:creationId xmlns:a16="http://schemas.microsoft.com/office/drawing/2014/main" id="{AD08AC41-6597-704A-8762-AF8C69104189}"/>
              </a:ext>
            </a:extLst>
          </p:cNvPr>
          <p:cNvSpPr>
            <a:spLocks noEditPoints="1"/>
          </p:cNvSpPr>
          <p:nvPr/>
        </p:nvSpPr>
        <p:spPr bwMode="auto">
          <a:xfrm>
            <a:off x="11582370" y="6423077"/>
            <a:ext cx="304380" cy="289949"/>
          </a:xfrm>
          <a:custGeom>
            <a:avLst/>
            <a:gdLst>
              <a:gd name="T0" fmla="*/ 88 w 98"/>
              <a:gd name="T1" fmla="*/ 8 h 93"/>
              <a:gd name="T2" fmla="*/ 68 w 98"/>
              <a:gd name="T3" fmla="*/ 0 h 93"/>
              <a:gd name="T4" fmla="*/ 48 w 98"/>
              <a:gd name="T5" fmla="*/ 8 h 93"/>
              <a:gd name="T6" fmla="*/ 31 w 98"/>
              <a:gd name="T7" fmla="*/ 26 h 93"/>
              <a:gd name="T8" fmla="*/ 31 w 98"/>
              <a:gd name="T9" fmla="*/ 26 h 93"/>
              <a:gd name="T10" fmla="*/ 11 w 98"/>
              <a:gd name="T11" fmla="*/ 45 h 93"/>
              <a:gd name="T12" fmla="*/ 11 w 98"/>
              <a:gd name="T13" fmla="*/ 85 h 93"/>
              <a:gd name="T14" fmla="*/ 31 w 98"/>
              <a:gd name="T15" fmla="*/ 93 h 93"/>
              <a:gd name="T16" fmla="*/ 51 w 98"/>
              <a:gd name="T17" fmla="*/ 85 h 93"/>
              <a:gd name="T18" fmla="*/ 70 w 98"/>
              <a:gd name="T19" fmla="*/ 66 h 93"/>
              <a:gd name="T20" fmla="*/ 70 w 98"/>
              <a:gd name="T21" fmla="*/ 66 h 93"/>
              <a:gd name="T22" fmla="*/ 88 w 98"/>
              <a:gd name="T23" fmla="*/ 48 h 93"/>
              <a:gd name="T24" fmla="*/ 88 w 98"/>
              <a:gd name="T25" fmla="*/ 8 h 93"/>
              <a:gd name="T26" fmla="*/ 48 w 98"/>
              <a:gd name="T27" fmla="*/ 82 h 93"/>
              <a:gd name="T28" fmla="*/ 14 w 98"/>
              <a:gd name="T29" fmla="*/ 82 h 93"/>
              <a:gd name="T30" fmla="*/ 14 w 98"/>
              <a:gd name="T31" fmla="*/ 48 h 93"/>
              <a:gd name="T32" fmla="*/ 31 w 98"/>
              <a:gd name="T33" fmla="*/ 31 h 93"/>
              <a:gd name="T34" fmla="*/ 65 w 98"/>
              <a:gd name="T35" fmla="*/ 65 h 93"/>
              <a:gd name="T36" fmla="*/ 48 w 98"/>
              <a:gd name="T37" fmla="*/ 82 h 93"/>
              <a:gd name="T38" fmla="*/ 79 w 98"/>
              <a:gd name="T39" fmla="*/ 20 h 93"/>
              <a:gd name="T40" fmla="*/ 76 w 98"/>
              <a:gd name="T41" fmla="*/ 20 h 93"/>
              <a:gd name="T42" fmla="*/ 56 w 98"/>
              <a:gd name="T43" fmla="*/ 20 h 93"/>
              <a:gd name="T44" fmla="*/ 48 w 98"/>
              <a:gd name="T45" fmla="*/ 28 h 93"/>
              <a:gd name="T46" fmla="*/ 47 w 98"/>
              <a:gd name="T47" fmla="*/ 29 h 93"/>
              <a:gd name="T48" fmla="*/ 45 w 98"/>
              <a:gd name="T49" fmla="*/ 28 h 93"/>
              <a:gd name="T50" fmla="*/ 45 w 98"/>
              <a:gd name="T51" fmla="*/ 25 h 93"/>
              <a:gd name="T52" fmla="*/ 54 w 98"/>
              <a:gd name="T53" fmla="*/ 17 h 93"/>
              <a:gd name="T54" fmla="*/ 79 w 98"/>
              <a:gd name="T55" fmla="*/ 17 h 93"/>
              <a:gd name="T56" fmla="*/ 79 w 98"/>
              <a:gd name="T5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3">
                <a:moveTo>
                  <a:pt x="88" y="8"/>
                </a:moveTo>
                <a:cubicBezTo>
                  <a:pt x="82" y="3"/>
                  <a:pt x="75" y="0"/>
                  <a:pt x="68" y="0"/>
                </a:cubicBezTo>
                <a:cubicBezTo>
                  <a:pt x="60" y="0"/>
                  <a:pt x="53" y="3"/>
                  <a:pt x="48" y="8"/>
                </a:cubicBezTo>
                <a:cubicBezTo>
                  <a:pt x="31" y="26"/>
                  <a:pt x="31" y="26"/>
                  <a:pt x="31" y="26"/>
                </a:cubicBezTo>
                <a:cubicBezTo>
                  <a:pt x="31" y="26"/>
                  <a:pt x="31" y="26"/>
                  <a:pt x="31" y="26"/>
                </a:cubicBezTo>
                <a:cubicBezTo>
                  <a:pt x="11" y="45"/>
                  <a:pt x="11" y="45"/>
                  <a:pt x="11" y="45"/>
                </a:cubicBezTo>
                <a:cubicBezTo>
                  <a:pt x="0" y="56"/>
                  <a:pt x="0" y="74"/>
                  <a:pt x="11" y="85"/>
                </a:cubicBezTo>
                <a:cubicBezTo>
                  <a:pt x="17" y="90"/>
                  <a:pt x="24" y="93"/>
                  <a:pt x="31" y="93"/>
                </a:cubicBezTo>
                <a:cubicBezTo>
                  <a:pt x="38" y="93"/>
                  <a:pt x="45" y="90"/>
                  <a:pt x="51" y="85"/>
                </a:cubicBezTo>
                <a:cubicBezTo>
                  <a:pt x="70" y="66"/>
                  <a:pt x="70" y="66"/>
                  <a:pt x="70" y="66"/>
                </a:cubicBezTo>
                <a:cubicBezTo>
                  <a:pt x="70" y="66"/>
                  <a:pt x="70" y="66"/>
                  <a:pt x="70" y="66"/>
                </a:cubicBezTo>
                <a:cubicBezTo>
                  <a:pt x="88" y="48"/>
                  <a:pt x="88" y="48"/>
                  <a:pt x="88" y="48"/>
                </a:cubicBezTo>
                <a:cubicBezTo>
                  <a:pt x="98" y="37"/>
                  <a:pt x="98" y="19"/>
                  <a:pt x="88" y="8"/>
                </a:cubicBezTo>
                <a:close/>
                <a:moveTo>
                  <a:pt x="48" y="82"/>
                </a:moveTo>
                <a:cubicBezTo>
                  <a:pt x="39" y="91"/>
                  <a:pt x="23" y="91"/>
                  <a:pt x="14" y="82"/>
                </a:cubicBezTo>
                <a:cubicBezTo>
                  <a:pt x="5" y="73"/>
                  <a:pt x="5" y="57"/>
                  <a:pt x="14" y="48"/>
                </a:cubicBezTo>
                <a:cubicBezTo>
                  <a:pt x="31" y="31"/>
                  <a:pt x="31" y="31"/>
                  <a:pt x="31" y="31"/>
                </a:cubicBezTo>
                <a:cubicBezTo>
                  <a:pt x="65" y="65"/>
                  <a:pt x="65" y="65"/>
                  <a:pt x="65" y="65"/>
                </a:cubicBezTo>
                <a:lnTo>
                  <a:pt x="48" y="82"/>
                </a:lnTo>
                <a:close/>
                <a:moveTo>
                  <a:pt x="79" y="20"/>
                </a:moveTo>
                <a:cubicBezTo>
                  <a:pt x="78" y="21"/>
                  <a:pt x="77" y="21"/>
                  <a:pt x="76" y="20"/>
                </a:cubicBezTo>
                <a:cubicBezTo>
                  <a:pt x="71" y="14"/>
                  <a:pt x="62" y="14"/>
                  <a:pt x="56" y="20"/>
                </a:cubicBezTo>
                <a:cubicBezTo>
                  <a:pt x="48" y="28"/>
                  <a:pt x="48" y="28"/>
                  <a:pt x="48" y="28"/>
                </a:cubicBezTo>
                <a:cubicBezTo>
                  <a:pt x="48" y="29"/>
                  <a:pt x="47" y="29"/>
                  <a:pt x="47" y="29"/>
                </a:cubicBezTo>
                <a:cubicBezTo>
                  <a:pt x="46" y="29"/>
                  <a:pt x="46" y="29"/>
                  <a:pt x="45" y="28"/>
                </a:cubicBezTo>
                <a:cubicBezTo>
                  <a:pt x="44" y="27"/>
                  <a:pt x="44" y="26"/>
                  <a:pt x="45" y="25"/>
                </a:cubicBezTo>
                <a:cubicBezTo>
                  <a:pt x="54" y="17"/>
                  <a:pt x="54" y="17"/>
                  <a:pt x="54" y="17"/>
                </a:cubicBezTo>
                <a:cubicBezTo>
                  <a:pt x="61" y="10"/>
                  <a:pt x="72" y="10"/>
                  <a:pt x="79" y="17"/>
                </a:cubicBezTo>
                <a:cubicBezTo>
                  <a:pt x="80" y="18"/>
                  <a:pt x="80" y="19"/>
                  <a:pt x="79"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aphicFrame>
        <p:nvGraphicFramePr>
          <p:cNvPr id="9" name="Content Placeholder 8">
            <a:extLst>
              <a:ext uri="{FF2B5EF4-FFF2-40B4-BE49-F238E27FC236}">
                <a16:creationId xmlns:a16="http://schemas.microsoft.com/office/drawing/2014/main" id="{66325BFE-FA94-BA4C-A371-D7BDA9C49A17}"/>
              </a:ext>
            </a:extLst>
          </p:cNvPr>
          <p:cNvGraphicFramePr>
            <a:graphicFrameLocks noGrp="1"/>
          </p:cNvGraphicFramePr>
          <p:nvPr>
            <p:ph idx="1"/>
            <p:extLst>
              <p:ext uri="{D42A27DB-BD31-4B8C-83A1-F6EECF244321}">
                <p14:modId xmlns:p14="http://schemas.microsoft.com/office/powerpoint/2010/main" val="3393932180"/>
              </p:ext>
            </p:extLst>
          </p:nvPr>
        </p:nvGraphicFramePr>
        <p:xfrm>
          <a:off x="1207007" y="1834229"/>
          <a:ext cx="10752895" cy="4727704"/>
        </p:xfrm>
        <a:graphic>
          <a:graphicData uri="http://schemas.openxmlformats.org/drawingml/2006/table">
            <a:tbl>
              <a:tblPr firstRow="1" firstCol="1" bandRow="1">
                <a:tableStyleId>{1E171933-4619-4E11-9A3F-F7608DF75F80}</a:tableStyleId>
              </a:tblPr>
              <a:tblGrid>
                <a:gridCol w="1898143">
                  <a:extLst>
                    <a:ext uri="{9D8B030D-6E8A-4147-A177-3AD203B41FA5}">
                      <a16:colId xmlns:a16="http://schemas.microsoft.com/office/drawing/2014/main" val="3400104679"/>
                    </a:ext>
                  </a:extLst>
                </a:gridCol>
                <a:gridCol w="2228850">
                  <a:extLst>
                    <a:ext uri="{9D8B030D-6E8A-4147-A177-3AD203B41FA5}">
                      <a16:colId xmlns:a16="http://schemas.microsoft.com/office/drawing/2014/main" val="842569645"/>
                    </a:ext>
                  </a:extLst>
                </a:gridCol>
                <a:gridCol w="1299163">
                  <a:extLst>
                    <a:ext uri="{9D8B030D-6E8A-4147-A177-3AD203B41FA5}">
                      <a16:colId xmlns:a16="http://schemas.microsoft.com/office/drawing/2014/main" val="342395932"/>
                    </a:ext>
                  </a:extLst>
                </a:gridCol>
                <a:gridCol w="1282778">
                  <a:extLst>
                    <a:ext uri="{9D8B030D-6E8A-4147-A177-3AD203B41FA5}">
                      <a16:colId xmlns:a16="http://schemas.microsoft.com/office/drawing/2014/main" val="1090066703"/>
                    </a:ext>
                  </a:extLst>
                </a:gridCol>
                <a:gridCol w="974913">
                  <a:extLst>
                    <a:ext uri="{9D8B030D-6E8A-4147-A177-3AD203B41FA5}">
                      <a16:colId xmlns:a16="http://schemas.microsoft.com/office/drawing/2014/main" val="3728625145"/>
                    </a:ext>
                  </a:extLst>
                </a:gridCol>
                <a:gridCol w="1346917">
                  <a:extLst>
                    <a:ext uri="{9D8B030D-6E8A-4147-A177-3AD203B41FA5}">
                      <a16:colId xmlns:a16="http://schemas.microsoft.com/office/drawing/2014/main" val="1683128729"/>
                    </a:ext>
                  </a:extLst>
                </a:gridCol>
                <a:gridCol w="1722131">
                  <a:extLst>
                    <a:ext uri="{9D8B030D-6E8A-4147-A177-3AD203B41FA5}">
                      <a16:colId xmlns:a16="http://schemas.microsoft.com/office/drawing/2014/main" val="3092111574"/>
                    </a:ext>
                  </a:extLst>
                </a:gridCol>
              </a:tblGrid>
              <a:tr h="295482">
                <a:tc>
                  <a:txBody>
                    <a:bodyPr/>
                    <a:lstStyle/>
                    <a:p>
                      <a:pPr algn="l" fontAlgn="b"/>
                      <a:r>
                        <a:rPr lang="en-AU" sz="1400" u="none" strike="noStrike">
                          <a:effectLst/>
                        </a:rPr>
                        <a:t>Data element (dataset)</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Source and collection</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Data type</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Data Sensitivity</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Data Value</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Data storage</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Data Security measure</a:t>
                      </a:r>
                      <a:endParaRPr lang="en-AU" sz="1400" b="1" i="0" u="none" strike="noStrike">
                        <a:solidFill>
                          <a:srgbClr val="FFFFFF"/>
                        </a:solidFill>
                        <a:effectLst/>
                        <a:latin typeface="Calibri" panose="020F0502020204030204" pitchFamily="34" charset="0"/>
                      </a:endParaRPr>
                    </a:p>
                  </a:txBody>
                  <a:tcPr marL="9411" marR="9411" marT="9411" marB="0"/>
                </a:tc>
                <a:extLst>
                  <a:ext uri="{0D108BD9-81ED-4DB2-BD59-A6C34878D82A}">
                    <a16:rowId xmlns:a16="http://schemas.microsoft.com/office/drawing/2014/main" val="3856906822"/>
                  </a:ext>
                </a:extLst>
              </a:tr>
              <a:tr h="1181927">
                <a:tc>
                  <a:txBody>
                    <a:bodyPr/>
                    <a:lstStyle/>
                    <a:p>
                      <a:pPr algn="l" fontAlgn="b"/>
                      <a:r>
                        <a:rPr lang="en-AU" sz="1400" u="none" strike="noStrike" dirty="0">
                          <a:effectLst/>
                        </a:rPr>
                        <a:t>Patient Personal data</a:t>
                      </a:r>
                      <a:endParaRPr lang="en-AU" sz="1400" b="1" i="0" u="none" strike="noStrike" dirty="0">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dirty="0">
                          <a:effectLst/>
                        </a:rPr>
                        <a:t>Electronic health records</a:t>
                      </a:r>
                      <a:br>
                        <a:rPr lang="en-AU" sz="1400" u="none" strike="noStrike" dirty="0">
                          <a:effectLst/>
                        </a:rPr>
                      </a:br>
                      <a:r>
                        <a:rPr lang="en-AU" sz="1400" u="none" strike="noStrike" dirty="0">
                          <a:effectLst/>
                        </a:rPr>
                        <a:t>Web portal and mobile app</a:t>
                      </a:r>
                      <a:br>
                        <a:rPr lang="en-AU" sz="1400" u="none" strike="noStrike" dirty="0">
                          <a:effectLst/>
                        </a:rPr>
                      </a:br>
                      <a:r>
                        <a:rPr lang="en-AU" sz="1400" u="none" strike="noStrike" dirty="0">
                          <a:effectLst/>
                        </a:rPr>
                        <a:t>Smartwatch</a:t>
                      </a:r>
                      <a:br>
                        <a:rPr lang="en-AU" sz="1400" u="none" strike="noStrike" dirty="0">
                          <a:effectLst/>
                        </a:rPr>
                      </a:br>
                      <a:r>
                        <a:rPr lang="en-AU" sz="1400" u="none" strike="noStrike" dirty="0">
                          <a:effectLst/>
                        </a:rPr>
                        <a:t>Social networks</a:t>
                      </a:r>
                      <a:endParaRPr lang="en-AU" sz="1400" b="0" i="0" u="none" strike="noStrike" dirty="0">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restricted / PII</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Cloud/data lake</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Encryption/Masking</a:t>
                      </a:r>
                      <a:endParaRPr lang="en-AU" sz="1400" b="0" i="0" u="none" strike="noStrike">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651717939"/>
                  </a:ext>
                </a:extLst>
              </a:tr>
              <a:tr h="590962">
                <a:tc>
                  <a:txBody>
                    <a:bodyPr/>
                    <a:lstStyle/>
                    <a:p>
                      <a:pPr algn="l" fontAlgn="b"/>
                      <a:r>
                        <a:rPr lang="en-AU" sz="1400" u="none" strike="noStrike">
                          <a:effectLst/>
                        </a:rPr>
                        <a:t>Patient health records</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Electronic health records</a:t>
                      </a:r>
                      <a:br>
                        <a:rPr lang="en-AU" sz="1400" u="none" strike="noStrike">
                          <a:effectLst/>
                        </a:rPr>
                      </a:br>
                      <a:r>
                        <a:rPr lang="en-AU" sz="1400" u="none" strike="noStrike">
                          <a:effectLst/>
                        </a:rPr>
                        <a:t>laboratory</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restricted / PII</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Cloud/ data lake</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Encryption/Masking</a:t>
                      </a:r>
                      <a:endParaRPr lang="en-AU" sz="1400" b="0" i="0" u="none" strike="noStrike">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2282457177"/>
                  </a:ext>
                </a:extLst>
              </a:tr>
              <a:tr h="590962">
                <a:tc>
                  <a:txBody>
                    <a:bodyPr/>
                    <a:lstStyle/>
                    <a:p>
                      <a:pPr algn="l" fontAlgn="b"/>
                      <a:r>
                        <a:rPr lang="en-AU" sz="1400" u="none" strike="noStrike">
                          <a:effectLst/>
                        </a:rPr>
                        <a:t>Patient behavioral and interaction data</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Web portal and mobile app</a:t>
                      </a:r>
                      <a:br>
                        <a:rPr lang="en-AU" sz="1400" u="none" strike="noStrike">
                          <a:effectLst/>
                        </a:rPr>
                      </a:br>
                      <a:r>
                        <a:rPr lang="en-AU" sz="1400" u="none" strike="noStrike">
                          <a:effectLst/>
                        </a:rPr>
                        <a:t>Smartwach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restricted / PII</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Cloud/ data lake</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Masking</a:t>
                      </a:r>
                      <a:endParaRPr lang="en-AU" sz="1400" b="0" i="0" u="none" strike="noStrike">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2820316487"/>
                  </a:ext>
                </a:extLst>
              </a:tr>
              <a:tr h="295482">
                <a:tc>
                  <a:txBody>
                    <a:bodyPr/>
                    <a:lstStyle/>
                    <a:p>
                      <a:pPr algn="l" fontAlgn="b"/>
                      <a:r>
                        <a:rPr lang="en-AU" sz="1400" u="none" strike="noStrike">
                          <a:effectLst/>
                        </a:rPr>
                        <a:t>laboratory data</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Laboratory systems</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unstructured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restricted / PII</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Cloud/ data lake</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Encryption/Masking</a:t>
                      </a:r>
                      <a:endParaRPr lang="en-AU" sz="1400" b="0" i="0" u="none" strike="noStrike">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2000642213"/>
                  </a:ext>
                </a:extLst>
              </a:tr>
              <a:tr h="295482">
                <a:tc>
                  <a:txBody>
                    <a:bodyPr/>
                    <a:lstStyle/>
                    <a:p>
                      <a:pPr algn="l" fontAlgn="b"/>
                      <a:r>
                        <a:rPr lang="en-AU" sz="1400" u="none" strike="noStrike">
                          <a:effectLst/>
                        </a:rPr>
                        <a:t>clinical researches</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Clinical researches</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restricted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Cloud/ data lake</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Masking</a:t>
                      </a:r>
                      <a:endParaRPr lang="en-AU" sz="1400" b="0" i="0" u="none" strike="noStrike">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1483648386"/>
                  </a:ext>
                </a:extLst>
              </a:tr>
              <a:tr h="886445">
                <a:tc>
                  <a:txBody>
                    <a:bodyPr/>
                    <a:lstStyle/>
                    <a:p>
                      <a:pPr algn="l" fontAlgn="b"/>
                      <a:r>
                        <a:rPr lang="en-AU" sz="1400" u="none" strike="noStrike">
                          <a:effectLst/>
                        </a:rPr>
                        <a:t>corporate data</a:t>
                      </a:r>
                      <a:endParaRPr lang="en-AU" sz="1400" b="1" i="0" u="none" strike="noStrike">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corporate HR, Accounting and billing solutions</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confidential</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Medium</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on-prem/ warehouse/ distributed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Encryption</a:t>
                      </a:r>
                      <a:endParaRPr lang="en-AU" sz="1400" b="0" i="0" u="none" strike="noStrike">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3281219870"/>
                  </a:ext>
                </a:extLst>
              </a:tr>
              <a:tr h="590962">
                <a:tc>
                  <a:txBody>
                    <a:bodyPr/>
                    <a:lstStyle/>
                    <a:p>
                      <a:pPr algn="l" fontAlgn="b"/>
                      <a:r>
                        <a:rPr lang="en-AU" sz="1400" u="none" strike="noStrike" dirty="0">
                          <a:effectLst/>
                        </a:rPr>
                        <a:t>Open public data</a:t>
                      </a:r>
                      <a:endParaRPr lang="en-AU" sz="1400" b="1" i="0" u="none" strike="noStrike" dirty="0">
                        <a:solidFill>
                          <a:srgbClr val="FFFFFF"/>
                        </a:solidFill>
                        <a:effectLst/>
                        <a:latin typeface="Calibri" panose="020F0502020204030204" pitchFamily="34" charset="0"/>
                      </a:endParaRPr>
                    </a:p>
                  </a:txBody>
                  <a:tcPr marL="9411" marR="9411" marT="9411" marB="0"/>
                </a:tc>
                <a:tc>
                  <a:txBody>
                    <a:bodyPr/>
                    <a:lstStyle/>
                    <a:p>
                      <a:pPr algn="l" fontAlgn="b"/>
                      <a:r>
                        <a:rPr lang="en-AU" sz="1400" u="none" strike="noStrike">
                          <a:effectLst/>
                        </a:rPr>
                        <a:t>trusted external provider of open public data</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structured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public</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High</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r>
                        <a:rPr lang="en-AU" sz="1400" u="none" strike="noStrike">
                          <a:effectLst/>
                        </a:rPr>
                        <a:t>Cloud</a:t>
                      </a:r>
                      <a:endParaRPr lang="en-AU" sz="1400" b="0" i="0" u="none" strike="noStrike">
                        <a:solidFill>
                          <a:srgbClr val="000000"/>
                        </a:solidFill>
                        <a:effectLst/>
                        <a:latin typeface="Calibri" panose="020F0502020204030204" pitchFamily="34" charset="0"/>
                      </a:endParaRPr>
                    </a:p>
                  </a:txBody>
                  <a:tcPr marL="9411" marR="9411" marT="9411" marB="0"/>
                </a:tc>
                <a:tc>
                  <a:txBody>
                    <a:bodyPr/>
                    <a:lstStyle/>
                    <a:p>
                      <a:pPr algn="l" fontAlgn="b"/>
                      <a:endParaRPr lang="en-AU" sz="1400" b="0" i="0" u="none" strike="noStrike" dirty="0">
                        <a:solidFill>
                          <a:srgbClr val="000000"/>
                        </a:solidFill>
                        <a:effectLst/>
                        <a:latin typeface="Calibri" panose="020F0502020204030204" pitchFamily="34" charset="0"/>
                      </a:endParaRPr>
                    </a:p>
                  </a:txBody>
                  <a:tcPr marL="9411" marR="9411" marT="9411" marB="0"/>
                </a:tc>
                <a:extLst>
                  <a:ext uri="{0D108BD9-81ED-4DB2-BD59-A6C34878D82A}">
                    <a16:rowId xmlns:a16="http://schemas.microsoft.com/office/drawing/2014/main" val="3708811238"/>
                  </a:ext>
                </a:extLst>
              </a:tr>
            </a:tbl>
          </a:graphicData>
        </a:graphic>
      </p:graphicFrame>
    </p:spTree>
    <p:extLst>
      <p:ext uri="{BB962C8B-B14F-4D97-AF65-F5344CB8AC3E}">
        <p14:creationId xmlns:p14="http://schemas.microsoft.com/office/powerpoint/2010/main" val="357147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FB0F-8931-E742-8C01-4889982DA4F3}"/>
              </a:ext>
            </a:extLst>
          </p:cNvPr>
          <p:cNvSpPr>
            <a:spLocks noGrp="1"/>
          </p:cNvSpPr>
          <p:nvPr>
            <p:ph type="title"/>
          </p:nvPr>
        </p:nvSpPr>
        <p:spPr>
          <a:xfrm>
            <a:off x="1653363" y="365760"/>
            <a:ext cx="9367203" cy="1188720"/>
          </a:xfrm>
        </p:spPr>
        <p:txBody>
          <a:bodyPr>
            <a:normAutofit/>
          </a:bodyPr>
          <a:lstStyle/>
          <a:p>
            <a:r>
              <a:rPr lang="en-US" dirty="0"/>
              <a:t>Data Governance</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4">
            <a:extLst>
              <a:ext uri="{FF2B5EF4-FFF2-40B4-BE49-F238E27FC236}">
                <a16:creationId xmlns:a16="http://schemas.microsoft.com/office/drawing/2014/main" id="{8EE5CD0E-A9AC-AE4D-9448-413DFE8BBBA1}"/>
              </a:ext>
            </a:extLst>
          </p:cNvPr>
          <p:cNvGraphicFramePr>
            <a:graphicFrameLocks noGrp="1"/>
          </p:cNvGraphicFramePr>
          <p:nvPr>
            <p:ph idx="1"/>
            <p:extLst>
              <p:ext uri="{D42A27DB-BD31-4B8C-83A1-F6EECF244321}">
                <p14:modId xmlns:p14="http://schemas.microsoft.com/office/powerpoint/2010/main" val="961696962"/>
              </p:ext>
            </p:extLst>
          </p:nvPr>
        </p:nvGraphicFramePr>
        <p:xfrm>
          <a:off x="1218173" y="1904922"/>
          <a:ext cx="10807570" cy="2149919"/>
        </p:xfrm>
        <a:graphic>
          <a:graphicData uri="http://schemas.openxmlformats.org/drawingml/2006/table">
            <a:tbl>
              <a:tblPr firstRow="1" bandRow="1">
                <a:tableStyleId>{1E171933-4619-4E11-9A3F-F7608DF75F80}</a:tableStyleId>
              </a:tblPr>
              <a:tblGrid>
                <a:gridCol w="1912954">
                  <a:extLst>
                    <a:ext uri="{9D8B030D-6E8A-4147-A177-3AD203B41FA5}">
                      <a16:colId xmlns:a16="http://schemas.microsoft.com/office/drawing/2014/main" val="170547891"/>
                    </a:ext>
                  </a:extLst>
                </a:gridCol>
                <a:gridCol w="2161309">
                  <a:extLst>
                    <a:ext uri="{9D8B030D-6E8A-4147-A177-3AD203B41FA5}">
                      <a16:colId xmlns:a16="http://schemas.microsoft.com/office/drawing/2014/main" val="4195959893"/>
                    </a:ext>
                  </a:extLst>
                </a:gridCol>
                <a:gridCol w="2179782">
                  <a:extLst>
                    <a:ext uri="{9D8B030D-6E8A-4147-A177-3AD203B41FA5}">
                      <a16:colId xmlns:a16="http://schemas.microsoft.com/office/drawing/2014/main" val="893298308"/>
                    </a:ext>
                  </a:extLst>
                </a:gridCol>
                <a:gridCol w="2392011">
                  <a:extLst>
                    <a:ext uri="{9D8B030D-6E8A-4147-A177-3AD203B41FA5}">
                      <a16:colId xmlns:a16="http://schemas.microsoft.com/office/drawing/2014/main" val="3346847355"/>
                    </a:ext>
                  </a:extLst>
                </a:gridCol>
                <a:gridCol w="2161514">
                  <a:extLst>
                    <a:ext uri="{9D8B030D-6E8A-4147-A177-3AD203B41FA5}">
                      <a16:colId xmlns:a16="http://schemas.microsoft.com/office/drawing/2014/main" val="911348353"/>
                    </a:ext>
                  </a:extLst>
                </a:gridCol>
              </a:tblGrid>
              <a:tr h="188768">
                <a:tc>
                  <a:txBody>
                    <a:bodyPr/>
                    <a:lstStyle/>
                    <a:p>
                      <a:pPr algn="l" fontAlgn="t"/>
                      <a:r>
                        <a:rPr lang="en-AU" sz="1000" u="none" strike="noStrike" dirty="0">
                          <a:effectLst/>
                        </a:rPr>
                        <a:t>Strategy</a:t>
                      </a:r>
                      <a:endParaRPr lang="en-AU" sz="1000" b="1" i="0" u="none" strike="noStrike" dirty="0">
                        <a:solidFill>
                          <a:srgbClr val="FFFFFF"/>
                        </a:solidFill>
                        <a:effectLst/>
                        <a:latin typeface="Calibri" panose="020F0502020204030204" pitchFamily="34" charset="0"/>
                      </a:endParaRPr>
                    </a:p>
                  </a:txBody>
                  <a:tcPr marL="8328" marR="8328" marT="8328" marB="0"/>
                </a:tc>
                <a:tc>
                  <a:txBody>
                    <a:bodyPr/>
                    <a:lstStyle/>
                    <a:p>
                      <a:pPr algn="l" fontAlgn="t"/>
                      <a:r>
                        <a:rPr lang="en-AU" sz="1000" u="none" strike="noStrike" dirty="0">
                          <a:effectLst/>
                        </a:rPr>
                        <a:t>Organisation &amp; people</a:t>
                      </a:r>
                      <a:endParaRPr lang="en-AU" sz="1000" b="1" i="0" u="none" strike="noStrike" dirty="0">
                        <a:solidFill>
                          <a:srgbClr val="FFFFFF"/>
                        </a:solidFill>
                        <a:effectLst/>
                        <a:latin typeface="Calibri" panose="020F0502020204030204" pitchFamily="34" charset="0"/>
                      </a:endParaRPr>
                    </a:p>
                  </a:txBody>
                  <a:tcPr marL="8328" marR="8328" marT="8328" marB="0"/>
                </a:tc>
                <a:tc>
                  <a:txBody>
                    <a:bodyPr/>
                    <a:lstStyle/>
                    <a:p>
                      <a:pPr algn="l" fontAlgn="t"/>
                      <a:r>
                        <a:rPr lang="en-AU" sz="1000" u="none" strike="noStrike">
                          <a:effectLst/>
                        </a:rPr>
                        <a:t>Proces &amp; workflow</a:t>
                      </a:r>
                      <a:endParaRPr lang="en-AU" sz="1000" b="1" i="0" u="none" strike="noStrike">
                        <a:solidFill>
                          <a:srgbClr val="FFFFFF"/>
                        </a:solidFill>
                        <a:effectLst/>
                        <a:latin typeface="Calibri" panose="020F0502020204030204" pitchFamily="34" charset="0"/>
                      </a:endParaRPr>
                    </a:p>
                  </a:txBody>
                  <a:tcPr marL="8328" marR="8328" marT="8328" marB="0"/>
                </a:tc>
                <a:tc>
                  <a:txBody>
                    <a:bodyPr/>
                    <a:lstStyle/>
                    <a:p>
                      <a:pPr algn="l" fontAlgn="t"/>
                      <a:r>
                        <a:rPr lang="en-AU" sz="1000" u="none" strike="noStrike">
                          <a:effectLst/>
                        </a:rPr>
                        <a:t>Data Management</a:t>
                      </a:r>
                      <a:endParaRPr lang="en-AU" sz="1000" b="1" i="0" u="none" strike="noStrike">
                        <a:solidFill>
                          <a:srgbClr val="FFFFFF"/>
                        </a:solidFill>
                        <a:effectLst/>
                        <a:latin typeface="Calibri" panose="020F0502020204030204" pitchFamily="34" charset="0"/>
                      </a:endParaRPr>
                    </a:p>
                  </a:txBody>
                  <a:tcPr marL="8328" marR="8328" marT="8328" marB="0"/>
                </a:tc>
                <a:tc>
                  <a:txBody>
                    <a:bodyPr/>
                    <a:lstStyle/>
                    <a:p>
                      <a:pPr algn="l" fontAlgn="t"/>
                      <a:r>
                        <a:rPr lang="en-AU" sz="1000" u="none" strike="noStrike">
                          <a:effectLst/>
                        </a:rPr>
                        <a:t>Culture &amp; Comms</a:t>
                      </a:r>
                      <a:endParaRPr lang="en-AU" sz="1000" b="1" i="0" u="none" strike="noStrike">
                        <a:solidFill>
                          <a:srgbClr val="FFFFFF"/>
                        </a:solidFill>
                        <a:effectLst/>
                        <a:latin typeface="Calibri" panose="020F0502020204030204" pitchFamily="34" charset="0"/>
                      </a:endParaRPr>
                    </a:p>
                  </a:txBody>
                  <a:tcPr marL="8328" marR="8328" marT="8328" marB="0"/>
                </a:tc>
                <a:extLst>
                  <a:ext uri="{0D108BD9-81ED-4DB2-BD59-A6C34878D82A}">
                    <a16:rowId xmlns:a16="http://schemas.microsoft.com/office/drawing/2014/main" val="3086657197"/>
                  </a:ext>
                </a:extLst>
              </a:tr>
              <a:tr h="415715">
                <a:tc>
                  <a:txBody>
                    <a:bodyPr/>
                    <a:lstStyle/>
                    <a:p>
                      <a:pPr algn="l" fontAlgn="t"/>
                      <a:r>
                        <a:rPr lang="en-AU" sz="1000" u="none" strike="noStrike">
                          <a:effectLst/>
                        </a:rPr>
                        <a:t>Clear understanding of the strategic goals and data governance</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Specify data stakeholders (internal and external)</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Data is considered within the business processes and operation management</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AU" sz="1000" u="none" strike="noStrike" dirty="0">
                          <a:effectLst/>
                        </a:rPr>
                        <a:t>Identify key data elements, and The purpose of data</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The importance of data communicated across Neoteric</a:t>
                      </a:r>
                      <a:endParaRPr lang="en-AU" sz="1000" b="0" i="0" u="none" strike="noStrike">
                        <a:solidFill>
                          <a:srgbClr val="000000"/>
                        </a:solidFill>
                        <a:effectLst/>
                        <a:latin typeface="Calibri" panose="020F0502020204030204" pitchFamily="34" charset="0"/>
                      </a:endParaRPr>
                    </a:p>
                  </a:txBody>
                  <a:tcPr marL="8328" marR="8328" marT="8328" marB="0"/>
                </a:tc>
                <a:extLst>
                  <a:ext uri="{0D108BD9-81ED-4DB2-BD59-A6C34878D82A}">
                    <a16:rowId xmlns:a16="http://schemas.microsoft.com/office/drawing/2014/main" val="1230435034"/>
                  </a:ext>
                </a:extLst>
              </a:tr>
              <a:tr h="412828">
                <a:tc>
                  <a:txBody>
                    <a:bodyPr/>
                    <a:lstStyle/>
                    <a:p>
                      <a:pPr algn="l" fontAlgn="t"/>
                      <a:r>
                        <a:rPr lang="en-AU" sz="1000" u="none" strike="noStrike" dirty="0">
                          <a:effectLst/>
                        </a:rPr>
                        <a:t>Neoteric relies on data</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dirty="0">
                          <a:effectLst/>
                        </a:rPr>
                        <a:t>Data producers, consumers and modifiers</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dirty="0">
                          <a:effectLst/>
                        </a:rPr>
                        <a:t>Data management and improvement processes</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Mapping business processes to data</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dirty="0">
                          <a:effectLst/>
                        </a:rPr>
                        <a:t>The understanding the value of good data management by the board</a:t>
                      </a:r>
                      <a:endParaRPr lang="en-AU" sz="1000" b="0" i="0" u="none" strike="noStrike" dirty="0">
                        <a:solidFill>
                          <a:srgbClr val="000000"/>
                        </a:solidFill>
                        <a:effectLst/>
                        <a:latin typeface="Calibri" panose="020F0502020204030204" pitchFamily="34" charset="0"/>
                      </a:endParaRPr>
                    </a:p>
                  </a:txBody>
                  <a:tcPr marL="8328" marR="8328" marT="8328" marB="0"/>
                </a:tc>
                <a:extLst>
                  <a:ext uri="{0D108BD9-81ED-4DB2-BD59-A6C34878D82A}">
                    <a16:rowId xmlns:a16="http://schemas.microsoft.com/office/drawing/2014/main" val="2751578460"/>
                  </a:ext>
                </a:extLst>
              </a:tr>
              <a:tr h="377536">
                <a:tc>
                  <a:txBody>
                    <a:bodyPr/>
                    <a:lstStyle/>
                    <a:p>
                      <a:pPr algn="l" fontAlgn="t"/>
                      <a:r>
                        <a:rPr lang="en-AU" sz="1000" u="none" strike="noStrike">
                          <a:effectLst/>
                        </a:rPr>
                        <a:t>Data issues have major impacts on Neoteric</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dirty="0">
                          <a:effectLst/>
                        </a:rPr>
                        <a:t>Individual accountability for data ownership</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Data-related issues management system</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Formal standard and rules how to manage and improve data</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Executive supoort</a:t>
                      </a:r>
                      <a:endParaRPr lang="en-AU" sz="1000" b="0" i="0" u="none" strike="noStrike">
                        <a:solidFill>
                          <a:srgbClr val="000000"/>
                        </a:solidFill>
                        <a:effectLst/>
                        <a:latin typeface="Calibri" panose="020F0502020204030204" pitchFamily="34" charset="0"/>
                      </a:endParaRPr>
                    </a:p>
                  </a:txBody>
                  <a:tcPr marL="8328" marR="8328" marT="8328" marB="0"/>
                </a:tc>
                <a:extLst>
                  <a:ext uri="{0D108BD9-81ED-4DB2-BD59-A6C34878D82A}">
                    <a16:rowId xmlns:a16="http://schemas.microsoft.com/office/drawing/2014/main" val="2181084820"/>
                  </a:ext>
                </a:extLst>
              </a:tr>
              <a:tr h="377536">
                <a:tc>
                  <a:txBody>
                    <a:bodyPr/>
                    <a:lstStyle/>
                    <a:p>
                      <a:pPr algn="l" fontAlgn="t"/>
                      <a:r>
                        <a:rPr lang="en-AU" sz="1000" u="none" strike="noStrike">
                          <a:effectLst/>
                        </a:rPr>
                        <a:t>Data Governance policy</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Proper training for data management</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Regular analysis of effeciency and effectiveness of data management</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AU" sz="1000" u="none" strike="noStrike" dirty="0">
                          <a:effectLst/>
                        </a:rPr>
                        <a:t>Data quality KPI are defined</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All individual are aware, educated and trained.</a:t>
                      </a:r>
                      <a:endParaRPr lang="en-AU" sz="1000" b="0" i="0" u="none" strike="noStrike">
                        <a:solidFill>
                          <a:srgbClr val="000000"/>
                        </a:solidFill>
                        <a:effectLst/>
                        <a:latin typeface="Calibri" panose="020F0502020204030204" pitchFamily="34" charset="0"/>
                      </a:endParaRPr>
                    </a:p>
                  </a:txBody>
                  <a:tcPr marL="8328" marR="8328" marT="8328" marB="0"/>
                </a:tc>
                <a:extLst>
                  <a:ext uri="{0D108BD9-81ED-4DB2-BD59-A6C34878D82A}">
                    <a16:rowId xmlns:a16="http://schemas.microsoft.com/office/drawing/2014/main" val="4175934906"/>
                  </a:ext>
                </a:extLst>
              </a:tr>
              <a:tr h="377536">
                <a:tc>
                  <a:txBody>
                    <a:bodyPr/>
                    <a:lstStyle/>
                    <a:p>
                      <a:pPr algn="l" fontAlgn="t"/>
                      <a:r>
                        <a:rPr lang="en-AU" sz="1000" u="none" strike="noStrike">
                          <a:effectLst/>
                        </a:rPr>
                        <a:t>Data governance benefits</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algn="l" fontAlgn="t"/>
                      <a:r>
                        <a:rPr lang="en-AU" sz="1000" u="none" strike="noStrike">
                          <a:effectLst/>
                        </a:rPr>
                        <a:t>Business and IT to collaborate to manage data improvement</a:t>
                      </a:r>
                      <a:endParaRPr lang="en-AU" sz="1000" b="0" i="0" u="none" strike="noStrike">
                        <a:solidFill>
                          <a:srgbClr val="000000"/>
                        </a:solidFill>
                        <a:effectLst/>
                        <a:latin typeface="Calibri" panose="020F0502020204030204" pitchFamily="34" charset="0"/>
                      </a:endParaRPr>
                    </a:p>
                  </a:txBody>
                  <a:tcPr marL="8328" marR="8328" marT="8328"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AU" sz="1000" u="none" strike="noStrike" dirty="0">
                          <a:effectLst/>
                        </a:rPr>
                        <a:t>continuous quality monitoring through data journey</a:t>
                      </a:r>
                      <a:endParaRPr lang="en-AU" sz="1000" b="0" i="0" u="none" strike="noStrike" dirty="0">
                        <a:solidFill>
                          <a:srgbClr val="000000"/>
                        </a:solidFill>
                        <a:effectLst/>
                        <a:latin typeface="Calibri" panose="020F0502020204030204" pitchFamily="34" charset="0"/>
                      </a:endParaRPr>
                    </a:p>
                  </a:txBody>
                  <a:tcPr marL="8328" marR="8328" marT="8328" marB="0"/>
                </a:tc>
                <a:tc>
                  <a:txBody>
                    <a:bodyPr/>
                    <a:lstStyle/>
                    <a:p>
                      <a:pPr algn="l" fontAlgn="t"/>
                      <a:endParaRPr lang="en-AU" sz="1000" b="0" i="0" u="none" strike="noStrike" dirty="0">
                        <a:solidFill>
                          <a:srgbClr val="000000"/>
                        </a:solidFill>
                        <a:effectLst/>
                        <a:latin typeface="Calibri" panose="020F0502020204030204" pitchFamily="34" charset="0"/>
                      </a:endParaRPr>
                    </a:p>
                  </a:txBody>
                  <a:tcPr marL="8328" marR="8328" marT="8328" marB="0"/>
                </a:tc>
                <a:extLst>
                  <a:ext uri="{0D108BD9-81ED-4DB2-BD59-A6C34878D82A}">
                    <a16:rowId xmlns:a16="http://schemas.microsoft.com/office/drawing/2014/main" val="1552808628"/>
                  </a:ext>
                </a:extLst>
              </a:tr>
            </a:tbl>
          </a:graphicData>
        </a:graphic>
      </p:graphicFrame>
      <p:sp>
        <p:nvSpPr>
          <p:cNvPr id="7" name="Freeform 6">
            <a:extLst>
              <a:ext uri="{FF2B5EF4-FFF2-40B4-BE49-F238E27FC236}">
                <a16:creationId xmlns:a16="http://schemas.microsoft.com/office/drawing/2014/main" id="{EC72F78D-0259-E247-8F20-4CC80954F0BB}"/>
              </a:ext>
            </a:extLst>
          </p:cNvPr>
          <p:cNvSpPr>
            <a:spLocks noEditPoints="1"/>
          </p:cNvSpPr>
          <p:nvPr/>
        </p:nvSpPr>
        <p:spPr bwMode="auto">
          <a:xfrm>
            <a:off x="11582370" y="6423077"/>
            <a:ext cx="304380" cy="289949"/>
          </a:xfrm>
          <a:custGeom>
            <a:avLst/>
            <a:gdLst>
              <a:gd name="T0" fmla="*/ 88 w 98"/>
              <a:gd name="T1" fmla="*/ 8 h 93"/>
              <a:gd name="T2" fmla="*/ 68 w 98"/>
              <a:gd name="T3" fmla="*/ 0 h 93"/>
              <a:gd name="T4" fmla="*/ 48 w 98"/>
              <a:gd name="T5" fmla="*/ 8 h 93"/>
              <a:gd name="T6" fmla="*/ 31 w 98"/>
              <a:gd name="T7" fmla="*/ 26 h 93"/>
              <a:gd name="T8" fmla="*/ 31 w 98"/>
              <a:gd name="T9" fmla="*/ 26 h 93"/>
              <a:gd name="T10" fmla="*/ 11 w 98"/>
              <a:gd name="T11" fmla="*/ 45 h 93"/>
              <a:gd name="T12" fmla="*/ 11 w 98"/>
              <a:gd name="T13" fmla="*/ 85 h 93"/>
              <a:gd name="T14" fmla="*/ 31 w 98"/>
              <a:gd name="T15" fmla="*/ 93 h 93"/>
              <a:gd name="T16" fmla="*/ 51 w 98"/>
              <a:gd name="T17" fmla="*/ 85 h 93"/>
              <a:gd name="T18" fmla="*/ 70 w 98"/>
              <a:gd name="T19" fmla="*/ 66 h 93"/>
              <a:gd name="T20" fmla="*/ 70 w 98"/>
              <a:gd name="T21" fmla="*/ 66 h 93"/>
              <a:gd name="T22" fmla="*/ 88 w 98"/>
              <a:gd name="T23" fmla="*/ 48 h 93"/>
              <a:gd name="T24" fmla="*/ 88 w 98"/>
              <a:gd name="T25" fmla="*/ 8 h 93"/>
              <a:gd name="T26" fmla="*/ 48 w 98"/>
              <a:gd name="T27" fmla="*/ 82 h 93"/>
              <a:gd name="T28" fmla="*/ 14 w 98"/>
              <a:gd name="T29" fmla="*/ 82 h 93"/>
              <a:gd name="T30" fmla="*/ 14 w 98"/>
              <a:gd name="T31" fmla="*/ 48 h 93"/>
              <a:gd name="T32" fmla="*/ 31 w 98"/>
              <a:gd name="T33" fmla="*/ 31 h 93"/>
              <a:gd name="T34" fmla="*/ 65 w 98"/>
              <a:gd name="T35" fmla="*/ 65 h 93"/>
              <a:gd name="T36" fmla="*/ 48 w 98"/>
              <a:gd name="T37" fmla="*/ 82 h 93"/>
              <a:gd name="T38" fmla="*/ 79 w 98"/>
              <a:gd name="T39" fmla="*/ 20 h 93"/>
              <a:gd name="T40" fmla="*/ 76 w 98"/>
              <a:gd name="T41" fmla="*/ 20 h 93"/>
              <a:gd name="T42" fmla="*/ 56 w 98"/>
              <a:gd name="T43" fmla="*/ 20 h 93"/>
              <a:gd name="T44" fmla="*/ 48 w 98"/>
              <a:gd name="T45" fmla="*/ 28 h 93"/>
              <a:gd name="T46" fmla="*/ 47 w 98"/>
              <a:gd name="T47" fmla="*/ 29 h 93"/>
              <a:gd name="T48" fmla="*/ 45 w 98"/>
              <a:gd name="T49" fmla="*/ 28 h 93"/>
              <a:gd name="T50" fmla="*/ 45 w 98"/>
              <a:gd name="T51" fmla="*/ 25 h 93"/>
              <a:gd name="T52" fmla="*/ 54 w 98"/>
              <a:gd name="T53" fmla="*/ 17 h 93"/>
              <a:gd name="T54" fmla="*/ 79 w 98"/>
              <a:gd name="T55" fmla="*/ 17 h 93"/>
              <a:gd name="T56" fmla="*/ 79 w 98"/>
              <a:gd name="T5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3">
                <a:moveTo>
                  <a:pt x="88" y="8"/>
                </a:moveTo>
                <a:cubicBezTo>
                  <a:pt x="82" y="3"/>
                  <a:pt x="75" y="0"/>
                  <a:pt x="68" y="0"/>
                </a:cubicBezTo>
                <a:cubicBezTo>
                  <a:pt x="60" y="0"/>
                  <a:pt x="53" y="3"/>
                  <a:pt x="48" y="8"/>
                </a:cubicBezTo>
                <a:cubicBezTo>
                  <a:pt x="31" y="26"/>
                  <a:pt x="31" y="26"/>
                  <a:pt x="31" y="26"/>
                </a:cubicBezTo>
                <a:cubicBezTo>
                  <a:pt x="31" y="26"/>
                  <a:pt x="31" y="26"/>
                  <a:pt x="31" y="26"/>
                </a:cubicBezTo>
                <a:cubicBezTo>
                  <a:pt x="11" y="45"/>
                  <a:pt x="11" y="45"/>
                  <a:pt x="11" y="45"/>
                </a:cubicBezTo>
                <a:cubicBezTo>
                  <a:pt x="0" y="56"/>
                  <a:pt x="0" y="74"/>
                  <a:pt x="11" y="85"/>
                </a:cubicBezTo>
                <a:cubicBezTo>
                  <a:pt x="17" y="90"/>
                  <a:pt x="24" y="93"/>
                  <a:pt x="31" y="93"/>
                </a:cubicBezTo>
                <a:cubicBezTo>
                  <a:pt x="38" y="93"/>
                  <a:pt x="45" y="90"/>
                  <a:pt x="51" y="85"/>
                </a:cubicBezTo>
                <a:cubicBezTo>
                  <a:pt x="70" y="66"/>
                  <a:pt x="70" y="66"/>
                  <a:pt x="70" y="66"/>
                </a:cubicBezTo>
                <a:cubicBezTo>
                  <a:pt x="70" y="66"/>
                  <a:pt x="70" y="66"/>
                  <a:pt x="70" y="66"/>
                </a:cubicBezTo>
                <a:cubicBezTo>
                  <a:pt x="88" y="48"/>
                  <a:pt x="88" y="48"/>
                  <a:pt x="88" y="48"/>
                </a:cubicBezTo>
                <a:cubicBezTo>
                  <a:pt x="98" y="37"/>
                  <a:pt x="98" y="19"/>
                  <a:pt x="88" y="8"/>
                </a:cubicBezTo>
                <a:close/>
                <a:moveTo>
                  <a:pt x="48" y="82"/>
                </a:moveTo>
                <a:cubicBezTo>
                  <a:pt x="39" y="91"/>
                  <a:pt x="23" y="91"/>
                  <a:pt x="14" y="82"/>
                </a:cubicBezTo>
                <a:cubicBezTo>
                  <a:pt x="5" y="73"/>
                  <a:pt x="5" y="57"/>
                  <a:pt x="14" y="48"/>
                </a:cubicBezTo>
                <a:cubicBezTo>
                  <a:pt x="31" y="31"/>
                  <a:pt x="31" y="31"/>
                  <a:pt x="31" y="31"/>
                </a:cubicBezTo>
                <a:cubicBezTo>
                  <a:pt x="65" y="65"/>
                  <a:pt x="65" y="65"/>
                  <a:pt x="65" y="65"/>
                </a:cubicBezTo>
                <a:lnTo>
                  <a:pt x="48" y="82"/>
                </a:lnTo>
                <a:close/>
                <a:moveTo>
                  <a:pt x="79" y="20"/>
                </a:moveTo>
                <a:cubicBezTo>
                  <a:pt x="78" y="21"/>
                  <a:pt x="77" y="21"/>
                  <a:pt x="76" y="20"/>
                </a:cubicBezTo>
                <a:cubicBezTo>
                  <a:pt x="71" y="14"/>
                  <a:pt x="62" y="14"/>
                  <a:pt x="56" y="20"/>
                </a:cubicBezTo>
                <a:cubicBezTo>
                  <a:pt x="48" y="28"/>
                  <a:pt x="48" y="28"/>
                  <a:pt x="48" y="28"/>
                </a:cubicBezTo>
                <a:cubicBezTo>
                  <a:pt x="48" y="29"/>
                  <a:pt x="47" y="29"/>
                  <a:pt x="47" y="29"/>
                </a:cubicBezTo>
                <a:cubicBezTo>
                  <a:pt x="46" y="29"/>
                  <a:pt x="46" y="29"/>
                  <a:pt x="45" y="28"/>
                </a:cubicBezTo>
                <a:cubicBezTo>
                  <a:pt x="44" y="27"/>
                  <a:pt x="44" y="26"/>
                  <a:pt x="45" y="25"/>
                </a:cubicBezTo>
                <a:cubicBezTo>
                  <a:pt x="54" y="17"/>
                  <a:pt x="54" y="17"/>
                  <a:pt x="54" y="17"/>
                </a:cubicBezTo>
                <a:cubicBezTo>
                  <a:pt x="61" y="10"/>
                  <a:pt x="72" y="10"/>
                  <a:pt x="79" y="17"/>
                </a:cubicBezTo>
                <a:cubicBezTo>
                  <a:pt x="80" y="18"/>
                  <a:pt x="80" y="19"/>
                  <a:pt x="79"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TextBox 5">
            <a:extLst>
              <a:ext uri="{FF2B5EF4-FFF2-40B4-BE49-F238E27FC236}">
                <a16:creationId xmlns:a16="http://schemas.microsoft.com/office/drawing/2014/main" id="{4934FD02-C1AB-3640-8665-3F55A56A3AAC}"/>
              </a:ext>
            </a:extLst>
          </p:cNvPr>
          <p:cNvSpPr txBox="1"/>
          <p:nvPr/>
        </p:nvSpPr>
        <p:spPr>
          <a:xfrm>
            <a:off x="1218173" y="4552950"/>
            <a:ext cx="103641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Construct a federated data governance operating model.</a:t>
            </a:r>
          </a:p>
          <a:p>
            <a:pPr marL="285750" indent="-285750">
              <a:buFont typeface="Arial" panose="020B0604020202020204" pitchFamily="34" charset="0"/>
              <a:buChar char="•"/>
            </a:pPr>
            <a:r>
              <a:rPr lang="en-US" dirty="0"/>
              <a:t>Domain centric data governance: business roles accountable for improvement of key data domains collected, processed, stored and used across the company.</a:t>
            </a:r>
          </a:p>
          <a:p>
            <a:pPr marL="285750" indent="-285750">
              <a:buFont typeface="Arial" panose="020B0604020202020204" pitchFamily="34" charset="0"/>
              <a:buChar char="•"/>
            </a:pPr>
            <a:r>
              <a:rPr lang="en-US" dirty="0"/>
              <a:t>Awareness campaign across the company about the importance of data governance.</a:t>
            </a:r>
          </a:p>
          <a:p>
            <a:pPr marL="285750" indent="-285750">
              <a:buFont typeface="Arial" panose="020B0604020202020204" pitchFamily="34" charset="0"/>
              <a:buChar char="•"/>
            </a:pPr>
            <a:r>
              <a:rPr lang="en-US" dirty="0"/>
              <a:t>Data quality assessment and improvement plan along the data journey.</a:t>
            </a:r>
          </a:p>
          <a:p>
            <a:pPr marL="285750" indent="-285750">
              <a:buFont typeface="Arial" panose="020B0604020202020204" pitchFamily="34" charset="0"/>
              <a:buChar char="•"/>
            </a:pPr>
            <a:r>
              <a:rPr lang="en-US" dirty="0"/>
              <a:t>Data validity framework: based on a defined clear purpose of data.</a:t>
            </a:r>
          </a:p>
        </p:txBody>
      </p:sp>
    </p:spTree>
    <p:extLst>
      <p:ext uri="{BB962C8B-B14F-4D97-AF65-F5344CB8AC3E}">
        <p14:creationId xmlns:p14="http://schemas.microsoft.com/office/powerpoint/2010/main" val="140095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FB0F-8931-E742-8C01-4889982DA4F3}"/>
              </a:ext>
            </a:extLst>
          </p:cNvPr>
          <p:cNvSpPr>
            <a:spLocks noGrp="1"/>
          </p:cNvSpPr>
          <p:nvPr>
            <p:ph type="title"/>
          </p:nvPr>
        </p:nvSpPr>
        <p:spPr>
          <a:xfrm>
            <a:off x="1653363" y="365760"/>
            <a:ext cx="9367203" cy="1188720"/>
          </a:xfrm>
        </p:spPr>
        <p:txBody>
          <a:bodyPr>
            <a:normAutofit/>
          </a:bodyPr>
          <a:lstStyle/>
          <a:p>
            <a:r>
              <a:rPr lang="en-US" dirty="0"/>
              <a:t>Data Regulatory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3ECE0E16-716C-4E49-8486-D8CF40742017}"/>
              </a:ext>
            </a:extLst>
          </p:cNvPr>
          <p:cNvGraphicFramePr>
            <a:graphicFrameLocks noGrp="1"/>
          </p:cNvGraphicFramePr>
          <p:nvPr>
            <p:ph idx="1"/>
            <p:extLst>
              <p:ext uri="{D42A27DB-BD31-4B8C-83A1-F6EECF244321}">
                <p14:modId xmlns:p14="http://schemas.microsoft.com/office/powerpoint/2010/main" val="4179174038"/>
              </p:ext>
            </p:extLst>
          </p:nvPr>
        </p:nvGraphicFramePr>
        <p:xfrm>
          <a:off x="1333500" y="1920240"/>
          <a:ext cx="10401300" cy="2602619"/>
        </p:xfrm>
        <a:graphic>
          <a:graphicData uri="http://schemas.openxmlformats.org/drawingml/2006/table">
            <a:tbl>
              <a:tblPr firstRow="1" bandRow="1">
                <a:tableStyleId>{00A15C55-8517-42AA-B614-E9B94910E393}</a:tableStyleId>
              </a:tblPr>
              <a:tblGrid>
                <a:gridCol w="2600325">
                  <a:extLst>
                    <a:ext uri="{9D8B030D-6E8A-4147-A177-3AD203B41FA5}">
                      <a16:colId xmlns:a16="http://schemas.microsoft.com/office/drawing/2014/main" val="2833954139"/>
                    </a:ext>
                  </a:extLst>
                </a:gridCol>
                <a:gridCol w="2600325">
                  <a:extLst>
                    <a:ext uri="{9D8B030D-6E8A-4147-A177-3AD203B41FA5}">
                      <a16:colId xmlns:a16="http://schemas.microsoft.com/office/drawing/2014/main" val="1895599768"/>
                    </a:ext>
                  </a:extLst>
                </a:gridCol>
                <a:gridCol w="2600325">
                  <a:extLst>
                    <a:ext uri="{9D8B030D-6E8A-4147-A177-3AD203B41FA5}">
                      <a16:colId xmlns:a16="http://schemas.microsoft.com/office/drawing/2014/main" val="2320486781"/>
                    </a:ext>
                  </a:extLst>
                </a:gridCol>
                <a:gridCol w="2600325">
                  <a:extLst>
                    <a:ext uri="{9D8B030D-6E8A-4147-A177-3AD203B41FA5}">
                      <a16:colId xmlns:a16="http://schemas.microsoft.com/office/drawing/2014/main" val="3645273482"/>
                    </a:ext>
                  </a:extLst>
                </a:gridCol>
              </a:tblGrid>
              <a:tr h="214050">
                <a:tc>
                  <a:txBody>
                    <a:bodyPr/>
                    <a:lstStyle/>
                    <a:p>
                      <a:pPr algn="l" fontAlgn="b"/>
                      <a:r>
                        <a:rPr lang="en-AU" sz="1400" u="none" strike="noStrike">
                          <a:effectLst/>
                        </a:rPr>
                        <a:t>Regulation</a:t>
                      </a:r>
                      <a:endParaRPr lang="en-AU" sz="1400" b="1" i="0" u="none" strike="noStrike">
                        <a:solidFill>
                          <a:srgbClr val="000000"/>
                        </a:solidFill>
                        <a:effectLst/>
                        <a:latin typeface="Calibri" panose="020F0502020204030204" pitchFamily="34" charset="0"/>
                      </a:endParaRPr>
                    </a:p>
                  </a:txBody>
                  <a:tcPr marL="9443" marR="9443" marT="9443" marB="0" anchor="b"/>
                </a:tc>
                <a:tc>
                  <a:txBody>
                    <a:bodyPr/>
                    <a:lstStyle/>
                    <a:p>
                      <a:pPr algn="ctr" fontAlgn="b"/>
                      <a:r>
                        <a:rPr lang="en-AU" sz="1400" u="none" strike="noStrike">
                          <a:effectLst/>
                        </a:rPr>
                        <a:t>Source</a:t>
                      </a:r>
                      <a:endParaRPr lang="en-AU" sz="1400" b="1" i="0" u="none" strike="noStrike">
                        <a:solidFill>
                          <a:srgbClr val="000000"/>
                        </a:solidFill>
                        <a:effectLst/>
                        <a:latin typeface="Calibri" panose="020F0502020204030204" pitchFamily="34" charset="0"/>
                      </a:endParaRPr>
                    </a:p>
                  </a:txBody>
                  <a:tcPr marL="9443" marR="9443" marT="9443" marB="0" anchor="b"/>
                </a:tc>
                <a:tc>
                  <a:txBody>
                    <a:bodyPr/>
                    <a:lstStyle/>
                    <a:p>
                      <a:pPr algn="ctr" fontAlgn="b"/>
                      <a:r>
                        <a:rPr lang="en-AU" sz="1400" u="none" strike="noStrike">
                          <a:effectLst/>
                        </a:rPr>
                        <a:t>Storage</a:t>
                      </a:r>
                      <a:endParaRPr lang="en-AU" sz="1400" b="1" i="0" u="none" strike="noStrike">
                        <a:solidFill>
                          <a:srgbClr val="000000"/>
                        </a:solidFill>
                        <a:effectLst/>
                        <a:latin typeface="Calibri" panose="020F0502020204030204" pitchFamily="34" charset="0"/>
                      </a:endParaRPr>
                    </a:p>
                  </a:txBody>
                  <a:tcPr marL="9443" marR="9443" marT="9443" marB="0" anchor="b"/>
                </a:tc>
                <a:tc>
                  <a:txBody>
                    <a:bodyPr/>
                    <a:lstStyle/>
                    <a:p>
                      <a:pPr algn="ctr" fontAlgn="b"/>
                      <a:r>
                        <a:rPr lang="en-AU" sz="1400" u="none" strike="noStrike" dirty="0">
                          <a:effectLst/>
                        </a:rPr>
                        <a:t>Use</a:t>
                      </a:r>
                      <a:endParaRPr lang="en-AU" sz="1400" b="1" i="0" u="none" strike="noStrike" dirty="0">
                        <a:solidFill>
                          <a:srgbClr val="000000"/>
                        </a:solidFill>
                        <a:effectLst/>
                        <a:latin typeface="Calibri" panose="020F0502020204030204" pitchFamily="34" charset="0"/>
                      </a:endParaRPr>
                    </a:p>
                  </a:txBody>
                  <a:tcPr marL="9443" marR="9443" marT="9443" marB="0" anchor="b"/>
                </a:tc>
                <a:extLst>
                  <a:ext uri="{0D108BD9-81ED-4DB2-BD59-A6C34878D82A}">
                    <a16:rowId xmlns:a16="http://schemas.microsoft.com/office/drawing/2014/main" val="1506161897"/>
                  </a:ext>
                </a:extLst>
              </a:tr>
              <a:tr h="214050">
                <a:tc>
                  <a:txBody>
                    <a:bodyPr/>
                    <a:lstStyle/>
                    <a:p>
                      <a:pPr algn="l" fontAlgn="b"/>
                      <a:r>
                        <a:rPr lang="en-AU" sz="1400" u="none" strike="noStrike">
                          <a:effectLst/>
                        </a:rPr>
                        <a:t>APP Privacy Act 1988</a:t>
                      </a:r>
                      <a:endParaRPr lang="en-AU" sz="1400" b="0" i="0" u="none" strike="noStrike">
                        <a:solidFill>
                          <a:srgbClr val="000000"/>
                        </a:solidFill>
                        <a:effectLst/>
                        <a:latin typeface="Calibri" panose="020F0502020204030204" pitchFamily="34" charset="0"/>
                      </a:endParaRPr>
                    </a:p>
                  </a:txBody>
                  <a:tcPr marL="9443" marR="9443" marT="9443" marB="0" anchor="b"/>
                </a:tc>
                <a:tc gridSpan="3">
                  <a:txBody>
                    <a:bodyPr/>
                    <a:lstStyle/>
                    <a:p>
                      <a:pPr algn="l" fontAlgn="t"/>
                      <a:r>
                        <a:rPr lang="en-AU" sz="1400" u="none" strike="noStrike">
                          <a:effectLst/>
                        </a:rPr>
                        <a:t>Information protection from misuse, unauthorised access, modification and disclouser</a:t>
                      </a:r>
                      <a:endParaRPr lang="en-AU" sz="1400" b="0" i="0" u="none" strike="noStrike">
                        <a:solidFill>
                          <a:srgbClr val="000000"/>
                        </a:solidFill>
                        <a:effectLst/>
                        <a:latin typeface="Calibri" panose="020F0502020204030204" pitchFamily="34" charset="0"/>
                      </a:endParaRPr>
                    </a:p>
                  </a:txBody>
                  <a:tcPr marL="9443" marR="9443" marT="9443"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103081"/>
                  </a:ext>
                </a:extLst>
              </a:tr>
              <a:tr h="214050">
                <a:tc>
                  <a:txBody>
                    <a:bodyPr/>
                    <a:lstStyle/>
                    <a:p>
                      <a:pPr algn="l" fontAlgn="b"/>
                      <a:r>
                        <a:rPr lang="en-AU" sz="1400" u="none" strike="noStrike">
                          <a:effectLst/>
                        </a:rPr>
                        <a:t>ISO27001</a:t>
                      </a:r>
                      <a:endParaRPr lang="en-AU" sz="1400" b="0" i="0" u="none" strike="noStrike">
                        <a:solidFill>
                          <a:srgbClr val="000000"/>
                        </a:solidFill>
                        <a:effectLst/>
                        <a:latin typeface="Calibri" panose="020F0502020204030204" pitchFamily="34" charset="0"/>
                      </a:endParaRPr>
                    </a:p>
                  </a:txBody>
                  <a:tcPr marL="9443" marR="9443" marT="9443" marB="0" anchor="b"/>
                </a:tc>
                <a:tc gridSpan="3">
                  <a:txBody>
                    <a:bodyPr/>
                    <a:lstStyle/>
                    <a:p>
                      <a:pPr algn="l" fontAlgn="t"/>
                      <a:r>
                        <a:rPr lang="en-AU" sz="1400" u="none" strike="noStrike">
                          <a:effectLst/>
                        </a:rPr>
                        <a:t>International standards for information security management.</a:t>
                      </a:r>
                      <a:endParaRPr lang="en-AU" sz="1400" b="0" i="0" u="none" strike="noStrike">
                        <a:solidFill>
                          <a:srgbClr val="000000"/>
                        </a:solidFill>
                        <a:effectLst/>
                        <a:latin typeface="Calibri" panose="020F0502020204030204" pitchFamily="34" charset="0"/>
                      </a:endParaRPr>
                    </a:p>
                  </a:txBody>
                  <a:tcPr marL="9443" marR="9443" marT="9443"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3194238"/>
                  </a:ext>
                </a:extLst>
              </a:tr>
              <a:tr h="428100">
                <a:tc>
                  <a:txBody>
                    <a:bodyPr/>
                    <a:lstStyle/>
                    <a:p>
                      <a:pPr algn="l" fontAlgn="b"/>
                      <a:r>
                        <a:rPr lang="en-AU" sz="1400" u="none" strike="noStrike">
                          <a:effectLst/>
                        </a:rPr>
                        <a:t>VPDSS - Privacy and Data Protection Act 2014 (Vic).</a:t>
                      </a:r>
                      <a:endParaRPr lang="en-AU" sz="1400" b="0" i="0" u="none" strike="noStrike">
                        <a:solidFill>
                          <a:srgbClr val="000000"/>
                        </a:solidFill>
                        <a:effectLst/>
                        <a:latin typeface="Calibri" panose="020F0502020204030204" pitchFamily="34" charset="0"/>
                      </a:endParaRPr>
                    </a:p>
                  </a:txBody>
                  <a:tcPr marL="9443" marR="9443" marT="9443" marB="0" anchor="b"/>
                </a:tc>
                <a:tc gridSpan="3">
                  <a:txBody>
                    <a:bodyPr/>
                    <a:lstStyle/>
                    <a:p>
                      <a:pPr algn="l" fontAlgn="t"/>
                      <a:r>
                        <a:rPr lang="en-AU" sz="1400" u="none" strike="noStrike">
                          <a:effectLst/>
                        </a:rPr>
                        <a:t>The PDP Act provides for the regulation of information privacy, protective data security, and law enforcement data security.</a:t>
                      </a:r>
                      <a:endParaRPr lang="en-AU" sz="1400" b="0" i="0" u="none" strike="noStrike">
                        <a:solidFill>
                          <a:srgbClr val="000000"/>
                        </a:solidFill>
                        <a:effectLst/>
                        <a:latin typeface="Calibri" panose="020F0502020204030204" pitchFamily="34" charset="0"/>
                      </a:endParaRPr>
                    </a:p>
                  </a:txBody>
                  <a:tcPr marL="9443" marR="9443" marT="9443"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8807124"/>
                  </a:ext>
                </a:extLst>
              </a:tr>
              <a:tr h="214050">
                <a:tc>
                  <a:txBody>
                    <a:bodyPr/>
                    <a:lstStyle/>
                    <a:p>
                      <a:pPr algn="l" fontAlgn="b"/>
                      <a:r>
                        <a:rPr lang="en-AU" sz="1400" u="none" strike="noStrike">
                          <a:effectLst/>
                        </a:rPr>
                        <a:t>PCI DSS</a:t>
                      </a:r>
                      <a:endParaRPr lang="en-AU" sz="1400" b="0" i="0" u="none" strike="noStrike">
                        <a:solidFill>
                          <a:srgbClr val="000000"/>
                        </a:solidFill>
                        <a:effectLst/>
                        <a:latin typeface="Calibri" panose="020F0502020204030204" pitchFamily="34" charset="0"/>
                      </a:endParaRPr>
                    </a:p>
                  </a:txBody>
                  <a:tcPr marL="9443" marR="9443" marT="9443" marB="0" anchor="b"/>
                </a:tc>
                <a:tc gridSpan="3">
                  <a:txBody>
                    <a:bodyPr/>
                    <a:lstStyle/>
                    <a:p>
                      <a:pPr algn="l" fontAlgn="t"/>
                      <a:r>
                        <a:rPr lang="en-AU" sz="1400" u="none" strike="noStrike">
                          <a:effectLst/>
                        </a:rPr>
                        <a:t>Increase controls around payment data.</a:t>
                      </a:r>
                      <a:endParaRPr lang="en-AU" sz="1400" b="0" i="0" u="none" strike="noStrike">
                        <a:solidFill>
                          <a:srgbClr val="000000"/>
                        </a:solidFill>
                        <a:effectLst/>
                        <a:latin typeface="Calibri" panose="020F0502020204030204" pitchFamily="34" charset="0"/>
                      </a:endParaRPr>
                    </a:p>
                  </a:txBody>
                  <a:tcPr marL="9443" marR="9443" marT="9443"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60026428"/>
                  </a:ext>
                </a:extLst>
              </a:tr>
              <a:tr h="428100">
                <a:tc>
                  <a:txBody>
                    <a:bodyPr/>
                    <a:lstStyle/>
                    <a:p>
                      <a:pPr algn="l" fontAlgn="b"/>
                      <a:r>
                        <a:rPr lang="en-AU" sz="1400" u="none" strike="noStrike">
                          <a:effectLst/>
                        </a:rPr>
                        <a:t>Section 5 of the FTC Act: principles of navigation</a:t>
                      </a:r>
                      <a:endParaRPr lang="en-AU" sz="1400" b="0" i="0" u="none" strike="noStrike">
                        <a:solidFill>
                          <a:srgbClr val="000000"/>
                        </a:solidFill>
                        <a:effectLst/>
                        <a:latin typeface="Calibri" panose="020F0502020204030204" pitchFamily="34" charset="0"/>
                      </a:endParaRPr>
                    </a:p>
                  </a:txBody>
                  <a:tcPr marL="9443" marR="9443" marT="9443" marB="0" anchor="b"/>
                </a:tc>
                <a:tc gridSpan="3">
                  <a:txBody>
                    <a:bodyPr/>
                    <a:lstStyle/>
                    <a:p>
                      <a:pPr algn="l" fontAlgn="t"/>
                      <a:r>
                        <a:rPr lang="en-AU" sz="1400" u="none" strike="noStrike">
                          <a:effectLst/>
                        </a:rPr>
                        <a:t>Regulate the use of wearable devices (smartwatch)</a:t>
                      </a:r>
                      <a:endParaRPr lang="en-AU" sz="1400" b="0" i="0" u="none" strike="noStrike">
                        <a:solidFill>
                          <a:srgbClr val="000000"/>
                        </a:solidFill>
                        <a:effectLst/>
                        <a:latin typeface="Calibri" panose="020F0502020204030204" pitchFamily="34" charset="0"/>
                      </a:endParaRPr>
                    </a:p>
                  </a:txBody>
                  <a:tcPr marL="9443" marR="9443" marT="9443"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601967"/>
                  </a:ext>
                </a:extLst>
              </a:tr>
              <a:tr h="428100">
                <a:tc>
                  <a:txBody>
                    <a:bodyPr/>
                    <a:lstStyle/>
                    <a:p>
                      <a:pPr algn="l" fontAlgn="b"/>
                      <a:r>
                        <a:rPr lang="en-AU" sz="1400" u="none" strike="noStrike">
                          <a:effectLst/>
                        </a:rPr>
                        <a:t>The General Data Protection Regulation (GDPR)</a:t>
                      </a:r>
                      <a:endParaRPr lang="en-AU" sz="1400" b="0" i="0" u="none" strike="noStrike">
                        <a:solidFill>
                          <a:srgbClr val="000000"/>
                        </a:solidFill>
                        <a:effectLst/>
                        <a:latin typeface="Calibri" panose="020F0502020204030204" pitchFamily="34" charset="0"/>
                      </a:endParaRPr>
                    </a:p>
                  </a:txBody>
                  <a:tcPr marL="9443" marR="9443" marT="9443" marB="0" anchor="b"/>
                </a:tc>
                <a:tc gridSpan="3">
                  <a:txBody>
                    <a:bodyPr/>
                    <a:lstStyle/>
                    <a:p>
                      <a:pPr algn="l" fontAlgn="t"/>
                      <a:r>
                        <a:rPr lang="en-AU" sz="1400" u="none" strike="noStrike">
                          <a:effectLst/>
                        </a:rPr>
                        <a:t>recognises data concerning health as a special category of data and provides a definition for health data for data protection purposes</a:t>
                      </a:r>
                      <a:endParaRPr lang="en-AU" sz="1400" b="0" i="0" u="none" strike="noStrike">
                        <a:solidFill>
                          <a:srgbClr val="000000"/>
                        </a:solidFill>
                        <a:effectLst/>
                        <a:latin typeface="Calibri" panose="020F0502020204030204" pitchFamily="34" charset="0"/>
                      </a:endParaRPr>
                    </a:p>
                  </a:txBody>
                  <a:tcPr marL="9443" marR="9443" marT="9443"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1868007"/>
                  </a:ext>
                </a:extLst>
              </a:tr>
              <a:tr h="402918">
                <a:tc>
                  <a:txBody>
                    <a:bodyPr/>
                    <a:lstStyle/>
                    <a:p>
                      <a:pPr algn="l" fontAlgn="b"/>
                      <a:r>
                        <a:rPr lang="en-AU" sz="1200" u="none" strike="noStrike">
                          <a:effectLst/>
                        </a:rPr>
                        <a:t>Article 42(2) of the Regulation 2018/1725 of 23 October 2018 </a:t>
                      </a:r>
                      <a:endParaRPr lang="en-AU" sz="1200" b="0" i="0" u="none" strike="noStrike">
                        <a:solidFill>
                          <a:srgbClr val="000000"/>
                        </a:solidFill>
                        <a:effectLst/>
                        <a:latin typeface="Calibri" panose="020F0502020204030204" pitchFamily="34" charset="0"/>
                      </a:endParaRPr>
                    </a:p>
                  </a:txBody>
                  <a:tcPr marL="9443" marR="9443" marT="9443" marB="0" anchor="b"/>
                </a:tc>
                <a:tc>
                  <a:txBody>
                    <a:bodyPr/>
                    <a:lstStyle/>
                    <a:p>
                      <a:pPr algn="l" fontAlgn="t"/>
                      <a:endParaRPr lang="en-AU" sz="1400" b="0" i="0" u="none" strike="noStrike">
                        <a:solidFill>
                          <a:srgbClr val="000000"/>
                        </a:solidFill>
                        <a:effectLst/>
                        <a:latin typeface="Calibri" panose="020F0502020204030204" pitchFamily="34" charset="0"/>
                      </a:endParaRPr>
                    </a:p>
                  </a:txBody>
                  <a:tcPr marL="9443" marR="9443" marT="9443" marB="0"/>
                </a:tc>
                <a:tc>
                  <a:txBody>
                    <a:bodyPr/>
                    <a:lstStyle/>
                    <a:p>
                      <a:pPr algn="l" fontAlgn="t"/>
                      <a:endParaRPr lang="en-AU" sz="1400" b="0" i="0" u="none" strike="noStrike">
                        <a:solidFill>
                          <a:srgbClr val="000000"/>
                        </a:solidFill>
                        <a:effectLst/>
                        <a:latin typeface="Calibri" panose="020F0502020204030204" pitchFamily="34" charset="0"/>
                      </a:endParaRPr>
                    </a:p>
                  </a:txBody>
                  <a:tcPr marL="9443" marR="9443" marT="9443" marB="0"/>
                </a:tc>
                <a:tc>
                  <a:txBody>
                    <a:bodyPr/>
                    <a:lstStyle/>
                    <a:p>
                      <a:pPr algn="l" fontAlgn="t"/>
                      <a:r>
                        <a:rPr lang="en-AU" sz="1400" u="none" strike="noStrike" dirty="0">
                          <a:effectLst/>
                        </a:rPr>
                        <a:t>processing of personal data</a:t>
                      </a:r>
                      <a:endParaRPr lang="en-AU" sz="1400" b="0" i="0" u="none" strike="noStrike" dirty="0">
                        <a:solidFill>
                          <a:srgbClr val="000000"/>
                        </a:solidFill>
                        <a:effectLst/>
                        <a:latin typeface="Calibri" panose="020F0502020204030204" pitchFamily="34" charset="0"/>
                      </a:endParaRPr>
                    </a:p>
                  </a:txBody>
                  <a:tcPr marL="9443" marR="9443" marT="9443" marB="0"/>
                </a:tc>
                <a:extLst>
                  <a:ext uri="{0D108BD9-81ED-4DB2-BD59-A6C34878D82A}">
                    <a16:rowId xmlns:a16="http://schemas.microsoft.com/office/drawing/2014/main" val="684276709"/>
                  </a:ext>
                </a:extLst>
              </a:tr>
            </a:tbl>
          </a:graphicData>
        </a:graphic>
      </p:graphicFrame>
      <p:sp>
        <p:nvSpPr>
          <p:cNvPr id="7" name="Freeform 6">
            <a:extLst>
              <a:ext uri="{FF2B5EF4-FFF2-40B4-BE49-F238E27FC236}">
                <a16:creationId xmlns:a16="http://schemas.microsoft.com/office/drawing/2014/main" id="{DB16CBEE-4476-5345-809D-76C637BDB1D7}"/>
              </a:ext>
            </a:extLst>
          </p:cNvPr>
          <p:cNvSpPr>
            <a:spLocks noEditPoints="1"/>
          </p:cNvSpPr>
          <p:nvPr/>
        </p:nvSpPr>
        <p:spPr bwMode="auto">
          <a:xfrm>
            <a:off x="11582370" y="6423077"/>
            <a:ext cx="304380" cy="289949"/>
          </a:xfrm>
          <a:custGeom>
            <a:avLst/>
            <a:gdLst>
              <a:gd name="T0" fmla="*/ 88 w 98"/>
              <a:gd name="T1" fmla="*/ 8 h 93"/>
              <a:gd name="T2" fmla="*/ 68 w 98"/>
              <a:gd name="T3" fmla="*/ 0 h 93"/>
              <a:gd name="T4" fmla="*/ 48 w 98"/>
              <a:gd name="T5" fmla="*/ 8 h 93"/>
              <a:gd name="T6" fmla="*/ 31 w 98"/>
              <a:gd name="T7" fmla="*/ 26 h 93"/>
              <a:gd name="T8" fmla="*/ 31 w 98"/>
              <a:gd name="T9" fmla="*/ 26 h 93"/>
              <a:gd name="T10" fmla="*/ 11 w 98"/>
              <a:gd name="T11" fmla="*/ 45 h 93"/>
              <a:gd name="T12" fmla="*/ 11 w 98"/>
              <a:gd name="T13" fmla="*/ 85 h 93"/>
              <a:gd name="T14" fmla="*/ 31 w 98"/>
              <a:gd name="T15" fmla="*/ 93 h 93"/>
              <a:gd name="T16" fmla="*/ 51 w 98"/>
              <a:gd name="T17" fmla="*/ 85 h 93"/>
              <a:gd name="T18" fmla="*/ 70 w 98"/>
              <a:gd name="T19" fmla="*/ 66 h 93"/>
              <a:gd name="T20" fmla="*/ 70 w 98"/>
              <a:gd name="T21" fmla="*/ 66 h 93"/>
              <a:gd name="T22" fmla="*/ 88 w 98"/>
              <a:gd name="T23" fmla="*/ 48 h 93"/>
              <a:gd name="T24" fmla="*/ 88 w 98"/>
              <a:gd name="T25" fmla="*/ 8 h 93"/>
              <a:gd name="T26" fmla="*/ 48 w 98"/>
              <a:gd name="T27" fmla="*/ 82 h 93"/>
              <a:gd name="T28" fmla="*/ 14 w 98"/>
              <a:gd name="T29" fmla="*/ 82 h 93"/>
              <a:gd name="T30" fmla="*/ 14 w 98"/>
              <a:gd name="T31" fmla="*/ 48 h 93"/>
              <a:gd name="T32" fmla="*/ 31 w 98"/>
              <a:gd name="T33" fmla="*/ 31 h 93"/>
              <a:gd name="T34" fmla="*/ 65 w 98"/>
              <a:gd name="T35" fmla="*/ 65 h 93"/>
              <a:gd name="T36" fmla="*/ 48 w 98"/>
              <a:gd name="T37" fmla="*/ 82 h 93"/>
              <a:gd name="T38" fmla="*/ 79 w 98"/>
              <a:gd name="T39" fmla="*/ 20 h 93"/>
              <a:gd name="T40" fmla="*/ 76 w 98"/>
              <a:gd name="T41" fmla="*/ 20 h 93"/>
              <a:gd name="T42" fmla="*/ 56 w 98"/>
              <a:gd name="T43" fmla="*/ 20 h 93"/>
              <a:gd name="T44" fmla="*/ 48 w 98"/>
              <a:gd name="T45" fmla="*/ 28 h 93"/>
              <a:gd name="T46" fmla="*/ 47 w 98"/>
              <a:gd name="T47" fmla="*/ 29 h 93"/>
              <a:gd name="T48" fmla="*/ 45 w 98"/>
              <a:gd name="T49" fmla="*/ 28 h 93"/>
              <a:gd name="T50" fmla="*/ 45 w 98"/>
              <a:gd name="T51" fmla="*/ 25 h 93"/>
              <a:gd name="T52" fmla="*/ 54 w 98"/>
              <a:gd name="T53" fmla="*/ 17 h 93"/>
              <a:gd name="T54" fmla="*/ 79 w 98"/>
              <a:gd name="T55" fmla="*/ 17 h 93"/>
              <a:gd name="T56" fmla="*/ 79 w 98"/>
              <a:gd name="T5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3">
                <a:moveTo>
                  <a:pt x="88" y="8"/>
                </a:moveTo>
                <a:cubicBezTo>
                  <a:pt x="82" y="3"/>
                  <a:pt x="75" y="0"/>
                  <a:pt x="68" y="0"/>
                </a:cubicBezTo>
                <a:cubicBezTo>
                  <a:pt x="60" y="0"/>
                  <a:pt x="53" y="3"/>
                  <a:pt x="48" y="8"/>
                </a:cubicBezTo>
                <a:cubicBezTo>
                  <a:pt x="31" y="26"/>
                  <a:pt x="31" y="26"/>
                  <a:pt x="31" y="26"/>
                </a:cubicBezTo>
                <a:cubicBezTo>
                  <a:pt x="31" y="26"/>
                  <a:pt x="31" y="26"/>
                  <a:pt x="31" y="26"/>
                </a:cubicBezTo>
                <a:cubicBezTo>
                  <a:pt x="11" y="45"/>
                  <a:pt x="11" y="45"/>
                  <a:pt x="11" y="45"/>
                </a:cubicBezTo>
                <a:cubicBezTo>
                  <a:pt x="0" y="56"/>
                  <a:pt x="0" y="74"/>
                  <a:pt x="11" y="85"/>
                </a:cubicBezTo>
                <a:cubicBezTo>
                  <a:pt x="17" y="90"/>
                  <a:pt x="24" y="93"/>
                  <a:pt x="31" y="93"/>
                </a:cubicBezTo>
                <a:cubicBezTo>
                  <a:pt x="38" y="93"/>
                  <a:pt x="45" y="90"/>
                  <a:pt x="51" y="85"/>
                </a:cubicBezTo>
                <a:cubicBezTo>
                  <a:pt x="70" y="66"/>
                  <a:pt x="70" y="66"/>
                  <a:pt x="70" y="66"/>
                </a:cubicBezTo>
                <a:cubicBezTo>
                  <a:pt x="70" y="66"/>
                  <a:pt x="70" y="66"/>
                  <a:pt x="70" y="66"/>
                </a:cubicBezTo>
                <a:cubicBezTo>
                  <a:pt x="88" y="48"/>
                  <a:pt x="88" y="48"/>
                  <a:pt x="88" y="48"/>
                </a:cubicBezTo>
                <a:cubicBezTo>
                  <a:pt x="98" y="37"/>
                  <a:pt x="98" y="19"/>
                  <a:pt x="88" y="8"/>
                </a:cubicBezTo>
                <a:close/>
                <a:moveTo>
                  <a:pt x="48" y="82"/>
                </a:moveTo>
                <a:cubicBezTo>
                  <a:pt x="39" y="91"/>
                  <a:pt x="23" y="91"/>
                  <a:pt x="14" y="82"/>
                </a:cubicBezTo>
                <a:cubicBezTo>
                  <a:pt x="5" y="73"/>
                  <a:pt x="5" y="57"/>
                  <a:pt x="14" y="48"/>
                </a:cubicBezTo>
                <a:cubicBezTo>
                  <a:pt x="31" y="31"/>
                  <a:pt x="31" y="31"/>
                  <a:pt x="31" y="31"/>
                </a:cubicBezTo>
                <a:cubicBezTo>
                  <a:pt x="65" y="65"/>
                  <a:pt x="65" y="65"/>
                  <a:pt x="65" y="65"/>
                </a:cubicBezTo>
                <a:lnTo>
                  <a:pt x="48" y="82"/>
                </a:lnTo>
                <a:close/>
                <a:moveTo>
                  <a:pt x="79" y="20"/>
                </a:moveTo>
                <a:cubicBezTo>
                  <a:pt x="78" y="21"/>
                  <a:pt x="77" y="21"/>
                  <a:pt x="76" y="20"/>
                </a:cubicBezTo>
                <a:cubicBezTo>
                  <a:pt x="71" y="14"/>
                  <a:pt x="62" y="14"/>
                  <a:pt x="56" y="20"/>
                </a:cubicBezTo>
                <a:cubicBezTo>
                  <a:pt x="48" y="28"/>
                  <a:pt x="48" y="28"/>
                  <a:pt x="48" y="28"/>
                </a:cubicBezTo>
                <a:cubicBezTo>
                  <a:pt x="48" y="29"/>
                  <a:pt x="47" y="29"/>
                  <a:pt x="47" y="29"/>
                </a:cubicBezTo>
                <a:cubicBezTo>
                  <a:pt x="46" y="29"/>
                  <a:pt x="46" y="29"/>
                  <a:pt x="45" y="28"/>
                </a:cubicBezTo>
                <a:cubicBezTo>
                  <a:pt x="44" y="27"/>
                  <a:pt x="44" y="26"/>
                  <a:pt x="45" y="25"/>
                </a:cubicBezTo>
                <a:cubicBezTo>
                  <a:pt x="54" y="17"/>
                  <a:pt x="54" y="17"/>
                  <a:pt x="54" y="17"/>
                </a:cubicBezTo>
                <a:cubicBezTo>
                  <a:pt x="61" y="10"/>
                  <a:pt x="72" y="10"/>
                  <a:pt x="79" y="17"/>
                </a:cubicBezTo>
                <a:cubicBezTo>
                  <a:pt x="80" y="18"/>
                  <a:pt x="80" y="19"/>
                  <a:pt x="79"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69171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FB0F-8931-E742-8C01-4889982DA4F3}"/>
              </a:ext>
            </a:extLst>
          </p:cNvPr>
          <p:cNvSpPr>
            <a:spLocks noGrp="1"/>
          </p:cNvSpPr>
          <p:nvPr>
            <p:ph type="title"/>
          </p:nvPr>
        </p:nvSpPr>
        <p:spPr>
          <a:xfrm>
            <a:off x="1653363" y="365760"/>
            <a:ext cx="9367203" cy="1188720"/>
          </a:xfrm>
        </p:spPr>
        <p:txBody>
          <a:bodyPr>
            <a:normAutofit/>
          </a:bodyPr>
          <a:lstStyle/>
          <a:p>
            <a:r>
              <a:rPr lang="en-US" dirty="0"/>
              <a:t>Best Practices in data Analytics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67A25AC-F670-5E43-AC66-7AD43A931B6B}"/>
              </a:ext>
            </a:extLst>
          </p:cNvPr>
          <p:cNvSpPr>
            <a:spLocks noGrp="1"/>
          </p:cNvSpPr>
          <p:nvPr>
            <p:ph idx="1"/>
          </p:nvPr>
        </p:nvSpPr>
        <p:spPr>
          <a:xfrm>
            <a:off x="1653363" y="2176272"/>
            <a:ext cx="9367204" cy="4041648"/>
          </a:xfrm>
        </p:spPr>
        <p:txBody>
          <a:bodyPr anchor="t">
            <a:normAutofit/>
          </a:bodyPr>
          <a:lstStyle/>
          <a:p>
            <a:r>
              <a:rPr lang="en-US" sz="2400" dirty="0"/>
              <a:t>Start early to plan for data governance.</a:t>
            </a:r>
          </a:p>
          <a:p>
            <a:r>
              <a:rPr lang="en-US" sz="2400" dirty="0"/>
              <a:t>Create the proper data governance awareness across the company, and onboard stakeholders.</a:t>
            </a:r>
          </a:p>
          <a:p>
            <a:r>
              <a:rPr lang="en-US" sz="2400" dirty="0"/>
              <a:t>Apply policies on data along the journey: collection, protection, retention and archival policies.</a:t>
            </a:r>
          </a:p>
          <a:p>
            <a:r>
              <a:rPr lang="en-US" sz="2400" dirty="0"/>
              <a:t>Cover unstructured data in the governance strategy.</a:t>
            </a:r>
          </a:p>
          <a:p>
            <a:r>
              <a:rPr lang="en-US" sz="2400" dirty="0"/>
              <a:t>Classify and tag all data (metadata).</a:t>
            </a:r>
          </a:p>
          <a:p>
            <a:r>
              <a:rPr lang="en-US" sz="2400" dirty="0"/>
              <a:t>Automate as much as possible.</a:t>
            </a:r>
          </a:p>
          <a:p>
            <a:endParaRPr lang="en-US" sz="2400" dirty="0"/>
          </a:p>
          <a:p>
            <a:endParaRPr lang="en-US" sz="2400" dirty="0"/>
          </a:p>
          <a:p>
            <a:endParaRPr lang="en-US" sz="2400" dirty="0"/>
          </a:p>
        </p:txBody>
      </p:sp>
      <p:sp>
        <p:nvSpPr>
          <p:cNvPr id="7" name="Freeform 6">
            <a:extLst>
              <a:ext uri="{FF2B5EF4-FFF2-40B4-BE49-F238E27FC236}">
                <a16:creationId xmlns:a16="http://schemas.microsoft.com/office/drawing/2014/main" id="{DFA52C39-A8D9-AB4A-90D7-30C1B79B19A1}"/>
              </a:ext>
            </a:extLst>
          </p:cNvPr>
          <p:cNvSpPr>
            <a:spLocks noEditPoints="1"/>
          </p:cNvSpPr>
          <p:nvPr/>
        </p:nvSpPr>
        <p:spPr bwMode="auto">
          <a:xfrm>
            <a:off x="11582370" y="6423077"/>
            <a:ext cx="304380" cy="289949"/>
          </a:xfrm>
          <a:custGeom>
            <a:avLst/>
            <a:gdLst>
              <a:gd name="T0" fmla="*/ 88 w 98"/>
              <a:gd name="T1" fmla="*/ 8 h 93"/>
              <a:gd name="T2" fmla="*/ 68 w 98"/>
              <a:gd name="T3" fmla="*/ 0 h 93"/>
              <a:gd name="T4" fmla="*/ 48 w 98"/>
              <a:gd name="T5" fmla="*/ 8 h 93"/>
              <a:gd name="T6" fmla="*/ 31 w 98"/>
              <a:gd name="T7" fmla="*/ 26 h 93"/>
              <a:gd name="T8" fmla="*/ 31 w 98"/>
              <a:gd name="T9" fmla="*/ 26 h 93"/>
              <a:gd name="T10" fmla="*/ 11 w 98"/>
              <a:gd name="T11" fmla="*/ 45 h 93"/>
              <a:gd name="T12" fmla="*/ 11 w 98"/>
              <a:gd name="T13" fmla="*/ 85 h 93"/>
              <a:gd name="T14" fmla="*/ 31 w 98"/>
              <a:gd name="T15" fmla="*/ 93 h 93"/>
              <a:gd name="T16" fmla="*/ 51 w 98"/>
              <a:gd name="T17" fmla="*/ 85 h 93"/>
              <a:gd name="T18" fmla="*/ 70 w 98"/>
              <a:gd name="T19" fmla="*/ 66 h 93"/>
              <a:gd name="T20" fmla="*/ 70 w 98"/>
              <a:gd name="T21" fmla="*/ 66 h 93"/>
              <a:gd name="T22" fmla="*/ 88 w 98"/>
              <a:gd name="T23" fmla="*/ 48 h 93"/>
              <a:gd name="T24" fmla="*/ 88 w 98"/>
              <a:gd name="T25" fmla="*/ 8 h 93"/>
              <a:gd name="T26" fmla="*/ 48 w 98"/>
              <a:gd name="T27" fmla="*/ 82 h 93"/>
              <a:gd name="T28" fmla="*/ 14 w 98"/>
              <a:gd name="T29" fmla="*/ 82 h 93"/>
              <a:gd name="T30" fmla="*/ 14 w 98"/>
              <a:gd name="T31" fmla="*/ 48 h 93"/>
              <a:gd name="T32" fmla="*/ 31 w 98"/>
              <a:gd name="T33" fmla="*/ 31 h 93"/>
              <a:gd name="T34" fmla="*/ 65 w 98"/>
              <a:gd name="T35" fmla="*/ 65 h 93"/>
              <a:gd name="T36" fmla="*/ 48 w 98"/>
              <a:gd name="T37" fmla="*/ 82 h 93"/>
              <a:gd name="T38" fmla="*/ 79 w 98"/>
              <a:gd name="T39" fmla="*/ 20 h 93"/>
              <a:gd name="T40" fmla="*/ 76 w 98"/>
              <a:gd name="T41" fmla="*/ 20 h 93"/>
              <a:gd name="T42" fmla="*/ 56 w 98"/>
              <a:gd name="T43" fmla="*/ 20 h 93"/>
              <a:gd name="T44" fmla="*/ 48 w 98"/>
              <a:gd name="T45" fmla="*/ 28 h 93"/>
              <a:gd name="T46" fmla="*/ 47 w 98"/>
              <a:gd name="T47" fmla="*/ 29 h 93"/>
              <a:gd name="T48" fmla="*/ 45 w 98"/>
              <a:gd name="T49" fmla="*/ 28 h 93"/>
              <a:gd name="T50" fmla="*/ 45 w 98"/>
              <a:gd name="T51" fmla="*/ 25 h 93"/>
              <a:gd name="T52" fmla="*/ 54 w 98"/>
              <a:gd name="T53" fmla="*/ 17 h 93"/>
              <a:gd name="T54" fmla="*/ 79 w 98"/>
              <a:gd name="T55" fmla="*/ 17 h 93"/>
              <a:gd name="T56" fmla="*/ 79 w 98"/>
              <a:gd name="T5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3">
                <a:moveTo>
                  <a:pt x="88" y="8"/>
                </a:moveTo>
                <a:cubicBezTo>
                  <a:pt x="82" y="3"/>
                  <a:pt x="75" y="0"/>
                  <a:pt x="68" y="0"/>
                </a:cubicBezTo>
                <a:cubicBezTo>
                  <a:pt x="60" y="0"/>
                  <a:pt x="53" y="3"/>
                  <a:pt x="48" y="8"/>
                </a:cubicBezTo>
                <a:cubicBezTo>
                  <a:pt x="31" y="26"/>
                  <a:pt x="31" y="26"/>
                  <a:pt x="31" y="26"/>
                </a:cubicBezTo>
                <a:cubicBezTo>
                  <a:pt x="31" y="26"/>
                  <a:pt x="31" y="26"/>
                  <a:pt x="31" y="26"/>
                </a:cubicBezTo>
                <a:cubicBezTo>
                  <a:pt x="11" y="45"/>
                  <a:pt x="11" y="45"/>
                  <a:pt x="11" y="45"/>
                </a:cubicBezTo>
                <a:cubicBezTo>
                  <a:pt x="0" y="56"/>
                  <a:pt x="0" y="74"/>
                  <a:pt x="11" y="85"/>
                </a:cubicBezTo>
                <a:cubicBezTo>
                  <a:pt x="17" y="90"/>
                  <a:pt x="24" y="93"/>
                  <a:pt x="31" y="93"/>
                </a:cubicBezTo>
                <a:cubicBezTo>
                  <a:pt x="38" y="93"/>
                  <a:pt x="45" y="90"/>
                  <a:pt x="51" y="85"/>
                </a:cubicBezTo>
                <a:cubicBezTo>
                  <a:pt x="70" y="66"/>
                  <a:pt x="70" y="66"/>
                  <a:pt x="70" y="66"/>
                </a:cubicBezTo>
                <a:cubicBezTo>
                  <a:pt x="70" y="66"/>
                  <a:pt x="70" y="66"/>
                  <a:pt x="70" y="66"/>
                </a:cubicBezTo>
                <a:cubicBezTo>
                  <a:pt x="88" y="48"/>
                  <a:pt x="88" y="48"/>
                  <a:pt x="88" y="48"/>
                </a:cubicBezTo>
                <a:cubicBezTo>
                  <a:pt x="98" y="37"/>
                  <a:pt x="98" y="19"/>
                  <a:pt x="88" y="8"/>
                </a:cubicBezTo>
                <a:close/>
                <a:moveTo>
                  <a:pt x="48" y="82"/>
                </a:moveTo>
                <a:cubicBezTo>
                  <a:pt x="39" y="91"/>
                  <a:pt x="23" y="91"/>
                  <a:pt x="14" y="82"/>
                </a:cubicBezTo>
                <a:cubicBezTo>
                  <a:pt x="5" y="73"/>
                  <a:pt x="5" y="57"/>
                  <a:pt x="14" y="48"/>
                </a:cubicBezTo>
                <a:cubicBezTo>
                  <a:pt x="31" y="31"/>
                  <a:pt x="31" y="31"/>
                  <a:pt x="31" y="31"/>
                </a:cubicBezTo>
                <a:cubicBezTo>
                  <a:pt x="65" y="65"/>
                  <a:pt x="65" y="65"/>
                  <a:pt x="65" y="65"/>
                </a:cubicBezTo>
                <a:lnTo>
                  <a:pt x="48" y="82"/>
                </a:lnTo>
                <a:close/>
                <a:moveTo>
                  <a:pt x="79" y="20"/>
                </a:moveTo>
                <a:cubicBezTo>
                  <a:pt x="78" y="21"/>
                  <a:pt x="77" y="21"/>
                  <a:pt x="76" y="20"/>
                </a:cubicBezTo>
                <a:cubicBezTo>
                  <a:pt x="71" y="14"/>
                  <a:pt x="62" y="14"/>
                  <a:pt x="56" y="20"/>
                </a:cubicBezTo>
                <a:cubicBezTo>
                  <a:pt x="48" y="28"/>
                  <a:pt x="48" y="28"/>
                  <a:pt x="48" y="28"/>
                </a:cubicBezTo>
                <a:cubicBezTo>
                  <a:pt x="48" y="29"/>
                  <a:pt x="47" y="29"/>
                  <a:pt x="47" y="29"/>
                </a:cubicBezTo>
                <a:cubicBezTo>
                  <a:pt x="46" y="29"/>
                  <a:pt x="46" y="29"/>
                  <a:pt x="45" y="28"/>
                </a:cubicBezTo>
                <a:cubicBezTo>
                  <a:pt x="44" y="27"/>
                  <a:pt x="44" y="26"/>
                  <a:pt x="45" y="25"/>
                </a:cubicBezTo>
                <a:cubicBezTo>
                  <a:pt x="54" y="17"/>
                  <a:pt x="54" y="17"/>
                  <a:pt x="54" y="17"/>
                </a:cubicBezTo>
                <a:cubicBezTo>
                  <a:pt x="61" y="10"/>
                  <a:pt x="72" y="10"/>
                  <a:pt x="79" y="17"/>
                </a:cubicBezTo>
                <a:cubicBezTo>
                  <a:pt x="80" y="18"/>
                  <a:pt x="80" y="19"/>
                  <a:pt x="79"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175307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FB0F-8931-E742-8C01-4889982DA4F3}"/>
              </a:ext>
            </a:extLst>
          </p:cNvPr>
          <p:cNvSpPr>
            <a:spLocks noGrp="1"/>
          </p:cNvSpPr>
          <p:nvPr>
            <p:ph type="title"/>
          </p:nvPr>
        </p:nvSpPr>
        <p:spPr>
          <a:xfrm>
            <a:off x="1653363" y="365760"/>
            <a:ext cx="9367203" cy="1188720"/>
          </a:xfrm>
        </p:spPr>
        <p:txBody>
          <a:bodyPr>
            <a:normAutofit/>
          </a:bodyPr>
          <a:lstStyle/>
          <a:p>
            <a:r>
              <a:rPr lang="en-US" dirty="0"/>
              <a:t>Stakeholder Communication Strategy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6">
            <a:extLst>
              <a:ext uri="{FF2B5EF4-FFF2-40B4-BE49-F238E27FC236}">
                <a16:creationId xmlns:a16="http://schemas.microsoft.com/office/drawing/2014/main" id="{BC01C354-DD45-384F-BFE0-265D4ADCFC6C}"/>
              </a:ext>
            </a:extLst>
          </p:cNvPr>
          <p:cNvSpPr>
            <a:spLocks noEditPoints="1"/>
          </p:cNvSpPr>
          <p:nvPr/>
        </p:nvSpPr>
        <p:spPr bwMode="auto">
          <a:xfrm>
            <a:off x="11582370" y="6423077"/>
            <a:ext cx="304380" cy="289949"/>
          </a:xfrm>
          <a:custGeom>
            <a:avLst/>
            <a:gdLst>
              <a:gd name="T0" fmla="*/ 88 w 98"/>
              <a:gd name="T1" fmla="*/ 8 h 93"/>
              <a:gd name="T2" fmla="*/ 68 w 98"/>
              <a:gd name="T3" fmla="*/ 0 h 93"/>
              <a:gd name="T4" fmla="*/ 48 w 98"/>
              <a:gd name="T5" fmla="*/ 8 h 93"/>
              <a:gd name="T6" fmla="*/ 31 w 98"/>
              <a:gd name="T7" fmla="*/ 26 h 93"/>
              <a:gd name="T8" fmla="*/ 31 w 98"/>
              <a:gd name="T9" fmla="*/ 26 h 93"/>
              <a:gd name="T10" fmla="*/ 11 w 98"/>
              <a:gd name="T11" fmla="*/ 45 h 93"/>
              <a:gd name="T12" fmla="*/ 11 w 98"/>
              <a:gd name="T13" fmla="*/ 85 h 93"/>
              <a:gd name="T14" fmla="*/ 31 w 98"/>
              <a:gd name="T15" fmla="*/ 93 h 93"/>
              <a:gd name="T16" fmla="*/ 51 w 98"/>
              <a:gd name="T17" fmla="*/ 85 h 93"/>
              <a:gd name="T18" fmla="*/ 70 w 98"/>
              <a:gd name="T19" fmla="*/ 66 h 93"/>
              <a:gd name="T20" fmla="*/ 70 w 98"/>
              <a:gd name="T21" fmla="*/ 66 h 93"/>
              <a:gd name="T22" fmla="*/ 88 w 98"/>
              <a:gd name="T23" fmla="*/ 48 h 93"/>
              <a:gd name="T24" fmla="*/ 88 w 98"/>
              <a:gd name="T25" fmla="*/ 8 h 93"/>
              <a:gd name="T26" fmla="*/ 48 w 98"/>
              <a:gd name="T27" fmla="*/ 82 h 93"/>
              <a:gd name="T28" fmla="*/ 14 w 98"/>
              <a:gd name="T29" fmla="*/ 82 h 93"/>
              <a:gd name="T30" fmla="*/ 14 w 98"/>
              <a:gd name="T31" fmla="*/ 48 h 93"/>
              <a:gd name="T32" fmla="*/ 31 w 98"/>
              <a:gd name="T33" fmla="*/ 31 h 93"/>
              <a:gd name="T34" fmla="*/ 65 w 98"/>
              <a:gd name="T35" fmla="*/ 65 h 93"/>
              <a:gd name="T36" fmla="*/ 48 w 98"/>
              <a:gd name="T37" fmla="*/ 82 h 93"/>
              <a:gd name="T38" fmla="*/ 79 w 98"/>
              <a:gd name="T39" fmla="*/ 20 h 93"/>
              <a:gd name="T40" fmla="*/ 76 w 98"/>
              <a:gd name="T41" fmla="*/ 20 h 93"/>
              <a:gd name="T42" fmla="*/ 56 w 98"/>
              <a:gd name="T43" fmla="*/ 20 h 93"/>
              <a:gd name="T44" fmla="*/ 48 w 98"/>
              <a:gd name="T45" fmla="*/ 28 h 93"/>
              <a:gd name="T46" fmla="*/ 47 w 98"/>
              <a:gd name="T47" fmla="*/ 29 h 93"/>
              <a:gd name="T48" fmla="*/ 45 w 98"/>
              <a:gd name="T49" fmla="*/ 28 h 93"/>
              <a:gd name="T50" fmla="*/ 45 w 98"/>
              <a:gd name="T51" fmla="*/ 25 h 93"/>
              <a:gd name="T52" fmla="*/ 54 w 98"/>
              <a:gd name="T53" fmla="*/ 17 h 93"/>
              <a:gd name="T54" fmla="*/ 79 w 98"/>
              <a:gd name="T55" fmla="*/ 17 h 93"/>
              <a:gd name="T56" fmla="*/ 79 w 98"/>
              <a:gd name="T57" fmla="*/ 2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3">
                <a:moveTo>
                  <a:pt x="88" y="8"/>
                </a:moveTo>
                <a:cubicBezTo>
                  <a:pt x="82" y="3"/>
                  <a:pt x="75" y="0"/>
                  <a:pt x="68" y="0"/>
                </a:cubicBezTo>
                <a:cubicBezTo>
                  <a:pt x="60" y="0"/>
                  <a:pt x="53" y="3"/>
                  <a:pt x="48" y="8"/>
                </a:cubicBezTo>
                <a:cubicBezTo>
                  <a:pt x="31" y="26"/>
                  <a:pt x="31" y="26"/>
                  <a:pt x="31" y="26"/>
                </a:cubicBezTo>
                <a:cubicBezTo>
                  <a:pt x="31" y="26"/>
                  <a:pt x="31" y="26"/>
                  <a:pt x="31" y="26"/>
                </a:cubicBezTo>
                <a:cubicBezTo>
                  <a:pt x="11" y="45"/>
                  <a:pt x="11" y="45"/>
                  <a:pt x="11" y="45"/>
                </a:cubicBezTo>
                <a:cubicBezTo>
                  <a:pt x="0" y="56"/>
                  <a:pt x="0" y="74"/>
                  <a:pt x="11" y="85"/>
                </a:cubicBezTo>
                <a:cubicBezTo>
                  <a:pt x="17" y="90"/>
                  <a:pt x="24" y="93"/>
                  <a:pt x="31" y="93"/>
                </a:cubicBezTo>
                <a:cubicBezTo>
                  <a:pt x="38" y="93"/>
                  <a:pt x="45" y="90"/>
                  <a:pt x="51" y="85"/>
                </a:cubicBezTo>
                <a:cubicBezTo>
                  <a:pt x="70" y="66"/>
                  <a:pt x="70" y="66"/>
                  <a:pt x="70" y="66"/>
                </a:cubicBezTo>
                <a:cubicBezTo>
                  <a:pt x="70" y="66"/>
                  <a:pt x="70" y="66"/>
                  <a:pt x="70" y="66"/>
                </a:cubicBezTo>
                <a:cubicBezTo>
                  <a:pt x="88" y="48"/>
                  <a:pt x="88" y="48"/>
                  <a:pt x="88" y="48"/>
                </a:cubicBezTo>
                <a:cubicBezTo>
                  <a:pt x="98" y="37"/>
                  <a:pt x="98" y="19"/>
                  <a:pt x="88" y="8"/>
                </a:cubicBezTo>
                <a:close/>
                <a:moveTo>
                  <a:pt x="48" y="82"/>
                </a:moveTo>
                <a:cubicBezTo>
                  <a:pt x="39" y="91"/>
                  <a:pt x="23" y="91"/>
                  <a:pt x="14" y="82"/>
                </a:cubicBezTo>
                <a:cubicBezTo>
                  <a:pt x="5" y="73"/>
                  <a:pt x="5" y="57"/>
                  <a:pt x="14" y="48"/>
                </a:cubicBezTo>
                <a:cubicBezTo>
                  <a:pt x="31" y="31"/>
                  <a:pt x="31" y="31"/>
                  <a:pt x="31" y="31"/>
                </a:cubicBezTo>
                <a:cubicBezTo>
                  <a:pt x="65" y="65"/>
                  <a:pt x="65" y="65"/>
                  <a:pt x="65" y="65"/>
                </a:cubicBezTo>
                <a:lnTo>
                  <a:pt x="48" y="82"/>
                </a:lnTo>
                <a:close/>
                <a:moveTo>
                  <a:pt x="79" y="20"/>
                </a:moveTo>
                <a:cubicBezTo>
                  <a:pt x="78" y="21"/>
                  <a:pt x="77" y="21"/>
                  <a:pt x="76" y="20"/>
                </a:cubicBezTo>
                <a:cubicBezTo>
                  <a:pt x="71" y="14"/>
                  <a:pt x="62" y="14"/>
                  <a:pt x="56" y="20"/>
                </a:cubicBezTo>
                <a:cubicBezTo>
                  <a:pt x="48" y="28"/>
                  <a:pt x="48" y="28"/>
                  <a:pt x="48" y="28"/>
                </a:cubicBezTo>
                <a:cubicBezTo>
                  <a:pt x="48" y="29"/>
                  <a:pt x="47" y="29"/>
                  <a:pt x="47" y="29"/>
                </a:cubicBezTo>
                <a:cubicBezTo>
                  <a:pt x="46" y="29"/>
                  <a:pt x="46" y="29"/>
                  <a:pt x="45" y="28"/>
                </a:cubicBezTo>
                <a:cubicBezTo>
                  <a:pt x="44" y="27"/>
                  <a:pt x="44" y="26"/>
                  <a:pt x="45" y="25"/>
                </a:cubicBezTo>
                <a:cubicBezTo>
                  <a:pt x="54" y="17"/>
                  <a:pt x="54" y="17"/>
                  <a:pt x="54" y="17"/>
                </a:cubicBezTo>
                <a:cubicBezTo>
                  <a:pt x="61" y="10"/>
                  <a:pt x="72" y="10"/>
                  <a:pt x="79" y="17"/>
                </a:cubicBezTo>
                <a:cubicBezTo>
                  <a:pt x="80" y="18"/>
                  <a:pt x="80" y="19"/>
                  <a:pt x="79"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aphicFrame>
        <p:nvGraphicFramePr>
          <p:cNvPr id="4" name="Table 3">
            <a:extLst>
              <a:ext uri="{FF2B5EF4-FFF2-40B4-BE49-F238E27FC236}">
                <a16:creationId xmlns:a16="http://schemas.microsoft.com/office/drawing/2014/main" id="{340F20AF-C344-1944-AD9E-D54EB4576E32}"/>
              </a:ext>
            </a:extLst>
          </p:cNvPr>
          <p:cNvGraphicFramePr>
            <a:graphicFrameLocks noGrp="1"/>
          </p:cNvGraphicFramePr>
          <p:nvPr>
            <p:extLst>
              <p:ext uri="{D42A27DB-BD31-4B8C-83A1-F6EECF244321}">
                <p14:modId xmlns:p14="http://schemas.microsoft.com/office/powerpoint/2010/main" val="718333134"/>
              </p:ext>
            </p:extLst>
          </p:nvPr>
        </p:nvGraphicFramePr>
        <p:xfrm>
          <a:off x="1218960" y="1941149"/>
          <a:ext cx="10515600" cy="4232419"/>
        </p:xfrm>
        <a:graphic>
          <a:graphicData uri="http://schemas.openxmlformats.org/drawingml/2006/table">
            <a:tbl>
              <a:tblPr bandRow="1">
                <a:tableStyleId>{00A15C55-8517-42AA-B614-E9B94910E393}</a:tableStyleId>
              </a:tblPr>
              <a:tblGrid>
                <a:gridCol w="2332561">
                  <a:extLst>
                    <a:ext uri="{9D8B030D-6E8A-4147-A177-3AD203B41FA5}">
                      <a16:colId xmlns:a16="http://schemas.microsoft.com/office/drawing/2014/main" val="2018719944"/>
                    </a:ext>
                  </a:extLst>
                </a:gridCol>
                <a:gridCol w="1692197">
                  <a:extLst>
                    <a:ext uri="{9D8B030D-6E8A-4147-A177-3AD203B41FA5}">
                      <a16:colId xmlns:a16="http://schemas.microsoft.com/office/drawing/2014/main" val="2620559955"/>
                    </a:ext>
                  </a:extLst>
                </a:gridCol>
                <a:gridCol w="711213">
                  <a:extLst>
                    <a:ext uri="{9D8B030D-6E8A-4147-A177-3AD203B41FA5}">
                      <a16:colId xmlns:a16="http://schemas.microsoft.com/office/drawing/2014/main" val="2997424129"/>
                    </a:ext>
                  </a:extLst>
                </a:gridCol>
                <a:gridCol w="989159">
                  <a:extLst>
                    <a:ext uri="{9D8B030D-6E8A-4147-A177-3AD203B41FA5}">
                      <a16:colId xmlns:a16="http://schemas.microsoft.com/office/drawing/2014/main" val="1104989111"/>
                    </a:ext>
                  </a:extLst>
                </a:gridCol>
                <a:gridCol w="711213">
                  <a:extLst>
                    <a:ext uri="{9D8B030D-6E8A-4147-A177-3AD203B41FA5}">
                      <a16:colId xmlns:a16="http://schemas.microsoft.com/office/drawing/2014/main" val="3918546408"/>
                    </a:ext>
                  </a:extLst>
                </a:gridCol>
                <a:gridCol w="1242579">
                  <a:extLst>
                    <a:ext uri="{9D8B030D-6E8A-4147-A177-3AD203B41FA5}">
                      <a16:colId xmlns:a16="http://schemas.microsoft.com/office/drawing/2014/main" val="2295546840"/>
                    </a:ext>
                  </a:extLst>
                </a:gridCol>
                <a:gridCol w="842011">
                  <a:extLst>
                    <a:ext uri="{9D8B030D-6E8A-4147-A177-3AD203B41FA5}">
                      <a16:colId xmlns:a16="http://schemas.microsoft.com/office/drawing/2014/main" val="2699735324"/>
                    </a:ext>
                  </a:extLst>
                </a:gridCol>
                <a:gridCol w="752088">
                  <a:extLst>
                    <a:ext uri="{9D8B030D-6E8A-4147-A177-3AD203B41FA5}">
                      <a16:colId xmlns:a16="http://schemas.microsoft.com/office/drawing/2014/main" val="3183832125"/>
                    </a:ext>
                  </a:extLst>
                </a:gridCol>
                <a:gridCol w="1242579">
                  <a:extLst>
                    <a:ext uri="{9D8B030D-6E8A-4147-A177-3AD203B41FA5}">
                      <a16:colId xmlns:a16="http://schemas.microsoft.com/office/drawing/2014/main" val="2945305250"/>
                    </a:ext>
                  </a:extLst>
                </a:gridCol>
              </a:tblGrid>
              <a:tr h="174533">
                <a:tc>
                  <a:txBody>
                    <a:bodyPr/>
                    <a:lstStyle/>
                    <a:p>
                      <a:pPr algn="l" fontAlgn="b"/>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l" fontAlgn="b"/>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gridSpan="7">
                  <a:txBody>
                    <a:bodyPr/>
                    <a:lstStyle/>
                    <a:p>
                      <a:pPr algn="ctr" fontAlgn="b"/>
                      <a:r>
                        <a:rPr lang="en-AU" sz="1050" b="1" u="none" strike="noStrike">
                          <a:solidFill>
                            <a:schemeClr val="bg1">
                              <a:lumMod val="95000"/>
                            </a:schemeClr>
                          </a:solidFill>
                          <a:effectLst/>
                        </a:rPr>
                        <a:t>Audience</a:t>
                      </a:r>
                      <a:endParaRPr lang="en-AU" sz="1050" b="1" i="0" u="none" strike="noStrike">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58499268"/>
                  </a:ext>
                </a:extLst>
              </a:tr>
              <a:tr h="185441">
                <a:tc>
                  <a:txBody>
                    <a:bodyPr/>
                    <a:lstStyle/>
                    <a:p>
                      <a:pPr algn="l" fontAlgn="b"/>
                      <a:r>
                        <a:rPr lang="en-AU" sz="1050" b="1" u="none" strike="noStrike">
                          <a:solidFill>
                            <a:schemeClr val="bg1">
                              <a:lumMod val="95000"/>
                            </a:schemeClr>
                          </a:solidFill>
                          <a:effectLst/>
                        </a:rPr>
                        <a:t>Communication</a:t>
                      </a:r>
                      <a:endParaRPr lang="en-AU" sz="1050" b="1" i="0" u="none" strike="noStrike">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l" fontAlgn="b"/>
                      <a:r>
                        <a:rPr lang="en-AU" sz="1050" b="1" u="none" strike="noStrike" dirty="0">
                          <a:solidFill>
                            <a:schemeClr val="bg1">
                              <a:lumMod val="95000"/>
                            </a:schemeClr>
                          </a:solidFill>
                          <a:effectLst/>
                        </a:rPr>
                        <a:t>Medium</a:t>
                      </a:r>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dirty="0">
                          <a:solidFill>
                            <a:schemeClr val="bg1">
                              <a:lumMod val="95000"/>
                            </a:schemeClr>
                          </a:solidFill>
                          <a:effectLst/>
                        </a:rPr>
                        <a:t>Executive</a:t>
                      </a:r>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dirty="0">
                          <a:solidFill>
                            <a:schemeClr val="bg1">
                              <a:lumMod val="95000"/>
                            </a:schemeClr>
                          </a:solidFill>
                          <a:effectLst/>
                        </a:rPr>
                        <a:t>Business Leaders</a:t>
                      </a:r>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a:solidFill>
                            <a:schemeClr val="bg1">
                              <a:lumMod val="95000"/>
                            </a:schemeClr>
                          </a:solidFill>
                          <a:effectLst/>
                        </a:rPr>
                        <a:t>IT</a:t>
                      </a:r>
                      <a:endParaRPr lang="en-AU" sz="1050" b="1" i="0" u="none" strike="noStrike">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a:solidFill>
                            <a:schemeClr val="bg1">
                              <a:lumMod val="95000"/>
                            </a:schemeClr>
                          </a:solidFill>
                          <a:effectLst/>
                        </a:rPr>
                        <a:t>Legal and compliance</a:t>
                      </a:r>
                      <a:endParaRPr lang="en-AU" sz="1050" b="1" i="0" u="none" strike="noStrike">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dirty="0">
                          <a:solidFill>
                            <a:schemeClr val="bg1">
                              <a:lumMod val="95000"/>
                            </a:schemeClr>
                          </a:solidFill>
                          <a:effectLst/>
                        </a:rPr>
                        <a:t>All employees</a:t>
                      </a:r>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dirty="0">
                          <a:solidFill>
                            <a:schemeClr val="bg1">
                              <a:lumMod val="95000"/>
                            </a:schemeClr>
                          </a:solidFill>
                          <a:effectLst/>
                        </a:rPr>
                        <a:t>Third Parties</a:t>
                      </a:r>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tc>
                  <a:txBody>
                    <a:bodyPr/>
                    <a:lstStyle/>
                    <a:p>
                      <a:pPr algn="ctr" fontAlgn="b"/>
                      <a:r>
                        <a:rPr lang="en-AU" sz="1050" b="1" u="none" strike="noStrike" dirty="0">
                          <a:solidFill>
                            <a:schemeClr val="bg1">
                              <a:lumMod val="95000"/>
                            </a:schemeClr>
                          </a:solidFill>
                          <a:effectLst/>
                        </a:rPr>
                        <a:t>Patients (community)</a:t>
                      </a:r>
                      <a:endParaRPr lang="en-AU" sz="1050" b="1" i="0" u="none" strike="noStrike" dirty="0">
                        <a:solidFill>
                          <a:schemeClr val="bg1">
                            <a:lumMod val="95000"/>
                          </a:schemeClr>
                        </a:solidFill>
                        <a:effectLst/>
                        <a:latin typeface="Calibri" panose="020F0502020204030204" pitchFamily="34" charset="0"/>
                      </a:endParaRPr>
                    </a:p>
                  </a:txBody>
                  <a:tcPr marL="8181" marR="8181" marT="8181" marB="0" anchor="b">
                    <a:solidFill>
                      <a:schemeClr val="bg1">
                        <a:lumMod val="65000"/>
                      </a:schemeClr>
                    </a:solidFill>
                  </a:tcPr>
                </a:tc>
                <a:extLst>
                  <a:ext uri="{0D108BD9-81ED-4DB2-BD59-A6C34878D82A}">
                    <a16:rowId xmlns:a16="http://schemas.microsoft.com/office/drawing/2014/main" val="1274194908"/>
                  </a:ext>
                </a:extLst>
              </a:tr>
              <a:tr h="349066">
                <a:tc>
                  <a:txBody>
                    <a:bodyPr/>
                    <a:lstStyle/>
                    <a:p>
                      <a:pPr algn="l" fontAlgn="b"/>
                      <a:r>
                        <a:rPr lang="en-AU" sz="1000" u="none" strike="noStrike">
                          <a:effectLst/>
                        </a:rPr>
                        <a:t>The importance of data in maintaining the leading position</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Board meeting</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1314723189"/>
                  </a:ext>
                </a:extLst>
              </a:tr>
              <a:tr h="370882">
                <a:tc>
                  <a:txBody>
                    <a:bodyPr/>
                    <a:lstStyle/>
                    <a:p>
                      <a:pPr algn="l" fontAlgn="b"/>
                      <a:r>
                        <a:rPr lang="en-AU" sz="1000" u="none" strike="noStrike">
                          <a:effectLst/>
                        </a:rPr>
                        <a:t>Data Strategy introduction for initial approval</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dirty="0">
                          <a:effectLst/>
                        </a:rPr>
                        <a:t>Board meeting</a:t>
                      </a:r>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dirty="0">
                          <a:effectLst/>
                        </a:rPr>
                        <a:t>✅</a:t>
                      </a:r>
                      <a:endParaRPr lang="en-AU" sz="1000" b="0" i="0" u="none" strike="noStrike" dirty="0">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 </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1429941880"/>
                  </a:ext>
                </a:extLst>
              </a:tr>
              <a:tr h="370882">
                <a:tc>
                  <a:txBody>
                    <a:bodyPr/>
                    <a:lstStyle/>
                    <a:p>
                      <a:pPr algn="l" fontAlgn="b"/>
                      <a:r>
                        <a:rPr lang="en-AU" sz="1000" u="none" strike="noStrike">
                          <a:effectLst/>
                        </a:rPr>
                        <a:t>Data Strategy details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pre-reading PDF + meeting for discussion</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1273341915"/>
                  </a:ext>
                </a:extLst>
              </a:tr>
              <a:tr h="185441">
                <a:tc>
                  <a:txBody>
                    <a:bodyPr/>
                    <a:lstStyle/>
                    <a:p>
                      <a:pPr algn="l" fontAlgn="b"/>
                      <a:r>
                        <a:rPr lang="en-AU" sz="1000" u="none" strike="noStrike">
                          <a:effectLst/>
                        </a:rPr>
                        <a:t>(Milestone) Data strategy sign-off</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3082071865"/>
                  </a:ext>
                </a:extLst>
              </a:tr>
              <a:tr h="185441">
                <a:tc>
                  <a:txBody>
                    <a:bodyPr/>
                    <a:lstStyle/>
                    <a:p>
                      <a:pPr algn="l" fontAlgn="b"/>
                      <a:r>
                        <a:rPr lang="en-AU" sz="1000" u="none" strike="noStrike">
                          <a:effectLst/>
                        </a:rPr>
                        <a:t>Data awareness campaign</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Email + flyers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3632206017"/>
                  </a:ext>
                </a:extLst>
              </a:tr>
              <a:tr h="185441">
                <a:tc>
                  <a:txBody>
                    <a:bodyPr/>
                    <a:lstStyle/>
                    <a:p>
                      <a:pPr algn="l" fontAlgn="b"/>
                      <a:r>
                        <a:rPr lang="en-AU" sz="1000" u="none" strike="noStrike">
                          <a:effectLst/>
                        </a:rPr>
                        <a:t>Data governance documentation</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Web-pages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1032345264"/>
                  </a:ext>
                </a:extLst>
              </a:tr>
              <a:tr h="370882">
                <a:tc>
                  <a:txBody>
                    <a:bodyPr/>
                    <a:lstStyle/>
                    <a:p>
                      <a:pPr algn="l" fontAlgn="b"/>
                      <a:r>
                        <a:rPr lang="en-AU" sz="1000" u="none" strike="noStrike">
                          <a:effectLst/>
                        </a:rPr>
                        <a:t>Training on data tool and processes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Trainins sessions + documentations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3442673432"/>
                  </a:ext>
                </a:extLst>
              </a:tr>
              <a:tr h="185441">
                <a:tc>
                  <a:txBody>
                    <a:bodyPr/>
                    <a:lstStyle/>
                    <a:p>
                      <a:pPr algn="l" fontAlgn="b"/>
                      <a:r>
                        <a:rPr lang="en-AU" sz="1000" u="none" strike="noStrike">
                          <a:effectLst/>
                        </a:rPr>
                        <a:t>Customer awareness campaign</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Email</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extLst>
                  <a:ext uri="{0D108BD9-81ED-4DB2-BD59-A6C34878D82A}">
                    <a16:rowId xmlns:a16="http://schemas.microsoft.com/office/drawing/2014/main" val="2252668604"/>
                  </a:ext>
                </a:extLst>
              </a:tr>
              <a:tr h="185441">
                <a:tc>
                  <a:txBody>
                    <a:bodyPr/>
                    <a:lstStyle/>
                    <a:p>
                      <a:pPr algn="l" fontAlgn="b"/>
                      <a:r>
                        <a:rPr lang="en-AU" sz="1000" u="none" strike="noStrike">
                          <a:effectLst/>
                        </a:rPr>
                        <a:t>Data assets documentation</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Web-pages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extLst>
                  <a:ext uri="{0D108BD9-81ED-4DB2-BD59-A6C34878D82A}">
                    <a16:rowId xmlns:a16="http://schemas.microsoft.com/office/drawing/2014/main" val="4103084587"/>
                  </a:ext>
                </a:extLst>
              </a:tr>
              <a:tr h="185441">
                <a:tc>
                  <a:txBody>
                    <a:bodyPr/>
                    <a:lstStyle/>
                    <a:p>
                      <a:pPr algn="l" fontAlgn="b"/>
                      <a:r>
                        <a:rPr lang="en-AU" sz="1000" u="none" strike="noStrike">
                          <a:effectLst/>
                        </a:rPr>
                        <a:t>Data strategy reports (Monthly)</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Email</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2346971722"/>
                  </a:ext>
                </a:extLst>
              </a:tr>
              <a:tr h="185441">
                <a:tc>
                  <a:txBody>
                    <a:bodyPr/>
                    <a:lstStyle/>
                    <a:p>
                      <a:pPr algn="l" fontAlgn="b"/>
                      <a:r>
                        <a:rPr lang="en-AU" sz="1000" u="none" strike="noStrike">
                          <a:effectLst/>
                        </a:rPr>
                        <a:t>Data strategy evaluation (qurterly)</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Meeting</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 </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3599103351"/>
                  </a:ext>
                </a:extLst>
              </a:tr>
              <a:tr h="370882">
                <a:tc>
                  <a:txBody>
                    <a:bodyPr/>
                    <a:lstStyle/>
                    <a:p>
                      <a:pPr algn="l" fontAlgn="b"/>
                      <a:r>
                        <a:rPr lang="en-AU" sz="1000" u="none" strike="noStrike">
                          <a:effectLst/>
                        </a:rPr>
                        <a:t>Data strategy evaluation report (quarterly)</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Email</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 </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2551099753"/>
                  </a:ext>
                </a:extLst>
              </a:tr>
              <a:tr h="185441">
                <a:tc>
                  <a:txBody>
                    <a:bodyPr/>
                    <a:lstStyle/>
                    <a:p>
                      <a:pPr algn="l" fontAlgn="b"/>
                      <a:r>
                        <a:rPr lang="en-AU" sz="1000" u="none" strike="noStrike">
                          <a:effectLst/>
                        </a:rPr>
                        <a:t>Data assets updates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Email</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extLst>
                  <a:ext uri="{0D108BD9-81ED-4DB2-BD59-A6C34878D82A}">
                    <a16:rowId xmlns:a16="http://schemas.microsoft.com/office/drawing/2014/main" val="1930618199"/>
                  </a:ext>
                </a:extLst>
              </a:tr>
              <a:tr h="185441">
                <a:tc>
                  <a:txBody>
                    <a:bodyPr/>
                    <a:lstStyle/>
                    <a:p>
                      <a:pPr algn="l" fontAlgn="b"/>
                      <a:r>
                        <a:rPr lang="en-AU" sz="1000" u="none" strike="noStrike">
                          <a:effectLst/>
                        </a:rPr>
                        <a:t>Data governance alerts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Email + meeting if needed</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extLst>
                  <a:ext uri="{0D108BD9-81ED-4DB2-BD59-A6C34878D82A}">
                    <a16:rowId xmlns:a16="http://schemas.microsoft.com/office/drawing/2014/main" val="3370145879"/>
                  </a:ext>
                </a:extLst>
              </a:tr>
              <a:tr h="370882">
                <a:tc>
                  <a:txBody>
                    <a:bodyPr/>
                    <a:lstStyle/>
                    <a:p>
                      <a:pPr algn="l" fontAlgn="b"/>
                      <a:r>
                        <a:rPr lang="en-AU" sz="1000" u="none" strike="noStrike" dirty="0">
                          <a:effectLst/>
                        </a:rPr>
                        <a:t>Data governance onboarding</a:t>
                      </a:r>
                      <a:endParaRPr lang="en-AU" sz="1000" b="0" i="0" u="none" strike="noStrike" dirty="0">
                        <a:solidFill>
                          <a:srgbClr val="000000"/>
                        </a:solidFill>
                        <a:effectLst/>
                        <a:latin typeface="Calibri" panose="020F0502020204030204" pitchFamily="34" charset="0"/>
                      </a:endParaRPr>
                    </a:p>
                  </a:txBody>
                  <a:tcPr marL="8181" marR="8181" marT="8181" marB="0" anchor="b"/>
                </a:tc>
                <a:tc>
                  <a:txBody>
                    <a:bodyPr/>
                    <a:lstStyle/>
                    <a:p>
                      <a:pPr algn="l" fontAlgn="b"/>
                      <a:r>
                        <a:rPr lang="en-AU" sz="1000" u="none" strike="noStrike">
                          <a:effectLst/>
                        </a:rPr>
                        <a:t>for new employees and new customers</a:t>
                      </a:r>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8181" marR="8181" marT="8181" marB="0" anchor="b"/>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a:effectLst/>
                        </a:rPr>
                        <a:t>✅</a:t>
                      </a:r>
                      <a:endParaRPr lang="en-AU" sz="1000" b="0" i="0" u="none" strike="noStrike">
                        <a:solidFill>
                          <a:srgbClr val="000000"/>
                        </a:solidFill>
                        <a:effectLst/>
                        <a:latin typeface="Calibri" panose="020F0502020204030204" pitchFamily="34" charset="0"/>
                      </a:endParaRPr>
                    </a:p>
                  </a:txBody>
                  <a:tcPr marL="8181" marR="8181" marT="8181" marB="0" anchor="ctr"/>
                </a:tc>
                <a:tc>
                  <a:txBody>
                    <a:bodyPr/>
                    <a:lstStyle/>
                    <a:p>
                      <a:pPr algn="ctr" fontAlgn="ctr"/>
                      <a:r>
                        <a:rPr lang="en-AU" sz="1000" u="none" strike="noStrike" dirty="0">
                          <a:effectLst/>
                        </a:rPr>
                        <a:t>✅</a:t>
                      </a:r>
                      <a:endParaRPr lang="en-AU" sz="1000" b="0" i="0" u="none" strike="noStrike" dirty="0">
                        <a:solidFill>
                          <a:srgbClr val="000000"/>
                        </a:solidFill>
                        <a:effectLst/>
                        <a:latin typeface="Calibri" panose="020F0502020204030204" pitchFamily="34" charset="0"/>
                      </a:endParaRPr>
                    </a:p>
                  </a:txBody>
                  <a:tcPr marL="8181" marR="8181" marT="8181" marB="0" anchor="ctr"/>
                </a:tc>
                <a:extLst>
                  <a:ext uri="{0D108BD9-81ED-4DB2-BD59-A6C34878D82A}">
                    <a16:rowId xmlns:a16="http://schemas.microsoft.com/office/drawing/2014/main" val="3354636987"/>
                  </a:ext>
                </a:extLst>
              </a:tr>
            </a:tbl>
          </a:graphicData>
        </a:graphic>
      </p:graphicFrame>
    </p:spTree>
    <p:extLst>
      <p:ext uri="{BB962C8B-B14F-4D97-AF65-F5344CB8AC3E}">
        <p14:creationId xmlns:p14="http://schemas.microsoft.com/office/powerpoint/2010/main" val="4287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67A25AC-F670-5E43-AC66-7AD43A931B6B}"/>
              </a:ext>
            </a:extLst>
          </p:cNvPr>
          <p:cNvSpPr>
            <a:spLocks noGrp="1"/>
          </p:cNvSpPr>
          <p:nvPr>
            <p:ph idx="1"/>
          </p:nvPr>
        </p:nvSpPr>
        <p:spPr>
          <a:xfrm>
            <a:off x="1653363" y="2176272"/>
            <a:ext cx="9367204" cy="4041648"/>
          </a:xfrm>
        </p:spPr>
        <p:txBody>
          <a:bodyPr anchor="t">
            <a:normAutofit/>
          </a:bodyPr>
          <a:lstStyle/>
          <a:p>
            <a:pPr marL="0" indent="0" algn="ctr">
              <a:buNone/>
            </a:pPr>
            <a:r>
              <a:rPr lang="en-US" sz="8000" dirty="0"/>
              <a:t>Thank you</a:t>
            </a:r>
          </a:p>
        </p:txBody>
      </p:sp>
    </p:spTree>
    <p:extLst>
      <p:ext uri="{BB962C8B-B14F-4D97-AF65-F5344CB8AC3E}">
        <p14:creationId xmlns:p14="http://schemas.microsoft.com/office/powerpoint/2010/main" val="192951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1595</Words>
  <Application>Microsoft Macintosh PowerPoint</Application>
  <PresentationFormat>Widescreen</PresentationFormat>
  <Paragraphs>259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Neoteric Data Strategy</vt:lpstr>
      <vt:lpstr>Background and Objectives</vt:lpstr>
      <vt:lpstr>Data Characteristics</vt:lpstr>
      <vt:lpstr>Data Governance</vt:lpstr>
      <vt:lpstr>Data Regulatory</vt:lpstr>
      <vt:lpstr>Best Practices in data Analytics</vt:lpstr>
      <vt:lpstr>Stakeholder Communication Strategy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Neoteric Data Strategy</dc:title>
  <dc:creator>Hassan Ismail</dc:creator>
  <cp:lastModifiedBy>Hassan Ismail</cp:lastModifiedBy>
  <cp:revision>28</cp:revision>
  <dcterms:created xsi:type="dcterms:W3CDTF">2020-10-15T09:05:12Z</dcterms:created>
  <dcterms:modified xsi:type="dcterms:W3CDTF">2020-10-15T15:24:17Z</dcterms:modified>
</cp:coreProperties>
</file>