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4" r:id="rId9"/>
    <p:sldId id="265" r:id="rId10"/>
    <p:sldId id="266" r:id="rId11"/>
    <p:sldId id="267" r:id="rId12"/>
    <p:sldId id="263" r:id="rId13"/>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snapToObjects="1">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402A-BBBA-3E5D-08FB-B6EC2FB44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3EC7AAF-9FD4-E863-0A6E-924A576F1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918D0FB1-678F-E941-1DD3-79A23EC27F0B}"/>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5" name="Footer Placeholder 4">
            <a:extLst>
              <a:ext uri="{FF2B5EF4-FFF2-40B4-BE49-F238E27FC236}">
                <a16:creationId xmlns:a16="http://schemas.microsoft.com/office/drawing/2014/main" id="{9857F2BD-7773-5083-C16E-CCAED5D8224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3BC83F0-15B8-02EC-2AD1-412073B08D65}"/>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113289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ED5E-7CFC-9B2B-E7E3-4343D6749AF4}"/>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D813ACD-00DD-535E-BA68-23D6BDDBC7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D7A4B54-78A0-FFD6-07EE-8A4C1CDF5129}"/>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5" name="Footer Placeholder 4">
            <a:extLst>
              <a:ext uri="{FF2B5EF4-FFF2-40B4-BE49-F238E27FC236}">
                <a16:creationId xmlns:a16="http://schemas.microsoft.com/office/drawing/2014/main" id="{F28DEE64-F58B-27D5-072A-5B35F038DA3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05EBE14-946B-CB71-0516-931E930AA34C}"/>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110337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C4D4A-1BB0-2199-66A5-8F8CC344A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EF094A0A-28A1-34D8-25A9-6E9658503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7142047-5EF8-E103-3D9F-D8463242C34B}"/>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5" name="Footer Placeholder 4">
            <a:extLst>
              <a:ext uri="{FF2B5EF4-FFF2-40B4-BE49-F238E27FC236}">
                <a16:creationId xmlns:a16="http://schemas.microsoft.com/office/drawing/2014/main" id="{354DEBEB-439B-EF2E-005D-EE6B9916375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F58E365-DBD6-6DCE-E3FB-D60333FBD297}"/>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125408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9BC4-6628-EB89-5A10-D87686CC8F37}"/>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B4614E93-8A1C-F072-4E1E-D271089A0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243AA08-85C6-3CC8-F47C-32B332D7BBF2}"/>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5" name="Footer Placeholder 4">
            <a:extLst>
              <a:ext uri="{FF2B5EF4-FFF2-40B4-BE49-F238E27FC236}">
                <a16:creationId xmlns:a16="http://schemas.microsoft.com/office/drawing/2014/main" id="{77C8EDBA-F445-9923-DDDA-51F819FF060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61C7EDD-85E0-DCF8-05DC-929EFABB9B1C}"/>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3442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5E50-63CF-7752-4129-D36C112B9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84E7A2B8-5291-B92D-09E3-79AF191BE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CF6DE-6FC0-1716-E545-82F524F9D67E}"/>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5" name="Footer Placeholder 4">
            <a:extLst>
              <a:ext uri="{FF2B5EF4-FFF2-40B4-BE49-F238E27FC236}">
                <a16:creationId xmlns:a16="http://schemas.microsoft.com/office/drawing/2014/main" id="{010B2650-F17D-8DFA-DE58-B0EEDD5DFC1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4EF57EA-17E5-6EA1-154E-F1DC88CA2E35}"/>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267069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55EF-6DED-3A42-0AFD-55A7AB5EE6F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39476BE-4F91-7CB4-F020-414CFC148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4ECC841-177C-CACF-FAD3-1632C1B6A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96E1E010-97C6-E91E-D8D7-85720BF6FA01}"/>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6" name="Footer Placeholder 5">
            <a:extLst>
              <a:ext uri="{FF2B5EF4-FFF2-40B4-BE49-F238E27FC236}">
                <a16:creationId xmlns:a16="http://schemas.microsoft.com/office/drawing/2014/main" id="{41DD1D36-79C5-9826-0A18-D2C92DD56C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2522722-F1B1-E16C-A70F-0375BD433BE0}"/>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6916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AFA7-5A02-21BA-7758-1E9CA7E628A9}"/>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8C080A98-91B8-6CC3-87A6-52491CB1F4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EFC18-03E7-138C-7BE1-D2292C6B2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0F8FE61-26C1-1277-C50D-7A5F2C2D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1C556-A650-EBEC-83CD-2879032B71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3C169FA8-6BC3-F22E-234A-A75FCD1A78C1}"/>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8" name="Footer Placeholder 7">
            <a:extLst>
              <a:ext uri="{FF2B5EF4-FFF2-40B4-BE49-F238E27FC236}">
                <a16:creationId xmlns:a16="http://schemas.microsoft.com/office/drawing/2014/main" id="{7507F3C6-AE31-001B-3DFE-C7D20CBA3D41}"/>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EC00AC49-5485-6645-84A7-9C5624FDE057}"/>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295252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2335-5613-5F2D-4A3B-3343473B9BBE}"/>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CC7295FC-9428-0353-A46C-BEEBF6BCB95E}"/>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4" name="Footer Placeholder 3">
            <a:extLst>
              <a:ext uri="{FF2B5EF4-FFF2-40B4-BE49-F238E27FC236}">
                <a16:creationId xmlns:a16="http://schemas.microsoft.com/office/drawing/2014/main" id="{2F93C716-719C-9B85-D39D-F72E69496CBD}"/>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B3A89B4D-C95A-F21A-0E26-8EF93C76B53A}"/>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56489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CA074-3B7D-7D3B-1C3E-226360CE2454}"/>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3" name="Footer Placeholder 2">
            <a:extLst>
              <a:ext uri="{FF2B5EF4-FFF2-40B4-BE49-F238E27FC236}">
                <a16:creationId xmlns:a16="http://schemas.microsoft.com/office/drawing/2014/main" id="{434C10A6-BC3B-2485-A87A-2F055C9AC125}"/>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3C920359-6AB1-EFCA-BD28-42456C9F2BC9}"/>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61763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018E-164B-7B72-9030-46A875DEC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AD10B8A2-7559-2C33-EC68-9F116EDA0C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B063858E-2BF0-7EA7-A231-766F95606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44521-B36A-E970-1A15-FF69C5AC63CB}"/>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6" name="Footer Placeholder 5">
            <a:extLst>
              <a:ext uri="{FF2B5EF4-FFF2-40B4-BE49-F238E27FC236}">
                <a16:creationId xmlns:a16="http://schemas.microsoft.com/office/drawing/2014/main" id="{1D2A3167-2D3E-A722-A26C-7930CE9F630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24E53A7-664D-F973-255C-8CAFAD6CA439}"/>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28070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C249-B198-46DA-B7F8-9914238E8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13D0EE1-B628-893F-9D01-FC0B51C74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9DA65B05-4EF1-06E8-F0D6-D8AE897A9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27C0C-F897-4DC9-E5C8-28646A147BB7}"/>
              </a:ext>
            </a:extLst>
          </p:cNvPr>
          <p:cNvSpPr>
            <a:spLocks noGrp="1"/>
          </p:cNvSpPr>
          <p:nvPr>
            <p:ph type="dt" sz="half" idx="10"/>
          </p:nvPr>
        </p:nvSpPr>
        <p:spPr/>
        <p:txBody>
          <a:bodyPr/>
          <a:lstStyle/>
          <a:p>
            <a:fld id="{798FE534-DA93-624D-92FA-40C275E95C15}" type="datetimeFigureOut">
              <a:rPr lang="en-AE" smtClean="0"/>
              <a:t>15/06/2022</a:t>
            </a:fld>
            <a:endParaRPr lang="en-AE"/>
          </a:p>
        </p:txBody>
      </p:sp>
      <p:sp>
        <p:nvSpPr>
          <p:cNvPr id="6" name="Footer Placeholder 5">
            <a:extLst>
              <a:ext uri="{FF2B5EF4-FFF2-40B4-BE49-F238E27FC236}">
                <a16:creationId xmlns:a16="http://schemas.microsoft.com/office/drawing/2014/main" id="{AFEA43CD-6B93-B420-991E-6AA8142F007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50BD5518-BE9C-E203-88EB-3A8948BBA1A9}"/>
              </a:ext>
            </a:extLst>
          </p:cNvPr>
          <p:cNvSpPr>
            <a:spLocks noGrp="1"/>
          </p:cNvSpPr>
          <p:nvPr>
            <p:ph type="sldNum" sz="quarter" idx="12"/>
          </p:nvPr>
        </p:nvSpPr>
        <p:spPr/>
        <p:txBody>
          <a:bodyPr/>
          <a:lstStyle/>
          <a:p>
            <a:fld id="{814551F1-92F6-F049-B67E-9578C1BFD16E}" type="slidenum">
              <a:rPr lang="en-AE" smtClean="0"/>
              <a:t>‹#›</a:t>
            </a:fld>
            <a:endParaRPr lang="en-AE"/>
          </a:p>
        </p:txBody>
      </p:sp>
    </p:spTree>
    <p:extLst>
      <p:ext uri="{BB962C8B-B14F-4D97-AF65-F5344CB8AC3E}">
        <p14:creationId xmlns:p14="http://schemas.microsoft.com/office/powerpoint/2010/main" val="108393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635FD2-8EC2-F1F0-5FD5-084E46284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B91504D9-86A7-C19A-5FB0-7DF6EDF06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E62E797-56F8-B446-A530-5E970E1B77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FE534-DA93-624D-92FA-40C275E95C15}" type="datetimeFigureOut">
              <a:rPr lang="en-AE" smtClean="0"/>
              <a:t>15/06/2022</a:t>
            </a:fld>
            <a:endParaRPr lang="en-AE"/>
          </a:p>
        </p:txBody>
      </p:sp>
      <p:sp>
        <p:nvSpPr>
          <p:cNvPr id="5" name="Footer Placeholder 4">
            <a:extLst>
              <a:ext uri="{FF2B5EF4-FFF2-40B4-BE49-F238E27FC236}">
                <a16:creationId xmlns:a16="http://schemas.microsoft.com/office/drawing/2014/main" id="{D0B7B488-0D67-F802-B343-2F45E981B4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8AF6333A-6D09-4D5D-3CCE-C881BCD83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551F1-92F6-F049-B67E-9578C1BFD16E}" type="slidenum">
              <a:rPr lang="en-AE" smtClean="0"/>
              <a:t>‹#›</a:t>
            </a:fld>
            <a:endParaRPr lang="en-AE"/>
          </a:p>
        </p:txBody>
      </p:sp>
    </p:spTree>
    <p:extLst>
      <p:ext uri="{BB962C8B-B14F-4D97-AF65-F5344CB8AC3E}">
        <p14:creationId xmlns:p14="http://schemas.microsoft.com/office/powerpoint/2010/main" val="42954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Rectangle 6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6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Rectangle 7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84" name="Freeform: Shape 7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7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25E16484-750C-D9A5-1BAA-BB0CE28D7D25}"/>
              </a:ext>
            </a:extLst>
          </p:cNvPr>
          <p:cNvSpPr>
            <a:spLocks noGrp="1"/>
          </p:cNvSpPr>
          <p:nvPr>
            <p:ph type="subTitle" idx="1"/>
          </p:nvPr>
        </p:nvSpPr>
        <p:spPr>
          <a:xfrm>
            <a:off x="4439633" y="4518923"/>
            <a:ext cx="3312734" cy="1141851"/>
          </a:xfrm>
          <a:noFill/>
        </p:spPr>
        <p:txBody>
          <a:bodyPr>
            <a:normAutofit/>
          </a:bodyPr>
          <a:lstStyle/>
          <a:p>
            <a:endParaRPr lang="en-US" sz="700" dirty="0">
              <a:solidFill>
                <a:srgbClr val="080808"/>
              </a:solidFill>
            </a:endParaRPr>
          </a:p>
        </p:txBody>
      </p:sp>
      <p:sp>
        <p:nvSpPr>
          <p:cNvPr id="2" name="Title 1">
            <a:extLst>
              <a:ext uri="{FF2B5EF4-FFF2-40B4-BE49-F238E27FC236}">
                <a16:creationId xmlns:a16="http://schemas.microsoft.com/office/drawing/2014/main" id="{5795C291-CB5C-2129-D109-91C82B793F0A}"/>
              </a:ext>
            </a:extLst>
          </p:cNvPr>
          <p:cNvSpPr>
            <a:spLocks noGrp="1"/>
          </p:cNvSpPr>
          <p:nvPr>
            <p:ph type="ctrTitle"/>
          </p:nvPr>
        </p:nvSpPr>
        <p:spPr>
          <a:xfrm>
            <a:off x="3204642" y="2353641"/>
            <a:ext cx="5782716" cy="2150719"/>
          </a:xfrm>
          <a:noFill/>
        </p:spPr>
        <p:txBody>
          <a:bodyPr anchor="ctr">
            <a:normAutofit/>
          </a:bodyPr>
          <a:lstStyle/>
          <a:p>
            <a:r>
              <a:rPr lang="en-US" sz="3600" u="sng" dirty="0">
                <a:solidFill>
                  <a:srgbClr val="080808"/>
                </a:solidFill>
              </a:rPr>
              <a:t>BTC Tweets Sentiment Analysis using NLP </a:t>
            </a:r>
            <a:endParaRPr lang="en-AE" sz="3600" u="sng" dirty="0">
              <a:solidFill>
                <a:srgbClr val="080808"/>
              </a:solidFill>
            </a:endParaRPr>
          </a:p>
        </p:txBody>
      </p:sp>
      <p:sp>
        <p:nvSpPr>
          <p:cNvPr id="86" name="Freeform: Shape 7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Rectangle 7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8033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944C-FD40-DBEE-AA0F-FFF406DFF039}"/>
              </a:ext>
            </a:extLst>
          </p:cNvPr>
          <p:cNvSpPr>
            <a:spLocks noGrp="1"/>
          </p:cNvSpPr>
          <p:nvPr>
            <p:ph type="title"/>
          </p:nvPr>
        </p:nvSpPr>
        <p:spPr/>
        <p:txBody>
          <a:bodyPr/>
          <a:lstStyle/>
          <a:p>
            <a:r>
              <a:rPr lang="en-US" dirty="0"/>
              <a:t>Results - BERT Model</a:t>
            </a:r>
            <a:endParaRPr lang="en-AE" dirty="0"/>
          </a:p>
        </p:txBody>
      </p:sp>
      <p:graphicFrame>
        <p:nvGraphicFramePr>
          <p:cNvPr id="5" name="Table 5">
            <a:extLst>
              <a:ext uri="{FF2B5EF4-FFF2-40B4-BE49-F238E27FC236}">
                <a16:creationId xmlns:a16="http://schemas.microsoft.com/office/drawing/2014/main" id="{12D1A86D-078C-C1DC-D158-1D29B0327B95}"/>
              </a:ext>
            </a:extLst>
          </p:cNvPr>
          <p:cNvGraphicFramePr>
            <a:graphicFrameLocks noGrp="1"/>
          </p:cNvGraphicFramePr>
          <p:nvPr>
            <p:extLst>
              <p:ext uri="{D42A27DB-BD31-4B8C-83A1-F6EECF244321}">
                <p14:modId xmlns:p14="http://schemas.microsoft.com/office/powerpoint/2010/main" val="2503492294"/>
              </p:ext>
            </p:extLst>
          </p:nvPr>
        </p:nvGraphicFramePr>
        <p:xfrm>
          <a:off x="2032000" y="2316480"/>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47722387"/>
                    </a:ext>
                  </a:extLst>
                </a:gridCol>
                <a:gridCol w="1625600">
                  <a:extLst>
                    <a:ext uri="{9D8B030D-6E8A-4147-A177-3AD203B41FA5}">
                      <a16:colId xmlns:a16="http://schemas.microsoft.com/office/drawing/2014/main" val="2272736814"/>
                    </a:ext>
                  </a:extLst>
                </a:gridCol>
                <a:gridCol w="1625600">
                  <a:extLst>
                    <a:ext uri="{9D8B030D-6E8A-4147-A177-3AD203B41FA5}">
                      <a16:colId xmlns:a16="http://schemas.microsoft.com/office/drawing/2014/main" val="1362248761"/>
                    </a:ext>
                  </a:extLst>
                </a:gridCol>
                <a:gridCol w="1625600">
                  <a:extLst>
                    <a:ext uri="{9D8B030D-6E8A-4147-A177-3AD203B41FA5}">
                      <a16:colId xmlns:a16="http://schemas.microsoft.com/office/drawing/2014/main" val="216276834"/>
                    </a:ext>
                  </a:extLst>
                </a:gridCol>
                <a:gridCol w="1625600">
                  <a:extLst>
                    <a:ext uri="{9D8B030D-6E8A-4147-A177-3AD203B41FA5}">
                      <a16:colId xmlns:a16="http://schemas.microsoft.com/office/drawing/2014/main" val="1569535976"/>
                    </a:ext>
                  </a:extLst>
                </a:gridCol>
              </a:tblGrid>
              <a:tr h="370840">
                <a:tc>
                  <a:txBody>
                    <a:bodyPr/>
                    <a:lstStyle/>
                    <a:p>
                      <a:endParaRPr lang="en-AE" dirty="0"/>
                    </a:p>
                  </a:txBody>
                  <a:tcPr/>
                </a:tc>
                <a:tc>
                  <a:txBody>
                    <a:bodyPr/>
                    <a:lstStyle/>
                    <a:p>
                      <a:r>
                        <a:rPr lang="en-US" sz="1800" b="1" kern="1200" dirty="0">
                          <a:solidFill>
                            <a:schemeClr val="lt1"/>
                          </a:solidFill>
                          <a:effectLst/>
                          <a:latin typeface="+mn-lt"/>
                          <a:ea typeface="+mn-ea"/>
                          <a:cs typeface="+mn-cs"/>
                        </a:rPr>
                        <a:t>precision </a:t>
                      </a:r>
                      <a:endParaRPr lang="en-AE" dirty="0"/>
                    </a:p>
                  </a:txBody>
                  <a:tcPr/>
                </a:tc>
                <a:tc>
                  <a:txBody>
                    <a:bodyPr/>
                    <a:lstStyle/>
                    <a:p>
                      <a:r>
                        <a:rPr lang="en-US" sz="1800" b="1" kern="1200" dirty="0">
                          <a:solidFill>
                            <a:schemeClr val="lt1"/>
                          </a:solidFill>
                          <a:effectLst/>
                          <a:latin typeface="+mn-lt"/>
                          <a:ea typeface="+mn-ea"/>
                          <a:cs typeface="+mn-cs"/>
                        </a:rPr>
                        <a:t>recall</a:t>
                      </a:r>
                      <a:r>
                        <a:rPr lang="en-AE" dirty="0">
                          <a:effectLst/>
                        </a:rPr>
                        <a:t> </a:t>
                      </a:r>
                      <a:endParaRPr lang="en-AE" dirty="0"/>
                    </a:p>
                  </a:txBody>
                  <a:tcPr/>
                </a:tc>
                <a:tc>
                  <a:txBody>
                    <a:bodyPr/>
                    <a:lstStyle/>
                    <a:p>
                      <a:r>
                        <a:rPr lang="en-US" sz="1800" b="1" kern="1200" dirty="0">
                          <a:solidFill>
                            <a:schemeClr val="lt1"/>
                          </a:solidFill>
                          <a:effectLst/>
                          <a:latin typeface="+mn-lt"/>
                          <a:ea typeface="+mn-ea"/>
                          <a:cs typeface="+mn-cs"/>
                        </a:rPr>
                        <a:t>f1-score </a:t>
                      </a:r>
                      <a:endParaRPr lang="en-AE" dirty="0"/>
                    </a:p>
                  </a:txBody>
                  <a:tcPr/>
                </a:tc>
                <a:tc>
                  <a:txBody>
                    <a:bodyPr/>
                    <a:lstStyle/>
                    <a:p>
                      <a:r>
                        <a:rPr lang="en-US" sz="1800" b="1" kern="1200" dirty="0">
                          <a:solidFill>
                            <a:schemeClr val="lt1"/>
                          </a:solidFill>
                          <a:effectLst/>
                          <a:latin typeface="+mn-lt"/>
                          <a:ea typeface="+mn-ea"/>
                          <a:cs typeface="+mn-cs"/>
                        </a:rPr>
                        <a:t>support</a:t>
                      </a:r>
                      <a:r>
                        <a:rPr lang="en-AE" dirty="0">
                          <a:effectLst/>
                        </a:rPr>
                        <a:t> </a:t>
                      </a:r>
                      <a:endParaRPr lang="en-AE" dirty="0"/>
                    </a:p>
                  </a:txBody>
                  <a:tcPr/>
                </a:tc>
                <a:extLst>
                  <a:ext uri="{0D108BD9-81ED-4DB2-BD59-A6C34878D82A}">
                    <a16:rowId xmlns:a16="http://schemas.microsoft.com/office/drawing/2014/main" val="4189751008"/>
                  </a:ext>
                </a:extLst>
              </a:tr>
              <a:tr h="370840">
                <a:tc>
                  <a:txBody>
                    <a:bodyPr/>
                    <a:lstStyle/>
                    <a:p>
                      <a:r>
                        <a:rPr lang="en-AE" dirty="0">
                          <a:effectLst/>
                        </a:rPr>
                        <a:t> </a:t>
                      </a:r>
                      <a:r>
                        <a:rPr lang="en-US" sz="1800" kern="1200" dirty="0">
                          <a:solidFill>
                            <a:schemeClr val="dk1"/>
                          </a:solidFill>
                          <a:effectLst/>
                          <a:latin typeface="+mn-lt"/>
                          <a:ea typeface="+mn-ea"/>
                          <a:cs typeface="+mn-cs"/>
                        </a:rPr>
                        <a:t>Negative</a:t>
                      </a:r>
                      <a:r>
                        <a:rPr lang="en-AE" dirty="0">
                          <a:effectLst/>
                        </a:rPr>
                        <a:t> </a:t>
                      </a:r>
                      <a:endParaRPr lang="en-AE" dirty="0"/>
                    </a:p>
                  </a:txBody>
                  <a:tcPr/>
                </a:tc>
                <a:tc>
                  <a:txBody>
                    <a:bodyPr/>
                    <a:lstStyle/>
                    <a:p>
                      <a:r>
                        <a:rPr lang="en-AE" dirty="0"/>
                        <a:t>0.99</a:t>
                      </a:r>
                    </a:p>
                  </a:txBody>
                  <a:tcPr/>
                </a:tc>
                <a:tc>
                  <a:txBody>
                    <a:bodyPr/>
                    <a:lstStyle/>
                    <a:p>
                      <a:r>
                        <a:rPr lang="en-AE" dirty="0"/>
                        <a:t>0.98</a:t>
                      </a:r>
                    </a:p>
                  </a:txBody>
                  <a:tcPr/>
                </a:tc>
                <a:tc>
                  <a:txBody>
                    <a:bodyPr/>
                    <a:lstStyle/>
                    <a:p>
                      <a:r>
                        <a:rPr lang="en-AE" dirty="0"/>
                        <a:t>0.99</a:t>
                      </a:r>
                    </a:p>
                  </a:txBody>
                  <a:tcPr/>
                </a:tc>
                <a:tc>
                  <a:txBody>
                    <a:bodyPr/>
                    <a:lstStyle/>
                    <a:p>
                      <a:r>
                        <a:rPr lang="en-AE" dirty="0"/>
                        <a:t>3290</a:t>
                      </a:r>
                    </a:p>
                  </a:txBody>
                  <a:tcPr/>
                </a:tc>
                <a:extLst>
                  <a:ext uri="{0D108BD9-81ED-4DB2-BD59-A6C34878D82A}">
                    <a16:rowId xmlns:a16="http://schemas.microsoft.com/office/drawing/2014/main" val="1046212564"/>
                  </a:ext>
                </a:extLst>
              </a:tr>
              <a:tr h="370840">
                <a:tc>
                  <a:txBody>
                    <a:bodyPr/>
                    <a:lstStyle/>
                    <a:p>
                      <a:r>
                        <a:rPr lang="en-US" sz="1800" kern="1200" dirty="0">
                          <a:solidFill>
                            <a:schemeClr val="dk1"/>
                          </a:solidFill>
                          <a:effectLst/>
                          <a:latin typeface="+mn-lt"/>
                          <a:ea typeface="+mn-ea"/>
                          <a:cs typeface="+mn-cs"/>
                        </a:rPr>
                        <a:t>Neutral</a:t>
                      </a:r>
                      <a:r>
                        <a:rPr lang="en-AE" dirty="0">
                          <a:effectLst/>
                        </a:rPr>
                        <a:t> </a:t>
                      </a:r>
                      <a:endParaRPr lang="en-AE" dirty="0"/>
                    </a:p>
                  </a:txBody>
                  <a:tcPr/>
                </a:tc>
                <a:tc>
                  <a:txBody>
                    <a:bodyPr/>
                    <a:lstStyle/>
                    <a:p>
                      <a:r>
                        <a:rPr lang="en-AE" dirty="0"/>
                        <a:t>0.98</a:t>
                      </a:r>
                    </a:p>
                  </a:txBody>
                  <a:tcPr/>
                </a:tc>
                <a:tc>
                  <a:txBody>
                    <a:bodyPr/>
                    <a:lstStyle/>
                    <a:p>
                      <a:r>
                        <a:rPr lang="en-AE" dirty="0"/>
                        <a:t>0.99</a:t>
                      </a:r>
                    </a:p>
                  </a:txBody>
                  <a:tcPr/>
                </a:tc>
                <a:tc>
                  <a:txBody>
                    <a:bodyPr/>
                    <a:lstStyle/>
                    <a:p>
                      <a:r>
                        <a:rPr lang="en-AE" dirty="0"/>
                        <a:t>0.99</a:t>
                      </a:r>
                    </a:p>
                  </a:txBody>
                  <a:tcPr/>
                </a:tc>
                <a:tc>
                  <a:txBody>
                    <a:bodyPr/>
                    <a:lstStyle/>
                    <a:p>
                      <a:r>
                        <a:rPr lang="en-AE" dirty="0"/>
                        <a:t>3441</a:t>
                      </a:r>
                    </a:p>
                  </a:txBody>
                  <a:tcPr/>
                </a:tc>
                <a:extLst>
                  <a:ext uri="{0D108BD9-81ED-4DB2-BD59-A6C34878D82A}">
                    <a16:rowId xmlns:a16="http://schemas.microsoft.com/office/drawing/2014/main" val="3884422686"/>
                  </a:ext>
                </a:extLst>
              </a:tr>
              <a:tr h="370840">
                <a:tc>
                  <a:txBody>
                    <a:bodyPr/>
                    <a:lstStyle/>
                    <a:p>
                      <a:r>
                        <a:rPr lang="en-US" sz="1800" kern="1200" dirty="0">
                          <a:solidFill>
                            <a:schemeClr val="dk1"/>
                          </a:solidFill>
                          <a:effectLst/>
                          <a:latin typeface="+mn-lt"/>
                          <a:ea typeface="+mn-ea"/>
                          <a:cs typeface="+mn-cs"/>
                        </a:rPr>
                        <a:t>Positive</a:t>
                      </a:r>
                      <a:r>
                        <a:rPr lang="en-AE" dirty="0">
                          <a:effectLst/>
                        </a:rPr>
                        <a:t> </a:t>
                      </a:r>
                      <a:endParaRPr lang="en-AE" dirty="0"/>
                    </a:p>
                  </a:txBody>
                  <a:tcPr/>
                </a:tc>
                <a:tc>
                  <a:txBody>
                    <a:bodyPr/>
                    <a:lstStyle/>
                    <a:p>
                      <a:r>
                        <a:rPr lang="en-AE" dirty="0"/>
                        <a:t>0.97</a:t>
                      </a:r>
                    </a:p>
                  </a:txBody>
                  <a:tcPr/>
                </a:tc>
                <a:tc>
                  <a:txBody>
                    <a:bodyPr/>
                    <a:lstStyle/>
                    <a:p>
                      <a:r>
                        <a:rPr lang="en-AE" dirty="0"/>
                        <a:t>0.96</a:t>
                      </a:r>
                    </a:p>
                  </a:txBody>
                  <a:tcPr/>
                </a:tc>
                <a:tc>
                  <a:txBody>
                    <a:bodyPr/>
                    <a:lstStyle/>
                    <a:p>
                      <a:r>
                        <a:rPr lang="en-AE" dirty="0"/>
                        <a:t>0.96</a:t>
                      </a:r>
                    </a:p>
                  </a:txBody>
                  <a:tcPr/>
                </a:tc>
                <a:tc>
                  <a:txBody>
                    <a:bodyPr/>
                    <a:lstStyle/>
                    <a:p>
                      <a:r>
                        <a:rPr lang="en-AE" dirty="0"/>
                        <a:t>897</a:t>
                      </a:r>
                    </a:p>
                  </a:txBody>
                  <a:tcPr/>
                </a:tc>
                <a:extLst>
                  <a:ext uri="{0D108BD9-81ED-4DB2-BD59-A6C34878D82A}">
                    <a16:rowId xmlns:a16="http://schemas.microsoft.com/office/drawing/2014/main" val="501604094"/>
                  </a:ext>
                </a:extLst>
              </a:tr>
              <a:tr h="370840">
                <a:tc>
                  <a:txBody>
                    <a:bodyPr/>
                    <a:lstStyle/>
                    <a:p>
                      <a:r>
                        <a:rPr lang="en-US" sz="1800" kern="1200" dirty="0">
                          <a:solidFill>
                            <a:schemeClr val="dk1"/>
                          </a:solidFill>
                          <a:effectLst/>
                          <a:latin typeface="+mn-lt"/>
                          <a:ea typeface="+mn-ea"/>
                          <a:cs typeface="+mn-cs"/>
                        </a:rPr>
                        <a:t>accuracy </a:t>
                      </a:r>
                      <a:endParaRPr lang="en-AE" dirty="0"/>
                    </a:p>
                  </a:txBody>
                  <a:tcPr/>
                </a:tc>
                <a:tc>
                  <a:txBody>
                    <a:bodyPr/>
                    <a:lstStyle/>
                    <a:p>
                      <a:endParaRPr lang="en-AE" dirty="0"/>
                    </a:p>
                  </a:txBody>
                  <a:tcPr/>
                </a:tc>
                <a:tc>
                  <a:txBody>
                    <a:bodyPr/>
                    <a:lstStyle/>
                    <a:p>
                      <a:endParaRPr lang="en-AE"/>
                    </a:p>
                  </a:txBody>
                  <a:tcPr/>
                </a:tc>
                <a:tc>
                  <a:txBody>
                    <a:bodyPr/>
                    <a:lstStyle/>
                    <a:p>
                      <a:r>
                        <a:rPr lang="en-AE" dirty="0"/>
                        <a:t>0.85</a:t>
                      </a:r>
                    </a:p>
                  </a:txBody>
                  <a:tcPr/>
                </a:tc>
                <a:tc>
                  <a:txBody>
                    <a:bodyPr/>
                    <a:lstStyle/>
                    <a:p>
                      <a:r>
                        <a:rPr lang="en-AE" dirty="0"/>
                        <a:t>7628</a:t>
                      </a:r>
                    </a:p>
                  </a:txBody>
                  <a:tcPr/>
                </a:tc>
                <a:extLst>
                  <a:ext uri="{0D108BD9-81ED-4DB2-BD59-A6C34878D82A}">
                    <a16:rowId xmlns:a16="http://schemas.microsoft.com/office/drawing/2014/main" val="1715703941"/>
                  </a:ext>
                </a:extLst>
              </a:tr>
              <a:tr h="370840">
                <a:tc>
                  <a:txBody>
                    <a:bodyPr/>
                    <a:lstStyle/>
                    <a:p>
                      <a:r>
                        <a:rPr lang="en-US" sz="1800" kern="1200" dirty="0">
                          <a:solidFill>
                            <a:schemeClr val="dk1"/>
                          </a:solidFill>
                          <a:effectLst/>
                          <a:latin typeface="+mn-lt"/>
                          <a:ea typeface="+mn-ea"/>
                          <a:cs typeface="+mn-cs"/>
                        </a:rPr>
                        <a:t>macro avg</a:t>
                      </a:r>
                      <a:endParaRPr lang="en-AE" dirty="0"/>
                    </a:p>
                  </a:txBody>
                  <a:tcPr/>
                </a:tc>
                <a:tc>
                  <a:txBody>
                    <a:bodyPr/>
                    <a:lstStyle/>
                    <a:p>
                      <a:r>
                        <a:rPr lang="en-AE" dirty="0"/>
                        <a:t>0.91</a:t>
                      </a:r>
                    </a:p>
                  </a:txBody>
                  <a:tcPr/>
                </a:tc>
                <a:tc>
                  <a:txBody>
                    <a:bodyPr/>
                    <a:lstStyle/>
                    <a:p>
                      <a:r>
                        <a:rPr lang="en-AE" dirty="0"/>
                        <a:t>0.82</a:t>
                      </a:r>
                    </a:p>
                  </a:txBody>
                  <a:tcPr/>
                </a:tc>
                <a:tc>
                  <a:txBody>
                    <a:bodyPr/>
                    <a:lstStyle/>
                    <a:p>
                      <a:r>
                        <a:rPr lang="en-AE" dirty="0"/>
                        <a:t>0.84</a:t>
                      </a:r>
                    </a:p>
                  </a:txBody>
                  <a:tcPr/>
                </a:tc>
                <a:tc>
                  <a:txBody>
                    <a:bodyPr/>
                    <a:lstStyle/>
                    <a:p>
                      <a:r>
                        <a:rPr lang="en-AE" dirty="0"/>
                        <a:t>7628</a:t>
                      </a:r>
                    </a:p>
                  </a:txBody>
                  <a:tcPr/>
                </a:tc>
                <a:extLst>
                  <a:ext uri="{0D108BD9-81ED-4DB2-BD59-A6C34878D82A}">
                    <a16:rowId xmlns:a16="http://schemas.microsoft.com/office/drawing/2014/main" val="3454198217"/>
                  </a:ext>
                </a:extLst>
              </a:tr>
              <a:tr h="370840">
                <a:tc>
                  <a:txBody>
                    <a:bodyPr/>
                    <a:lstStyle/>
                    <a:p>
                      <a:r>
                        <a:rPr lang="en-US" sz="1800" kern="1200" dirty="0">
                          <a:solidFill>
                            <a:schemeClr val="dk1"/>
                          </a:solidFill>
                          <a:effectLst/>
                          <a:latin typeface="+mn-lt"/>
                          <a:ea typeface="+mn-ea"/>
                          <a:cs typeface="+mn-cs"/>
                        </a:rPr>
                        <a:t>weighted avg</a:t>
                      </a:r>
                      <a:endParaRPr lang="en-AE" dirty="0"/>
                    </a:p>
                  </a:txBody>
                  <a:tcPr/>
                </a:tc>
                <a:tc>
                  <a:txBody>
                    <a:bodyPr/>
                    <a:lstStyle/>
                    <a:p>
                      <a:r>
                        <a:rPr lang="en-AE" dirty="0"/>
                        <a:t>0.88</a:t>
                      </a:r>
                    </a:p>
                  </a:txBody>
                  <a:tcPr/>
                </a:tc>
                <a:tc>
                  <a:txBody>
                    <a:bodyPr/>
                    <a:lstStyle/>
                    <a:p>
                      <a:r>
                        <a:rPr lang="en-AE" dirty="0"/>
                        <a:t>0.85</a:t>
                      </a:r>
                    </a:p>
                  </a:txBody>
                  <a:tcPr/>
                </a:tc>
                <a:tc>
                  <a:txBody>
                    <a:bodyPr/>
                    <a:lstStyle/>
                    <a:p>
                      <a:r>
                        <a:rPr lang="en-AE" dirty="0"/>
                        <a:t>0.85</a:t>
                      </a:r>
                    </a:p>
                  </a:txBody>
                  <a:tcPr/>
                </a:tc>
                <a:tc>
                  <a:txBody>
                    <a:bodyPr/>
                    <a:lstStyle/>
                    <a:p>
                      <a:r>
                        <a:rPr lang="en-AE" dirty="0"/>
                        <a:t>7628</a:t>
                      </a:r>
                    </a:p>
                  </a:txBody>
                  <a:tcPr/>
                </a:tc>
                <a:extLst>
                  <a:ext uri="{0D108BD9-81ED-4DB2-BD59-A6C34878D82A}">
                    <a16:rowId xmlns:a16="http://schemas.microsoft.com/office/drawing/2014/main" val="477039128"/>
                  </a:ext>
                </a:extLst>
              </a:tr>
            </a:tbl>
          </a:graphicData>
        </a:graphic>
      </p:graphicFrame>
    </p:spTree>
    <p:extLst>
      <p:ext uri="{BB962C8B-B14F-4D97-AF65-F5344CB8AC3E}">
        <p14:creationId xmlns:p14="http://schemas.microsoft.com/office/powerpoint/2010/main" val="111563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244B-623A-133F-D6C7-DB4273A8EF96}"/>
              </a:ext>
            </a:extLst>
          </p:cNvPr>
          <p:cNvSpPr>
            <a:spLocks noGrp="1"/>
          </p:cNvSpPr>
          <p:nvPr>
            <p:ph type="title"/>
          </p:nvPr>
        </p:nvSpPr>
        <p:spPr/>
        <p:txBody>
          <a:bodyPr/>
          <a:lstStyle/>
          <a:p>
            <a:r>
              <a:rPr lang="en-US" b="1" dirty="0"/>
              <a:t>Compare result of trained models</a:t>
            </a:r>
            <a:endParaRPr lang="en-AE" dirty="0"/>
          </a:p>
        </p:txBody>
      </p:sp>
      <p:pic>
        <p:nvPicPr>
          <p:cNvPr id="4" name="Picture 3">
            <a:extLst>
              <a:ext uri="{FF2B5EF4-FFF2-40B4-BE49-F238E27FC236}">
                <a16:creationId xmlns:a16="http://schemas.microsoft.com/office/drawing/2014/main" id="{BEF6EA23-F544-8CE6-E512-C1D3C81D1D30}"/>
              </a:ext>
            </a:extLst>
          </p:cNvPr>
          <p:cNvPicPr>
            <a:picLocks noChangeAspect="1"/>
          </p:cNvPicPr>
          <p:nvPr/>
        </p:nvPicPr>
        <p:blipFill>
          <a:blip r:embed="rId2"/>
          <a:stretch>
            <a:fillRect/>
          </a:stretch>
        </p:blipFill>
        <p:spPr bwMode="auto">
          <a:xfrm>
            <a:off x="321154" y="1339813"/>
            <a:ext cx="5640315" cy="2089187"/>
          </a:xfrm>
          <a:prstGeom prst="rect">
            <a:avLst/>
          </a:prstGeom>
        </p:spPr>
      </p:pic>
      <p:pic>
        <p:nvPicPr>
          <p:cNvPr id="5" name="Picture 4">
            <a:extLst>
              <a:ext uri="{FF2B5EF4-FFF2-40B4-BE49-F238E27FC236}">
                <a16:creationId xmlns:a16="http://schemas.microsoft.com/office/drawing/2014/main" id="{B98903C0-EFC5-A586-4DBC-8E0BB8E85048}"/>
              </a:ext>
            </a:extLst>
          </p:cNvPr>
          <p:cNvPicPr>
            <a:picLocks noChangeAspect="1"/>
          </p:cNvPicPr>
          <p:nvPr/>
        </p:nvPicPr>
        <p:blipFill>
          <a:blip r:embed="rId3"/>
          <a:stretch>
            <a:fillRect/>
          </a:stretch>
        </p:blipFill>
        <p:spPr bwMode="auto">
          <a:xfrm>
            <a:off x="6096000" y="1462032"/>
            <a:ext cx="5602605" cy="3167380"/>
          </a:xfrm>
          <a:prstGeom prst="rect">
            <a:avLst/>
          </a:prstGeom>
        </p:spPr>
      </p:pic>
      <p:sp>
        <p:nvSpPr>
          <p:cNvPr id="6" name="TextBox 5">
            <a:extLst>
              <a:ext uri="{FF2B5EF4-FFF2-40B4-BE49-F238E27FC236}">
                <a16:creationId xmlns:a16="http://schemas.microsoft.com/office/drawing/2014/main" id="{7C4AC36A-DAFC-B64B-5596-A14C5AFD8C98}"/>
              </a:ext>
            </a:extLst>
          </p:cNvPr>
          <p:cNvSpPr txBox="1"/>
          <p:nvPr/>
        </p:nvSpPr>
        <p:spPr>
          <a:xfrm>
            <a:off x="404037" y="3561907"/>
            <a:ext cx="5358809" cy="646331"/>
          </a:xfrm>
          <a:prstGeom prst="rect">
            <a:avLst/>
          </a:prstGeom>
          <a:noFill/>
        </p:spPr>
        <p:txBody>
          <a:bodyPr wrap="square" rtlCol="0">
            <a:spAutoFit/>
          </a:bodyPr>
          <a:lstStyle/>
          <a:p>
            <a:r>
              <a:rPr lang="en-US" dirty="0"/>
              <a:t>The comparison of accuracy between the models and to show the best performance model</a:t>
            </a:r>
            <a:r>
              <a:rPr lang="en-AE" dirty="0">
                <a:effectLst/>
              </a:rPr>
              <a:t> </a:t>
            </a:r>
            <a:endParaRPr lang="en-AE" dirty="0"/>
          </a:p>
        </p:txBody>
      </p:sp>
      <p:sp>
        <p:nvSpPr>
          <p:cNvPr id="7" name="TextBox 6">
            <a:extLst>
              <a:ext uri="{FF2B5EF4-FFF2-40B4-BE49-F238E27FC236}">
                <a16:creationId xmlns:a16="http://schemas.microsoft.com/office/drawing/2014/main" id="{7E2215C2-2252-663E-AB02-A879DE244EA3}"/>
              </a:ext>
            </a:extLst>
          </p:cNvPr>
          <p:cNvSpPr txBox="1"/>
          <p:nvPr/>
        </p:nvSpPr>
        <p:spPr>
          <a:xfrm>
            <a:off x="6411433" y="4629412"/>
            <a:ext cx="4942367" cy="646331"/>
          </a:xfrm>
          <a:prstGeom prst="rect">
            <a:avLst/>
          </a:prstGeom>
          <a:noFill/>
        </p:spPr>
        <p:txBody>
          <a:bodyPr wrap="square" rtlCol="0">
            <a:spAutoFit/>
          </a:bodyPr>
          <a:lstStyle/>
          <a:p>
            <a:r>
              <a:rPr lang="en-US" dirty="0"/>
              <a:t>The comparison of all evaluation </a:t>
            </a:r>
            <a:r>
              <a:rPr lang="en-US" dirty="0" err="1"/>
              <a:t>measu</a:t>
            </a:r>
            <a:r>
              <a:rPr lang="en-AE" dirty="0"/>
              <a:t>re - </a:t>
            </a:r>
            <a:r>
              <a:rPr lang="en-US" dirty="0"/>
              <a:t>to accuracy, precision, recall and f1-score</a:t>
            </a:r>
            <a:r>
              <a:rPr lang="en-AE" dirty="0">
                <a:effectLst/>
              </a:rPr>
              <a:t> </a:t>
            </a:r>
            <a:endParaRPr lang="en-AE" dirty="0"/>
          </a:p>
        </p:txBody>
      </p:sp>
    </p:spTree>
    <p:extLst>
      <p:ext uri="{BB962C8B-B14F-4D97-AF65-F5344CB8AC3E}">
        <p14:creationId xmlns:p14="http://schemas.microsoft.com/office/powerpoint/2010/main" val="93457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23BDFA-91F7-1A7D-27DA-3937DF74C00E}"/>
              </a:ext>
            </a:extLst>
          </p:cNvPr>
          <p:cNvSpPr>
            <a:spLocks noGrp="1"/>
          </p:cNvSpPr>
          <p:nvPr>
            <p:ph type="title"/>
          </p:nvPr>
        </p:nvSpPr>
        <p:spPr>
          <a:xfrm>
            <a:off x="643467" y="321734"/>
            <a:ext cx="10905066" cy="1135737"/>
          </a:xfrm>
        </p:spPr>
        <p:txBody>
          <a:bodyPr>
            <a:normAutofit/>
          </a:bodyPr>
          <a:lstStyle/>
          <a:p>
            <a:r>
              <a:rPr lang="en-US" sz="3600" dirty="0"/>
              <a:t>conclusion</a:t>
            </a:r>
            <a:endParaRPr lang="en-AE" sz="3600" dirty="0"/>
          </a:p>
        </p:txBody>
      </p:sp>
      <p:sp>
        <p:nvSpPr>
          <p:cNvPr id="3" name="Content Placeholder 2">
            <a:extLst>
              <a:ext uri="{FF2B5EF4-FFF2-40B4-BE49-F238E27FC236}">
                <a16:creationId xmlns:a16="http://schemas.microsoft.com/office/drawing/2014/main" id="{548B6ACD-1C6D-7224-E1F4-5EDD3B78872B}"/>
              </a:ext>
            </a:extLst>
          </p:cNvPr>
          <p:cNvSpPr>
            <a:spLocks noGrp="1"/>
          </p:cNvSpPr>
          <p:nvPr>
            <p:ph idx="1"/>
          </p:nvPr>
        </p:nvSpPr>
        <p:spPr>
          <a:xfrm>
            <a:off x="643467" y="1782981"/>
            <a:ext cx="10905066" cy="1854371"/>
          </a:xfrm>
        </p:spPr>
        <p:txBody>
          <a:bodyPr>
            <a:normAutofit/>
          </a:bodyPr>
          <a:lstStyle/>
          <a:p>
            <a:pPr marL="0" indent="0">
              <a:buNone/>
            </a:pPr>
            <a:r>
              <a:rPr lang="en-US" dirty="0"/>
              <a:t>In this research, we tried to classify the sentiment in tweets on the topic of bitcoin currency. We got the highest 0.98% testing accuracy by BERT model for the classification of sentiment. The prediction of Bitcoin price in future base on the tweets sentiment can be discovered.</a:t>
            </a:r>
            <a:endParaRPr lang="en-AE"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6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8E80C5-FE09-007D-589D-1E0C94420618}"/>
              </a:ext>
            </a:extLst>
          </p:cNvPr>
          <p:cNvSpPr>
            <a:spLocks noGrp="1"/>
          </p:cNvSpPr>
          <p:nvPr>
            <p:ph type="title"/>
          </p:nvPr>
        </p:nvSpPr>
        <p:spPr>
          <a:xfrm>
            <a:off x="643467" y="321734"/>
            <a:ext cx="10905066" cy="1135737"/>
          </a:xfrm>
        </p:spPr>
        <p:txBody>
          <a:bodyPr>
            <a:normAutofit/>
          </a:bodyPr>
          <a:lstStyle/>
          <a:p>
            <a:r>
              <a:rPr lang="en-AE" sz="3600"/>
              <a:t>Introduction</a:t>
            </a:r>
          </a:p>
        </p:txBody>
      </p:sp>
      <p:sp>
        <p:nvSpPr>
          <p:cNvPr id="3" name="Content Placeholder 2">
            <a:extLst>
              <a:ext uri="{FF2B5EF4-FFF2-40B4-BE49-F238E27FC236}">
                <a16:creationId xmlns:a16="http://schemas.microsoft.com/office/drawing/2014/main" id="{06672989-0CF9-1B63-D4FD-D5BEAC46D5CF}"/>
              </a:ext>
            </a:extLst>
          </p:cNvPr>
          <p:cNvSpPr>
            <a:spLocks noGrp="1"/>
          </p:cNvSpPr>
          <p:nvPr>
            <p:ph idx="1"/>
          </p:nvPr>
        </p:nvSpPr>
        <p:spPr>
          <a:xfrm>
            <a:off x="643467" y="1782981"/>
            <a:ext cx="10905066" cy="4393982"/>
          </a:xfrm>
        </p:spPr>
        <p:txBody>
          <a:bodyPr>
            <a:normAutofit/>
          </a:bodyPr>
          <a:lstStyle/>
          <a:p>
            <a:r>
              <a:rPr lang="en-AE" sz="2000" dirty="0"/>
              <a:t>Extract tweet related to bit coin</a:t>
            </a:r>
          </a:p>
          <a:p>
            <a:r>
              <a:rPr lang="en-AE" sz="2000" dirty="0"/>
              <a:t>Analyse the dataset </a:t>
            </a:r>
          </a:p>
          <a:p>
            <a:r>
              <a:rPr lang="en-AE" sz="2000" dirty="0"/>
              <a:t>R</a:t>
            </a:r>
            <a:r>
              <a:rPr lang="en-US" sz="2000" dirty="0"/>
              <a:t>e</a:t>
            </a:r>
            <a:r>
              <a:rPr lang="en-AE" sz="2000" dirty="0"/>
              <a:t>move unnecessary information in tweets.</a:t>
            </a:r>
          </a:p>
          <a:p>
            <a:r>
              <a:rPr lang="en-US" sz="2000" dirty="0"/>
              <a:t>Prepare</a:t>
            </a:r>
            <a:r>
              <a:rPr lang="en-AE" sz="2000" dirty="0"/>
              <a:t> dataset for the training of the model.</a:t>
            </a:r>
          </a:p>
          <a:p>
            <a:r>
              <a:rPr lang="en-AE" sz="2000" dirty="0"/>
              <a:t>Train the model on bit coin tweets dataset.</a:t>
            </a:r>
          </a:p>
          <a:p>
            <a:r>
              <a:rPr lang="en-AE" sz="2000" dirty="0"/>
              <a:t>Predict the sentiment of bit coin tweets {negative, neutral, positive}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7174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F18A78-772D-F42F-CE9D-EE1FD2FEF997}"/>
              </a:ext>
            </a:extLst>
          </p:cNvPr>
          <p:cNvSpPr>
            <a:spLocks noGrp="1"/>
          </p:cNvSpPr>
          <p:nvPr>
            <p:ph type="title"/>
          </p:nvPr>
        </p:nvSpPr>
        <p:spPr>
          <a:xfrm>
            <a:off x="643467" y="321734"/>
            <a:ext cx="10905066" cy="1135737"/>
          </a:xfrm>
        </p:spPr>
        <p:txBody>
          <a:bodyPr>
            <a:normAutofit/>
          </a:bodyPr>
          <a:lstStyle/>
          <a:p>
            <a:r>
              <a:rPr lang="en-US" sz="4000" b="1" dirty="0"/>
              <a:t>problem statement </a:t>
            </a:r>
            <a:endParaRPr lang="en-AE" sz="4000" b="1" dirty="0"/>
          </a:p>
        </p:txBody>
      </p:sp>
      <p:sp>
        <p:nvSpPr>
          <p:cNvPr id="3" name="Content Placeholder 2">
            <a:extLst>
              <a:ext uri="{FF2B5EF4-FFF2-40B4-BE49-F238E27FC236}">
                <a16:creationId xmlns:a16="http://schemas.microsoft.com/office/drawing/2014/main" id="{DCC4FDAE-095B-34E7-5081-310E3A400E24}"/>
              </a:ext>
            </a:extLst>
          </p:cNvPr>
          <p:cNvSpPr>
            <a:spLocks noGrp="1"/>
          </p:cNvSpPr>
          <p:nvPr>
            <p:ph idx="1"/>
          </p:nvPr>
        </p:nvSpPr>
        <p:spPr>
          <a:xfrm>
            <a:off x="643467" y="1782981"/>
            <a:ext cx="9059826" cy="4393982"/>
          </a:xfrm>
        </p:spPr>
        <p:txBody>
          <a:bodyPr>
            <a:normAutofit/>
          </a:bodyPr>
          <a:lstStyle/>
          <a:p>
            <a:r>
              <a:rPr lang="en-AE" sz="3600" dirty="0"/>
              <a:t>Sentiment analysis of bit coin tweets for the classification of sentiment by machine learning and BERT model.</a:t>
            </a:r>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2704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02B07-10FA-4CFD-C680-378624BD6A1B}"/>
              </a:ext>
            </a:extLst>
          </p:cNvPr>
          <p:cNvSpPr>
            <a:spLocks noGrp="1"/>
          </p:cNvSpPr>
          <p:nvPr>
            <p:ph type="title"/>
          </p:nvPr>
        </p:nvSpPr>
        <p:spPr>
          <a:xfrm>
            <a:off x="643467" y="321734"/>
            <a:ext cx="10905066" cy="1135737"/>
          </a:xfrm>
        </p:spPr>
        <p:txBody>
          <a:bodyPr>
            <a:normAutofit/>
          </a:bodyPr>
          <a:lstStyle/>
          <a:p>
            <a:r>
              <a:rPr lang="en-US" sz="3600" dirty="0"/>
              <a:t>objective </a:t>
            </a:r>
            <a:endParaRPr lang="en-AE" sz="3600" dirty="0"/>
          </a:p>
        </p:txBody>
      </p:sp>
      <p:sp>
        <p:nvSpPr>
          <p:cNvPr id="3" name="Content Placeholder 2">
            <a:extLst>
              <a:ext uri="{FF2B5EF4-FFF2-40B4-BE49-F238E27FC236}">
                <a16:creationId xmlns:a16="http://schemas.microsoft.com/office/drawing/2014/main" id="{E2CBF7A5-F7FD-5A6A-5AB8-5B5D76725A4F}"/>
              </a:ext>
            </a:extLst>
          </p:cNvPr>
          <p:cNvSpPr>
            <a:spLocks noGrp="1"/>
          </p:cNvSpPr>
          <p:nvPr>
            <p:ph idx="1"/>
          </p:nvPr>
        </p:nvSpPr>
        <p:spPr>
          <a:xfrm>
            <a:off x="643467" y="1782981"/>
            <a:ext cx="10905066" cy="4393982"/>
          </a:xfrm>
        </p:spPr>
        <p:txBody>
          <a:bodyPr>
            <a:normAutofit/>
          </a:bodyPr>
          <a:lstStyle/>
          <a:p>
            <a:r>
              <a:rPr lang="en-AE" sz="2000" dirty="0"/>
              <a:t>Predict the sentiment of tweet related to bit coin.</a:t>
            </a:r>
          </a:p>
          <a:p>
            <a:r>
              <a:rPr lang="en-AE" sz="2000" dirty="0"/>
              <a:t>Analyse the effect of sentiment of tweet.</a:t>
            </a:r>
          </a:p>
          <a:p>
            <a:r>
              <a:rPr lang="en-AE" sz="2000" dirty="0"/>
              <a:t>Help to predict the price of bit coin in future.</a:t>
            </a:r>
          </a:p>
          <a:p>
            <a:r>
              <a:rPr lang="en-AE" sz="2000" dirty="0"/>
              <a:t>Help the investors to invest in </a:t>
            </a:r>
            <a:r>
              <a:rPr lang="en-AE" sz="2000"/>
              <a:t>bit coin </a:t>
            </a:r>
            <a:r>
              <a:rPr lang="en-AE" sz="2000" dirty="0"/>
              <a:t>and sale the bit coin at right time.</a:t>
            </a:r>
          </a:p>
          <a:p>
            <a:endParaRPr lang="en-AE" sz="2000" dirty="0"/>
          </a:p>
        </p:txBody>
      </p:sp>
      <p:sp>
        <p:nvSpPr>
          <p:cNvPr id="49"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3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4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0110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521B44-105B-93E0-5D29-BBBF1C5F8F69}"/>
              </a:ext>
            </a:extLst>
          </p:cNvPr>
          <p:cNvSpPr>
            <a:spLocks noGrp="1"/>
          </p:cNvSpPr>
          <p:nvPr>
            <p:ph type="title"/>
          </p:nvPr>
        </p:nvSpPr>
        <p:spPr>
          <a:xfrm>
            <a:off x="643467" y="321734"/>
            <a:ext cx="10905066" cy="1135737"/>
          </a:xfrm>
        </p:spPr>
        <p:txBody>
          <a:bodyPr>
            <a:normAutofit/>
          </a:bodyPr>
          <a:lstStyle/>
          <a:p>
            <a:r>
              <a:rPr lang="en-US" sz="3600"/>
              <a:t>reasrch methodology</a:t>
            </a:r>
            <a:endParaRPr lang="en-AE" sz="3600"/>
          </a:p>
        </p:txBody>
      </p:sp>
      <p:sp>
        <p:nvSpPr>
          <p:cNvPr id="3" name="Content Placeholder 2">
            <a:extLst>
              <a:ext uri="{FF2B5EF4-FFF2-40B4-BE49-F238E27FC236}">
                <a16:creationId xmlns:a16="http://schemas.microsoft.com/office/drawing/2014/main" id="{95564E8D-91D3-0585-9BF2-2CB7A1F93FAA}"/>
              </a:ext>
            </a:extLst>
          </p:cNvPr>
          <p:cNvSpPr>
            <a:spLocks noGrp="1"/>
          </p:cNvSpPr>
          <p:nvPr>
            <p:ph idx="1"/>
          </p:nvPr>
        </p:nvSpPr>
        <p:spPr>
          <a:xfrm>
            <a:off x="643467" y="1782981"/>
            <a:ext cx="10905066" cy="4393982"/>
          </a:xfrm>
        </p:spPr>
        <p:txBody>
          <a:bodyPr>
            <a:normAutofit/>
          </a:bodyPr>
          <a:lstStyle/>
          <a:p>
            <a:pPr marL="0" indent="0">
              <a:buNone/>
            </a:pPr>
            <a:r>
              <a:rPr lang="en-US" dirty="0"/>
              <a:t>According to [18] study,</a:t>
            </a:r>
            <a:r>
              <a:rPr lang="en-AE" dirty="0">
                <a:effectLst/>
              </a:rPr>
              <a:t> </a:t>
            </a:r>
            <a:r>
              <a:rPr lang="en-US" dirty="0"/>
              <a:t>The sentiment of a text can be deduced from the words used in the text, sentiment analysis techniques, lexical dictionary of terms, and the polarity of the words. One of the most active fields in NLP is sentiment analysis, sometimes known as opinion mining.</a:t>
            </a:r>
            <a:endParaRPr lang="en-AE" sz="2000" dirty="0"/>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5807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EE12C3-B2F6-A3E7-E41F-C4DD291457D7}"/>
              </a:ext>
            </a:extLst>
          </p:cNvPr>
          <p:cNvSpPr>
            <a:spLocks noGrp="1"/>
          </p:cNvSpPr>
          <p:nvPr>
            <p:ph type="title"/>
          </p:nvPr>
        </p:nvSpPr>
        <p:spPr>
          <a:xfrm>
            <a:off x="643467" y="321734"/>
            <a:ext cx="10905066" cy="1135737"/>
          </a:xfrm>
        </p:spPr>
        <p:txBody>
          <a:bodyPr>
            <a:normAutofit/>
          </a:bodyPr>
          <a:lstStyle/>
          <a:p>
            <a:r>
              <a:rPr lang="en-US" sz="3600"/>
              <a:t>evaluation </a:t>
            </a:r>
            <a:endParaRPr lang="en-AE" sz="36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7AD4C7-FC91-BBC6-CF7A-B45A1B921A97}"/>
                  </a:ext>
                </a:extLst>
              </p:cNvPr>
              <p:cNvSpPr>
                <a:spLocks noGrp="1"/>
              </p:cNvSpPr>
              <p:nvPr>
                <p:ph idx="1"/>
              </p:nvPr>
            </p:nvSpPr>
            <p:spPr>
              <a:xfrm>
                <a:off x="643467" y="1782981"/>
                <a:ext cx="10905066" cy="4393982"/>
              </a:xfrm>
            </p:spPr>
            <p:txBody>
              <a:bodyPr>
                <a:normAutofit lnSpcReduction="10000"/>
              </a:bodyPr>
              <a:lstStyle/>
              <a:p>
                <a:r>
                  <a:rPr lang="en-AE" sz="2000" dirty="0"/>
                  <a:t>Used different evaluation measures to evaluate the performance of the trained models.</a:t>
                </a:r>
              </a:p>
              <a:p>
                <a:pPr lvl="1"/>
                <a:r>
                  <a:rPr lang="en-AE" sz="1600" dirty="0"/>
                  <a:t>Accuracy</a:t>
                </a:r>
              </a:p>
              <a:p>
                <a:pPr lvl="1"/>
                <a:r>
                  <a:rPr lang="en-AE" sz="1600" dirty="0"/>
                  <a:t>Precision</a:t>
                </a:r>
              </a:p>
              <a:p>
                <a:pPr lvl="1"/>
                <a:r>
                  <a:rPr lang="en-AE" sz="1600" dirty="0"/>
                  <a:t>Recall</a:t>
                </a:r>
              </a:p>
              <a:p>
                <a:pPr lvl="1"/>
                <a:r>
                  <a:rPr lang="en-AE" sz="1600" dirty="0"/>
                  <a:t>F1-Score</a:t>
                </a:r>
              </a:p>
              <a:p>
                <a:r>
                  <a:rPr lang="en-AE" sz="2000" dirty="0"/>
                  <a:t>We calculated the evaluation measures by using the below formulas:</a:t>
                </a:r>
              </a:p>
              <a:p>
                <a:pPr marL="0" marR="0" indent="0" algn="ctr">
                  <a:lnSpc>
                    <a:spcPct val="150000"/>
                  </a:lnSpc>
                  <a:spcBef>
                    <a:spcPts val="0"/>
                  </a:spcBef>
                  <a:spcAft>
                    <a:spcPts val="800"/>
                  </a:spcAft>
                  <a:buNone/>
                </a:pPr>
                <a14:m>
                  <m:oMath xmlns:m="http://schemas.openxmlformats.org/officeDocument/2006/math">
                    <m:r>
                      <a:rPr lang="en-AU" sz="1800" i="1" smtClean="0">
                        <a:effectLst/>
                        <a:latin typeface="Cambria Math" panose="02040503050406030204" pitchFamily="18" charset="0"/>
                        <a:ea typeface="Calibri" panose="020F0502020204030204" pitchFamily="34" charset="0"/>
                        <a:cs typeface="Times New Roman" panose="02020603050405020304" pitchFamily="18" charset="0"/>
                      </a:rPr>
                      <m:t>𝐴𝑐𝑐𝑢𝑟𝑎𝑐𝑦</m:t>
                    </m:r>
                    <m:r>
                      <a:rPr lang="en-AU" sz="180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AU"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en-AU" sz="1800" i="1">
                            <a:effectLst/>
                            <a:latin typeface="Cambria Math" panose="02040503050406030204" pitchFamily="18" charset="0"/>
                            <a:ea typeface="Calibri" panose="020F0502020204030204" pitchFamily="34" charset="0"/>
                            <a:cs typeface="Times New Roman" panose="02020603050405020304" pitchFamily="18" charset="0"/>
                          </a:rPr>
                          <m:t>+</m:t>
                        </m:r>
                        <m:r>
                          <a:rPr lang="en-AU" sz="1800" i="1">
                            <a:effectLst/>
                            <a:latin typeface="Cambria Math" panose="02040503050406030204" pitchFamily="18" charset="0"/>
                            <a:ea typeface="Calibri" panose="020F0502020204030204" pitchFamily="34" charset="0"/>
                            <a:cs typeface="Times New Roman" panose="02020603050405020304" pitchFamily="18" charset="0"/>
                          </a:rPr>
                          <m:t>𝑇𝑁</m:t>
                        </m:r>
                      </m:num>
                      <m:den>
                        <m:r>
                          <a:rPr lang="en-AU"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en-AU" sz="1800" i="1">
                            <a:effectLst/>
                            <a:latin typeface="Cambria Math" panose="02040503050406030204" pitchFamily="18" charset="0"/>
                            <a:ea typeface="Calibri" panose="020F0502020204030204" pitchFamily="34" charset="0"/>
                            <a:cs typeface="Times New Roman" panose="02020603050405020304" pitchFamily="18" charset="0"/>
                          </a:rPr>
                          <m:t>+</m:t>
                        </m:r>
                        <m:r>
                          <a:rPr lang="en-AU" sz="1800" i="1">
                            <a:effectLst/>
                            <a:latin typeface="Cambria Math" panose="02040503050406030204" pitchFamily="18" charset="0"/>
                            <a:ea typeface="Calibri" panose="020F0502020204030204" pitchFamily="34" charset="0"/>
                            <a:cs typeface="Times New Roman" panose="02020603050405020304" pitchFamily="18" charset="0"/>
                          </a:rPr>
                          <m:t>𝑇𝑁</m:t>
                        </m:r>
                        <m:r>
                          <a:rPr lang="en-AU" sz="1800" i="1">
                            <a:effectLst/>
                            <a:latin typeface="Cambria Math" panose="02040503050406030204" pitchFamily="18" charset="0"/>
                            <a:ea typeface="Calibri" panose="020F0502020204030204" pitchFamily="34" charset="0"/>
                            <a:cs typeface="Times New Roman" panose="02020603050405020304" pitchFamily="18" charset="0"/>
                          </a:rPr>
                          <m:t>+</m:t>
                        </m:r>
                        <m:r>
                          <a:rPr lang="en-AU" sz="1800" i="1">
                            <a:effectLst/>
                            <a:latin typeface="Cambria Math" panose="02040503050406030204" pitchFamily="18" charset="0"/>
                            <a:ea typeface="Calibri" panose="020F0502020204030204" pitchFamily="34" charset="0"/>
                            <a:cs typeface="Times New Roman" panose="02020603050405020304" pitchFamily="18" charset="0"/>
                          </a:rPr>
                          <m:t>𝐹𝑃</m:t>
                        </m:r>
                        <m:r>
                          <a:rPr lang="en-AU" sz="1800" i="1">
                            <a:effectLst/>
                            <a:latin typeface="Cambria Math" panose="02040503050406030204" pitchFamily="18" charset="0"/>
                            <a:ea typeface="Calibri" panose="020F0502020204030204" pitchFamily="34" charset="0"/>
                            <a:cs typeface="Times New Roman" panose="02020603050405020304" pitchFamily="18" charset="0"/>
                          </a:rPr>
                          <m:t>+</m:t>
                        </m:r>
                        <m:r>
                          <a:rPr lang="en-AU" sz="1800" i="1">
                            <a:effectLst/>
                            <a:latin typeface="Cambria Math" panose="02040503050406030204" pitchFamily="18" charset="0"/>
                            <a:ea typeface="Calibri" panose="020F0502020204030204" pitchFamily="34" charset="0"/>
                            <a:cs typeface="Times New Roman" panose="02020603050405020304" pitchFamily="18" charset="0"/>
                          </a:rPr>
                          <m:t>𝐹𝑁</m:t>
                        </m:r>
                      </m:den>
                    </m:f>
                  </m:oMath>
                </a14:m>
                <a:r>
                  <a:rPr lang="en-AU" sz="1800" dirty="0">
                    <a:effectLst/>
                    <a:latin typeface="Calibri" panose="020F0502020204030204" pitchFamily="34" charset="0"/>
                    <a:ea typeface="Times New Roman" panose="02020603050405020304" pitchFamily="18" charset="0"/>
                    <a:cs typeface="Times New Roman" panose="02020603050405020304" pitchFamily="18" charset="0"/>
                  </a:rPr>
                  <a:t>	Eq.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50000"/>
                  </a:lnSpc>
                  <a:spcBef>
                    <a:spcPts val="0"/>
                  </a:spcBef>
                  <a:spcAft>
                    <a:spcPts val="800"/>
                  </a:spcAft>
                  <a:buNone/>
                </a:pPr>
                <a14:m>
                  <m:oMath xmlns:m="http://schemas.openxmlformats.org/officeDocument/2006/math">
                    <m:r>
                      <a:rPr lang="en-AU" sz="1800" i="1">
                        <a:effectLst/>
                        <a:latin typeface="Cambria Math" panose="02040503050406030204" pitchFamily="18" charset="0"/>
                        <a:ea typeface="Calibri" panose="020F0502020204030204" pitchFamily="34" charset="0"/>
                        <a:cs typeface="Times New Roman" panose="02020603050405020304" pitchFamily="18" charset="0"/>
                      </a:rPr>
                      <m:t>𝑃𝑟𝑒𝑐𝑖𝑠𝑖𝑜𝑛</m:t>
                    </m:r>
                    <m:r>
                      <a:rPr lang="en-AU"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AU"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en-AU"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en-AU" sz="1800" i="1">
                            <a:effectLst/>
                            <a:latin typeface="Cambria Math" panose="02040503050406030204" pitchFamily="18" charset="0"/>
                            <a:ea typeface="Calibri" panose="020F0502020204030204" pitchFamily="34" charset="0"/>
                            <a:cs typeface="Times New Roman" panose="02020603050405020304" pitchFamily="18" charset="0"/>
                          </a:rPr>
                          <m:t>+</m:t>
                        </m:r>
                        <m:r>
                          <a:rPr lang="en-AU" sz="1800" i="1">
                            <a:effectLst/>
                            <a:latin typeface="Cambria Math" panose="02040503050406030204" pitchFamily="18" charset="0"/>
                            <a:ea typeface="Calibri" panose="020F0502020204030204" pitchFamily="34" charset="0"/>
                            <a:cs typeface="Times New Roman" panose="02020603050405020304" pitchFamily="18" charset="0"/>
                          </a:rPr>
                          <m:t>𝐹𝑃</m:t>
                        </m:r>
                      </m:den>
                    </m:f>
                  </m:oMath>
                </a14:m>
                <a:r>
                  <a:rPr lang="en-AU" sz="1800" dirty="0">
                    <a:effectLst/>
                    <a:latin typeface="Calibri" panose="020F0502020204030204" pitchFamily="34" charset="0"/>
                    <a:ea typeface="Times New Roman" panose="02020603050405020304" pitchFamily="18" charset="0"/>
                    <a:cs typeface="Times New Roman" panose="02020603050405020304" pitchFamily="18" charset="0"/>
                  </a:rPr>
                  <a:t>	Eq.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50000"/>
                  </a:lnSpc>
                  <a:spcBef>
                    <a:spcPts val="0"/>
                  </a:spcBef>
                  <a:spcAft>
                    <a:spcPts val="800"/>
                  </a:spcAft>
                  <a:buNone/>
                </a:pPr>
                <a14:m>
                  <m:oMath xmlns:m="http://schemas.openxmlformats.org/officeDocument/2006/math">
                    <m:r>
                      <a:rPr lang="en-AU" sz="1800" i="1">
                        <a:effectLst/>
                        <a:latin typeface="Cambria Math" panose="02040503050406030204" pitchFamily="18" charset="0"/>
                        <a:ea typeface="Calibri" panose="020F0502020204030204" pitchFamily="34" charset="0"/>
                        <a:cs typeface="Times New Roman" panose="02020603050405020304" pitchFamily="18" charset="0"/>
                      </a:rPr>
                      <m:t>𝑅𝑒𝑐𝑎𝑙𝑙</m:t>
                    </m:r>
                    <m:r>
                      <a:rPr lang="en-AU"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AU"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en-AU"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en-AU" sz="1800" i="1">
                            <a:effectLst/>
                            <a:latin typeface="Cambria Math" panose="02040503050406030204" pitchFamily="18" charset="0"/>
                            <a:ea typeface="Calibri" panose="020F0502020204030204" pitchFamily="34" charset="0"/>
                            <a:cs typeface="Times New Roman" panose="02020603050405020304" pitchFamily="18" charset="0"/>
                          </a:rPr>
                          <m:t>+</m:t>
                        </m:r>
                        <m:r>
                          <a:rPr lang="en-AU" sz="1800" i="1">
                            <a:effectLst/>
                            <a:latin typeface="Cambria Math" panose="02040503050406030204" pitchFamily="18" charset="0"/>
                            <a:ea typeface="Calibri" panose="020F0502020204030204" pitchFamily="34" charset="0"/>
                            <a:cs typeface="Times New Roman" panose="02020603050405020304" pitchFamily="18" charset="0"/>
                          </a:rPr>
                          <m:t>𝐹𝑁</m:t>
                        </m:r>
                      </m:den>
                    </m:f>
                  </m:oMath>
                </a14:m>
                <a:r>
                  <a:rPr lang="en-AU" sz="1800" dirty="0">
                    <a:effectLst/>
                    <a:latin typeface="Calibri" panose="020F0502020204030204" pitchFamily="34" charset="0"/>
                    <a:ea typeface="Times New Roman" panose="02020603050405020304" pitchFamily="18" charset="0"/>
                    <a:cs typeface="Times New Roman" panose="02020603050405020304" pitchFamily="18" charset="0"/>
                  </a:rPr>
                  <a:t>	Eq.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50000"/>
                  </a:lnSpc>
                  <a:spcBef>
                    <a:spcPts val="0"/>
                  </a:spcBef>
                  <a:spcAft>
                    <a:spcPts val="800"/>
                  </a:spcAft>
                  <a:buNone/>
                </a:pPr>
                <a14:m>
                  <m:oMath xmlns:m="http://schemas.openxmlformats.org/officeDocument/2006/math">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𝐹</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𝑆𝑐𝑜𝑟𝑒</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𝑟𝑒𝑐𝑎𝑙𝑙</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e>
                        </m:d>
                      </m:num>
                      <m:den>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den>
                    </m:f>
                  </m:oMath>
                </a14:m>
                <a:r>
                  <a:rPr lang="en-AU" sz="1800" dirty="0">
                    <a:effectLst/>
                    <a:latin typeface="Calibri" panose="020F0502020204030204" pitchFamily="34" charset="0"/>
                    <a:ea typeface="Times New Roman" panose="02020603050405020304" pitchFamily="18" charset="0"/>
                    <a:cs typeface="Times New Roman" panose="02020603050405020304" pitchFamily="18" charset="0"/>
                  </a:rPr>
                  <a:t>	   Eq.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AE" sz="1600" dirty="0"/>
              </a:p>
            </p:txBody>
          </p:sp>
        </mc:Choice>
        <mc:Fallback xmlns="">
          <p:sp>
            <p:nvSpPr>
              <p:cNvPr id="3" name="Content Placeholder 2">
                <a:extLst>
                  <a:ext uri="{FF2B5EF4-FFF2-40B4-BE49-F238E27FC236}">
                    <a16:creationId xmlns:a16="http://schemas.microsoft.com/office/drawing/2014/main" id="{117AD4C7-FC91-BBC6-CF7A-B45A1B921A97}"/>
                  </a:ext>
                </a:extLst>
              </p:cNvPr>
              <p:cNvSpPr>
                <a:spLocks noGrp="1" noRot="1" noChangeAspect="1" noMove="1" noResize="1" noEditPoints="1" noAdjustHandles="1" noChangeArrowheads="1" noChangeShapeType="1" noTextEdit="1"/>
              </p:cNvSpPr>
              <p:nvPr>
                <p:ph idx="1"/>
              </p:nvPr>
            </p:nvSpPr>
            <p:spPr>
              <a:xfrm>
                <a:off x="643467" y="1782981"/>
                <a:ext cx="10905066" cy="4393982"/>
              </a:xfrm>
              <a:blipFill>
                <a:blip r:embed="rId2"/>
                <a:stretch>
                  <a:fillRect l="-503" t="-1942"/>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3269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AEED8C-78D4-6AB9-06E6-0E2698BC1C2D}"/>
              </a:ext>
            </a:extLst>
          </p:cNvPr>
          <p:cNvSpPr>
            <a:spLocks noGrp="1"/>
          </p:cNvSpPr>
          <p:nvPr>
            <p:ph type="title"/>
          </p:nvPr>
        </p:nvSpPr>
        <p:spPr>
          <a:xfrm>
            <a:off x="643467" y="321734"/>
            <a:ext cx="10905066" cy="1135737"/>
          </a:xfrm>
        </p:spPr>
        <p:txBody>
          <a:bodyPr>
            <a:normAutofit/>
          </a:bodyPr>
          <a:lstStyle/>
          <a:p>
            <a:r>
              <a:rPr lang="en-US" sz="3600" dirty="0"/>
              <a:t>results - </a:t>
            </a:r>
            <a:r>
              <a:rPr lang="en-AE" sz="3600" dirty="0"/>
              <a:t>Random Forest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able 5">
            <a:extLst>
              <a:ext uri="{FF2B5EF4-FFF2-40B4-BE49-F238E27FC236}">
                <a16:creationId xmlns:a16="http://schemas.microsoft.com/office/drawing/2014/main" id="{8F61EE28-A9D5-03DB-A699-2CB61F4251A7}"/>
              </a:ext>
            </a:extLst>
          </p:cNvPr>
          <p:cNvGraphicFramePr>
            <a:graphicFrameLocks noGrp="1"/>
          </p:cNvGraphicFramePr>
          <p:nvPr>
            <p:extLst>
              <p:ext uri="{D42A27DB-BD31-4B8C-83A1-F6EECF244321}">
                <p14:modId xmlns:p14="http://schemas.microsoft.com/office/powerpoint/2010/main" val="2011823948"/>
              </p:ext>
            </p:extLst>
          </p:nvPr>
        </p:nvGraphicFramePr>
        <p:xfrm>
          <a:off x="2032000" y="2316480"/>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47722387"/>
                    </a:ext>
                  </a:extLst>
                </a:gridCol>
                <a:gridCol w="1625600">
                  <a:extLst>
                    <a:ext uri="{9D8B030D-6E8A-4147-A177-3AD203B41FA5}">
                      <a16:colId xmlns:a16="http://schemas.microsoft.com/office/drawing/2014/main" val="2272736814"/>
                    </a:ext>
                  </a:extLst>
                </a:gridCol>
                <a:gridCol w="1625600">
                  <a:extLst>
                    <a:ext uri="{9D8B030D-6E8A-4147-A177-3AD203B41FA5}">
                      <a16:colId xmlns:a16="http://schemas.microsoft.com/office/drawing/2014/main" val="1362248761"/>
                    </a:ext>
                  </a:extLst>
                </a:gridCol>
                <a:gridCol w="1625600">
                  <a:extLst>
                    <a:ext uri="{9D8B030D-6E8A-4147-A177-3AD203B41FA5}">
                      <a16:colId xmlns:a16="http://schemas.microsoft.com/office/drawing/2014/main" val="216276834"/>
                    </a:ext>
                  </a:extLst>
                </a:gridCol>
                <a:gridCol w="1625600">
                  <a:extLst>
                    <a:ext uri="{9D8B030D-6E8A-4147-A177-3AD203B41FA5}">
                      <a16:colId xmlns:a16="http://schemas.microsoft.com/office/drawing/2014/main" val="1569535976"/>
                    </a:ext>
                  </a:extLst>
                </a:gridCol>
              </a:tblGrid>
              <a:tr h="370840">
                <a:tc>
                  <a:txBody>
                    <a:bodyPr/>
                    <a:lstStyle/>
                    <a:p>
                      <a:endParaRPr lang="en-AE" dirty="0"/>
                    </a:p>
                  </a:txBody>
                  <a:tcPr/>
                </a:tc>
                <a:tc>
                  <a:txBody>
                    <a:bodyPr/>
                    <a:lstStyle/>
                    <a:p>
                      <a:r>
                        <a:rPr lang="en-US" sz="1800" b="1" kern="1200" dirty="0">
                          <a:solidFill>
                            <a:schemeClr val="lt1"/>
                          </a:solidFill>
                          <a:effectLst/>
                          <a:latin typeface="+mn-lt"/>
                          <a:ea typeface="+mn-ea"/>
                          <a:cs typeface="+mn-cs"/>
                        </a:rPr>
                        <a:t>precision </a:t>
                      </a:r>
                      <a:endParaRPr lang="en-AE" dirty="0"/>
                    </a:p>
                  </a:txBody>
                  <a:tcPr/>
                </a:tc>
                <a:tc>
                  <a:txBody>
                    <a:bodyPr/>
                    <a:lstStyle/>
                    <a:p>
                      <a:r>
                        <a:rPr lang="en-US" sz="1800" b="1" kern="1200" dirty="0">
                          <a:solidFill>
                            <a:schemeClr val="lt1"/>
                          </a:solidFill>
                          <a:effectLst/>
                          <a:latin typeface="+mn-lt"/>
                          <a:ea typeface="+mn-ea"/>
                          <a:cs typeface="+mn-cs"/>
                        </a:rPr>
                        <a:t>recall</a:t>
                      </a:r>
                      <a:r>
                        <a:rPr lang="en-AE" dirty="0">
                          <a:effectLst/>
                        </a:rPr>
                        <a:t> </a:t>
                      </a:r>
                      <a:endParaRPr lang="en-AE" dirty="0"/>
                    </a:p>
                  </a:txBody>
                  <a:tcPr/>
                </a:tc>
                <a:tc>
                  <a:txBody>
                    <a:bodyPr/>
                    <a:lstStyle/>
                    <a:p>
                      <a:r>
                        <a:rPr lang="en-US" sz="1800" b="1" kern="1200" dirty="0">
                          <a:solidFill>
                            <a:schemeClr val="lt1"/>
                          </a:solidFill>
                          <a:effectLst/>
                          <a:latin typeface="+mn-lt"/>
                          <a:ea typeface="+mn-ea"/>
                          <a:cs typeface="+mn-cs"/>
                        </a:rPr>
                        <a:t>f1-score </a:t>
                      </a:r>
                      <a:endParaRPr lang="en-AE" dirty="0"/>
                    </a:p>
                  </a:txBody>
                  <a:tcPr/>
                </a:tc>
                <a:tc>
                  <a:txBody>
                    <a:bodyPr/>
                    <a:lstStyle/>
                    <a:p>
                      <a:r>
                        <a:rPr lang="en-US" sz="1800" b="1" kern="1200" dirty="0">
                          <a:solidFill>
                            <a:schemeClr val="lt1"/>
                          </a:solidFill>
                          <a:effectLst/>
                          <a:latin typeface="+mn-lt"/>
                          <a:ea typeface="+mn-ea"/>
                          <a:cs typeface="+mn-cs"/>
                        </a:rPr>
                        <a:t>support</a:t>
                      </a:r>
                      <a:r>
                        <a:rPr lang="en-AE" dirty="0">
                          <a:effectLst/>
                        </a:rPr>
                        <a:t> </a:t>
                      </a:r>
                      <a:endParaRPr lang="en-AE" dirty="0"/>
                    </a:p>
                  </a:txBody>
                  <a:tcPr/>
                </a:tc>
                <a:extLst>
                  <a:ext uri="{0D108BD9-81ED-4DB2-BD59-A6C34878D82A}">
                    <a16:rowId xmlns:a16="http://schemas.microsoft.com/office/drawing/2014/main" val="4189751008"/>
                  </a:ext>
                </a:extLst>
              </a:tr>
              <a:tr h="370840">
                <a:tc>
                  <a:txBody>
                    <a:bodyPr/>
                    <a:lstStyle/>
                    <a:p>
                      <a:r>
                        <a:rPr lang="en-AE" dirty="0">
                          <a:effectLst/>
                        </a:rPr>
                        <a:t> </a:t>
                      </a:r>
                      <a:r>
                        <a:rPr lang="en-US" sz="1800" kern="1200" dirty="0">
                          <a:solidFill>
                            <a:schemeClr val="dk1"/>
                          </a:solidFill>
                          <a:effectLst/>
                          <a:latin typeface="+mn-lt"/>
                          <a:ea typeface="+mn-ea"/>
                          <a:cs typeface="+mn-cs"/>
                        </a:rPr>
                        <a:t>Negative</a:t>
                      </a:r>
                      <a:r>
                        <a:rPr lang="en-AE" dirty="0">
                          <a:effectLst/>
                        </a:rPr>
                        <a:t> </a:t>
                      </a:r>
                      <a:endParaRPr lang="en-AE" dirty="0"/>
                    </a:p>
                  </a:txBody>
                  <a:tcPr/>
                </a:tc>
                <a:tc>
                  <a:txBody>
                    <a:bodyPr/>
                    <a:lstStyle/>
                    <a:p>
                      <a:r>
                        <a:rPr lang="en-AE" dirty="0"/>
                        <a:t>0.91</a:t>
                      </a:r>
                    </a:p>
                  </a:txBody>
                  <a:tcPr/>
                </a:tc>
                <a:tc>
                  <a:txBody>
                    <a:bodyPr/>
                    <a:lstStyle/>
                    <a:p>
                      <a:r>
                        <a:rPr lang="en-AE" dirty="0"/>
                        <a:t>1.00</a:t>
                      </a:r>
                    </a:p>
                  </a:txBody>
                  <a:tcPr/>
                </a:tc>
                <a:tc>
                  <a:txBody>
                    <a:bodyPr/>
                    <a:lstStyle/>
                    <a:p>
                      <a:r>
                        <a:rPr lang="en-AE" dirty="0"/>
                        <a:t>0.95</a:t>
                      </a:r>
                    </a:p>
                  </a:txBody>
                  <a:tcPr/>
                </a:tc>
                <a:tc>
                  <a:txBody>
                    <a:bodyPr/>
                    <a:lstStyle/>
                    <a:p>
                      <a:r>
                        <a:rPr lang="en-AE" dirty="0"/>
                        <a:t>6623</a:t>
                      </a:r>
                    </a:p>
                  </a:txBody>
                  <a:tcPr/>
                </a:tc>
                <a:extLst>
                  <a:ext uri="{0D108BD9-81ED-4DB2-BD59-A6C34878D82A}">
                    <a16:rowId xmlns:a16="http://schemas.microsoft.com/office/drawing/2014/main" val="1046212564"/>
                  </a:ext>
                </a:extLst>
              </a:tr>
              <a:tr h="370840">
                <a:tc>
                  <a:txBody>
                    <a:bodyPr/>
                    <a:lstStyle/>
                    <a:p>
                      <a:r>
                        <a:rPr lang="en-US" sz="1800" kern="1200" dirty="0">
                          <a:solidFill>
                            <a:schemeClr val="dk1"/>
                          </a:solidFill>
                          <a:effectLst/>
                          <a:latin typeface="+mn-lt"/>
                          <a:ea typeface="+mn-ea"/>
                          <a:cs typeface="+mn-cs"/>
                        </a:rPr>
                        <a:t>Neutral</a:t>
                      </a:r>
                      <a:r>
                        <a:rPr lang="en-AE" dirty="0">
                          <a:effectLst/>
                        </a:rPr>
                        <a:t> </a:t>
                      </a:r>
                      <a:endParaRPr lang="en-AE" dirty="0"/>
                    </a:p>
                  </a:txBody>
                  <a:tcPr/>
                </a:tc>
                <a:tc>
                  <a:txBody>
                    <a:bodyPr/>
                    <a:lstStyle/>
                    <a:p>
                      <a:r>
                        <a:rPr lang="en-AE" dirty="0"/>
                        <a:t>0.98</a:t>
                      </a:r>
                    </a:p>
                  </a:txBody>
                  <a:tcPr/>
                </a:tc>
                <a:tc>
                  <a:txBody>
                    <a:bodyPr/>
                    <a:lstStyle/>
                    <a:p>
                      <a:r>
                        <a:rPr lang="en-AE" dirty="0"/>
                        <a:t>0.94</a:t>
                      </a:r>
                    </a:p>
                  </a:txBody>
                  <a:tcPr/>
                </a:tc>
                <a:tc>
                  <a:txBody>
                    <a:bodyPr/>
                    <a:lstStyle/>
                    <a:p>
                      <a:r>
                        <a:rPr lang="en-AE" dirty="0"/>
                        <a:t>0.96</a:t>
                      </a:r>
                    </a:p>
                  </a:txBody>
                  <a:tcPr/>
                </a:tc>
                <a:tc>
                  <a:txBody>
                    <a:bodyPr/>
                    <a:lstStyle/>
                    <a:p>
                      <a:r>
                        <a:rPr lang="en-AE" dirty="0"/>
                        <a:t>6857</a:t>
                      </a:r>
                    </a:p>
                  </a:txBody>
                  <a:tcPr/>
                </a:tc>
                <a:extLst>
                  <a:ext uri="{0D108BD9-81ED-4DB2-BD59-A6C34878D82A}">
                    <a16:rowId xmlns:a16="http://schemas.microsoft.com/office/drawing/2014/main" val="3884422686"/>
                  </a:ext>
                </a:extLst>
              </a:tr>
              <a:tr h="370840">
                <a:tc>
                  <a:txBody>
                    <a:bodyPr/>
                    <a:lstStyle/>
                    <a:p>
                      <a:r>
                        <a:rPr lang="en-US" sz="1800" kern="1200" dirty="0">
                          <a:solidFill>
                            <a:schemeClr val="dk1"/>
                          </a:solidFill>
                          <a:effectLst/>
                          <a:latin typeface="+mn-lt"/>
                          <a:ea typeface="+mn-ea"/>
                          <a:cs typeface="+mn-cs"/>
                        </a:rPr>
                        <a:t>Positive</a:t>
                      </a:r>
                      <a:r>
                        <a:rPr lang="en-AE" dirty="0">
                          <a:effectLst/>
                        </a:rPr>
                        <a:t> </a:t>
                      </a:r>
                      <a:endParaRPr lang="en-AE" dirty="0"/>
                    </a:p>
                  </a:txBody>
                  <a:tcPr/>
                </a:tc>
                <a:tc>
                  <a:txBody>
                    <a:bodyPr/>
                    <a:lstStyle/>
                    <a:p>
                      <a:r>
                        <a:rPr lang="en-AE" dirty="0"/>
                        <a:t>0.99</a:t>
                      </a:r>
                    </a:p>
                  </a:txBody>
                  <a:tcPr/>
                </a:tc>
                <a:tc>
                  <a:txBody>
                    <a:bodyPr/>
                    <a:lstStyle/>
                    <a:p>
                      <a:r>
                        <a:rPr lang="en-AE" dirty="0"/>
                        <a:t>0.82</a:t>
                      </a:r>
                    </a:p>
                  </a:txBody>
                  <a:tcPr/>
                </a:tc>
                <a:tc>
                  <a:txBody>
                    <a:bodyPr/>
                    <a:lstStyle/>
                    <a:p>
                      <a:r>
                        <a:rPr lang="en-AE" dirty="0"/>
                        <a:t>0.90</a:t>
                      </a:r>
                    </a:p>
                  </a:txBody>
                  <a:tcPr/>
                </a:tc>
                <a:tc>
                  <a:txBody>
                    <a:bodyPr/>
                    <a:lstStyle/>
                    <a:p>
                      <a:r>
                        <a:rPr lang="en-AE" dirty="0"/>
                        <a:t>1776</a:t>
                      </a:r>
                    </a:p>
                  </a:txBody>
                  <a:tcPr/>
                </a:tc>
                <a:extLst>
                  <a:ext uri="{0D108BD9-81ED-4DB2-BD59-A6C34878D82A}">
                    <a16:rowId xmlns:a16="http://schemas.microsoft.com/office/drawing/2014/main" val="501604094"/>
                  </a:ext>
                </a:extLst>
              </a:tr>
              <a:tr h="370840">
                <a:tc>
                  <a:txBody>
                    <a:bodyPr/>
                    <a:lstStyle/>
                    <a:p>
                      <a:r>
                        <a:rPr lang="en-US" sz="1800" kern="1200" dirty="0">
                          <a:solidFill>
                            <a:schemeClr val="dk1"/>
                          </a:solidFill>
                          <a:effectLst/>
                          <a:latin typeface="+mn-lt"/>
                          <a:ea typeface="+mn-ea"/>
                          <a:cs typeface="+mn-cs"/>
                        </a:rPr>
                        <a:t>accuracy </a:t>
                      </a:r>
                      <a:endParaRPr lang="en-AE" dirty="0"/>
                    </a:p>
                  </a:txBody>
                  <a:tcPr/>
                </a:tc>
                <a:tc>
                  <a:txBody>
                    <a:bodyPr/>
                    <a:lstStyle/>
                    <a:p>
                      <a:endParaRPr lang="en-AE" dirty="0"/>
                    </a:p>
                  </a:txBody>
                  <a:tcPr/>
                </a:tc>
                <a:tc>
                  <a:txBody>
                    <a:bodyPr/>
                    <a:lstStyle/>
                    <a:p>
                      <a:endParaRPr lang="en-AE"/>
                    </a:p>
                  </a:txBody>
                  <a:tcPr/>
                </a:tc>
                <a:tc>
                  <a:txBody>
                    <a:bodyPr/>
                    <a:lstStyle/>
                    <a:p>
                      <a:r>
                        <a:rPr lang="en-AE" dirty="0"/>
                        <a:t>0.95</a:t>
                      </a:r>
                    </a:p>
                  </a:txBody>
                  <a:tcPr/>
                </a:tc>
                <a:tc>
                  <a:txBody>
                    <a:bodyPr/>
                    <a:lstStyle/>
                    <a:p>
                      <a:r>
                        <a:rPr lang="en-AE" dirty="0"/>
                        <a:t>15256</a:t>
                      </a:r>
                    </a:p>
                  </a:txBody>
                  <a:tcPr/>
                </a:tc>
                <a:extLst>
                  <a:ext uri="{0D108BD9-81ED-4DB2-BD59-A6C34878D82A}">
                    <a16:rowId xmlns:a16="http://schemas.microsoft.com/office/drawing/2014/main" val="1715703941"/>
                  </a:ext>
                </a:extLst>
              </a:tr>
              <a:tr h="370840">
                <a:tc>
                  <a:txBody>
                    <a:bodyPr/>
                    <a:lstStyle/>
                    <a:p>
                      <a:r>
                        <a:rPr lang="en-US" sz="1800" kern="1200" dirty="0">
                          <a:solidFill>
                            <a:schemeClr val="dk1"/>
                          </a:solidFill>
                          <a:effectLst/>
                          <a:latin typeface="+mn-lt"/>
                          <a:ea typeface="+mn-ea"/>
                          <a:cs typeface="+mn-cs"/>
                        </a:rPr>
                        <a:t>macro avg</a:t>
                      </a:r>
                      <a:endParaRPr lang="en-AE" dirty="0"/>
                    </a:p>
                  </a:txBody>
                  <a:tcPr/>
                </a:tc>
                <a:tc>
                  <a:txBody>
                    <a:bodyPr/>
                    <a:lstStyle/>
                    <a:p>
                      <a:r>
                        <a:rPr lang="en-AE" dirty="0"/>
                        <a:t>0.96</a:t>
                      </a:r>
                    </a:p>
                  </a:txBody>
                  <a:tcPr/>
                </a:tc>
                <a:tc>
                  <a:txBody>
                    <a:bodyPr/>
                    <a:lstStyle/>
                    <a:p>
                      <a:r>
                        <a:rPr lang="en-AE" dirty="0"/>
                        <a:t>0.92</a:t>
                      </a:r>
                    </a:p>
                  </a:txBody>
                  <a:tcPr/>
                </a:tc>
                <a:tc>
                  <a:txBody>
                    <a:bodyPr/>
                    <a:lstStyle/>
                    <a:p>
                      <a:r>
                        <a:rPr lang="en-AE" dirty="0"/>
                        <a:t>0.94</a:t>
                      </a:r>
                    </a:p>
                  </a:txBody>
                  <a:tcPr/>
                </a:tc>
                <a:tc>
                  <a:txBody>
                    <a:bodyPr/>
                    <a:lstStyle/>
                    <a:p>
                      <a:r>
                        <a:rPr lang="en-AE" dirty="0"/>
                        <a:t>15256</a:t>
                      </a:r>
                    </a:p>
                  </a:txBody>
                  <a:tcPr/>
                </a:tc>
                <a:extLst>
                  <a:ext uri="{0D108BD9-81ED-4DB2-BD59-A6C34878D82A}">
                    <a16:rowId xmlns:a16="http://schemas.microsoft.com/office/drawing/2014/main" val="3454198217"/>
                  </a:ext>
                </a:extLst>
              </a:tr>
              <a:tr h="370840">
                <a:tc>
                  <a:txBody>
                    <a:bodyPr/>
                    <a:lstStyle/>
                    <a:p>
                      <a:r>
                        <a:rPr lang="en-US" sz="1800" kern="1200" dirty="0">
                          <a:solidFill>
                            <a:schemeClr val="dk1"/>
                          </a:solidFill>
                          <a:effectLst/>
                          <a:latin typeface="+mn-lt"/>
                          <a:ea typeface="+mn-ea"/>
                          <a:cs typeface="+mn-cs"/>
                        </a:rPr>
                        <a:t>weighted avg</a:t>
                      </a:r>
                      <a:endParaRPr lang="en-AE" dirty="0"/>
                    </a:p>
                  </a:txBody>
                  <a:tcPr/>
                </a:tc>
                <a:tc>
                  <a:txBody>
                    <a:bodyPr/>
                    <a:lstStyle/>
                    <a:p>
                      <a:r>
                        <a:rPr lang="en-AE" dirty="0"/>
                        <a:t>0.95</a:t>
                      </a:r>
                    </a:p>
                  </a:txBody>
                  <a:tcPr/>
                </a:tc>
                <a:tc>
                  <a:txBody>
                    <a:bodyPr/>
                    <a:lstStyle/>
                    <a:p>
                      <a:r>
                        <a:rPr lang="en-AE" dirty="0"/>
                        <a:t>0.95</a:t>
                      </a:r>
                    </a:p>
                  </a:txBody>
                  <a:tcPr/>
                </a:tc>
                <a:tc>
                  <a:txBody>
                    <a:bodyPr/>
                    <a:lstStyle/>
                    <a:p>
                      <a:r>
                        <a:rPr lang="en-AE" dirty="0"/>
                        <a:t>0.95</a:t>
                      </a:r>
                    </a:p>
                  </a:txBody>
                  <a:tcPr/>
                </a:tc>
                <a:tc>
                  <a:txBody>
                    <a:bodyPr/>
                    <a:lstStyle/>
                    <a:p>
                      <a:r>
                        <a:rPr lang="en-AE" dirty="0"/>
                        <a:t>15256</a:t>
                      </a:r>
                    </a:p>
                  </a:txBody>
                  <a:tcPr/>
                </a:tc>
                <a:extLst>
                  <a:ext uri="{0D108BD9-81ED-4DB2-BD59-A6C34878D82A}">
                    <a16:rowId xmlns:a16="http://schemas.microsoft.com/office/drawing/2014/main" val="477039128"/>
                  </a:ext>
                </a:extLst>
              </a:tr>
            </a:tbl>
          </a:graphicData>
        </a:graphic>
      </p:graphicFrame>
    </p:spTree>
    <p:extLst>
      <p:ext uri="{BB962C8B-B14F-4D97-AF65-F5344CB8AC3E}">
        <p14:creationId xmlns:p14="http://schemas.microsoft.com/office/powerpoint/2010/main" val="312419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5601-9A64-B004-4DCF-C79B4C89C178}"/>
              </a:ext>
            </a:extLst>
          </p:cNvPr>
          <p:cNvSpPr>
            <a:spLocks noGrp="1"/>
          </p:cNvSpPr>
          <p:nvPr>
            <p:ph type="title"/>
          </p:nvPr>
        </p:nvSpPr>
        <p:spPr/>
        <p:txBody>
          <a:bodyPr/>
          <a:lstStyle/>
          <a:p>
            <a:r>
              <a:rPr lang="en-US" dirty="0"/>
              <a:t>Results - Support Vector Machine</a:t>
            </a:r>
            <a:endParaRPr lang="en-AE" dirty="0"/>
          </a:p>
        </p:txBody>
      </p:sp>
      <p:graphicFrame>
        <p:nvGraphicFramePr>
          <p:cNvPr id="8" name="Table 5">
            <a:extLst>
              <a:ext uri="{FF2B5EF4-FFF2-40B4-BE49-F238E27FC236}">
                <a16:creationId xmlns:a16="http://schemas.microsoft.com/office/drawing/2014/main" id="{6D40E1CE-B5DC-9EE0-D450-1955790524CF}"/>
              </a:ext>
            </a:extLst>
          </p:cNvPr>
          <p:cNvGraphicFramePr>
            <a:graphicFrameLocks noGrp="1"/>
          </p:cNvGraphicFramePr>
          <p:nvPr>
            <p:extLst>
              <p:ext uri="{D42A27DB-BD31-4B8C-83A1-F6EECF244321}">
                <p14:modId xmlns:p14="http://schemas.microsoft.com/office/powerpoint/2010/main" val="501203094"/>
              </p:ext>
            </p:extLst>
          </p:nvPr>
        </p:nvGraphicFramePr>
        <p:xfrm>
          <a:off x="2032000" y="2316480"/>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47722387"/>
                    </a:ext>
                  </a:extLst>
                </a:gridCol>
                <a:gridCol w="1625600">
                  <a:extLst>
                    <a:ext uri="{9D8B030D-6E8A-4147-A177-3AD203B41FA5}">
                      <a16:colId xmlns:a16="http://schemas.microsoft.com/office/drawing/2014/main" val="2272736814"/>
                    </a:ext>
                  </a:extLst>
                </a:gridCol>
                <a:gridCol w="1625600">
                  <a:extLst>
                    <a:ext uri="{9D8B030D-6E8A-4147-A177-3AD203B41FA5}">
                      <a16:colId xmlns:a16="http://schemas.microsoft.com/office/drawing/2014/main" val="1362248761"/>
                    </a:ext>
                  </a:extLst>
                </a:gridCol>
                <a:gridCol w="1625600">
                  <a:extLst>
                    <a:ext uri="{9D8B030D-6E8A-4147-A177-3AD203B41FA5}">
                      <a16:colId xmlns:a16="http://schemas.microsoft.com/office/drawing/2014/main" val="216276834"/>
                    </a:ext>
                  </a:extLst>
                </a:gridCol>
                <a:gridCol w="1625600">
                  <a:extLst>
                    <a:ext uri="{9D8B030D-6E8A-4147-A177-3AD203B41FA5}">
                      <a16:colId xmlns:a16="http://schemas.microsoft.com/office/drawing/2014/main" val="1569535976"/>
                    </a:ext>
                  </a:extLst>
                </a:gridCol>
              </a:tblGrid>
              <a:tr h="370840">
                <a:tc>
                  <a:txBody>
                    <a:bodyPr/>
                    <a:lstStyle/>
                    <a:p>
                      <a:endParaRPr lang="en-AE" dirty="0"/>
                    </a:p>
                  </a:txBody>
                  <a:tcPr/>
                </a:tc>
                <a:tc>
                  <a:txBody>
                    <a:bodyPr/>
                    <a:lstStyle/>
                    <a:p>
                      <a:r>
                        <a:rPr lang="en-US" sz="1800" b="1" kern="1200" dirty="0">
                          <a:solidFill>
                            <a:schemeClr val="lt1"/>
                          </a:solidFill>
                          <a:effectLst/>
                          <a:latin typeface="+mn-lt"/>
                          <a:ea typeface="+mn-ea"/>
                          <a:cs typeface="+mn-cs"/>
                        </a:rPr>
                        <a:t>precision </a:t>
                      </a:r>
                      <a:endParaRPr lang="en-AE" dirty="0"/>
                    </a:p>
                  </a:txBody>
                  <a:tcPr/>
                </a:tc>
                <a:tc>
                  <a:txBody>
                    <a:bodyPr/>
                    <a:lstStyle/>
                    <a:p>
                      <a:r>
                        <a:rPr lang="en-US" sz="1800" b="1" kern="1200" dirty="0">
                          <a:solidFill>
                            <a:schemeClr val="lt1"/>
                          </a:solidFill>
                          <a:effectLst/>
                          <a:latin typeface="+mn-lt"/>
                          <a:ea typeface="+mn-ea"/>
                          <a:cs typeface="+mn-cs"/>
                        </a:rPr>
                        <a:t>recall</a:t>
                      </a:r>
                      <a:r>
                        <a:rPr lang="en-AE" dirty="0">
                          <a:effectLst/>
                        </a:rPr>
                        <a:t> </a:t>
                      </a:r>
                      <a:endParaRPr lang="en-AE" dirty="0"/>
                    </a:p>
                  </a:txBody>
                  <a:tcPr/>
                </a:tc>
                <a:tc>
                  <a:txBody>
                    <a:bodyPr/>
                    <a:lstStyle/>
                    <a:p>
                      <a:r>
                        <a:rPr lang="en-US" sz="1800" b="1" kern="1200" dirty="0">
                          <a:solidFill>
                            <a:schemeClr val="lt1"/>
                          </a:solidFill>
                          <a:effectLst/>
                          <a:latin typeface="+mn-lt"/>
                          <a:ea typeface="+mn-ea"/>
                          <a:cs typeface="+mn-cs"/>
                        </a:rPr>
                        <a:t>f1-score </a:t>
                      </a:r>
                      <a:endParaRPr lang="en-AE" dirty="0"/>
                    </a:p>
                  </a:txBody>
                  <a:tcPr/>
                </a:tc>
                <a:tc>
                  <a:txBody>
                    <a:bodyPr/>
                    <a:lstStyle/>
                    <a:p>
                      <a:r>
                        <a:rPr lang="en-US" sz="1800" b="1" kern="1200" dirty="0">
                          <a:solidFill>
                            <a:schemeClr val="lt1"/>
                          </a:solidFill>
                          <a:effectLst/>
                          <a:latin typeface="+mn-lt"/>
                          <a:ea typeface="+mn-ea"/>
                          <a:cs typeface="+mn-cs"/>
                        </a:rPr>
                        <a:t>support</a:t>
                      </a:r>
                      <a:r>
                        <a:rPr lang="en-AE" dirty="0">
                          <a:effectLst/>
                        </a:rPr>
                        <a:t> </a:t>
                      </a:r>
                      <a:endParaRPr lang="en-AE" dirty="0"/>
                    </a:p>
                  </a:txBody>
                  <a:tcPr/>
                </a:tc>
                <a:extLst>
                  <a:ext uri="{0D108BD9-81ED-4DB2-BD59-A6C34878D82A}">
                    <a16:rowId xmlns:a16="http://schemas.microsoft.com/office/drawing/2014/main" val="4189751008"/>
                  </a:ext>
                </a:extLst>
              </a:tr>
              <a:tr h="370840">
                <a:tc>
                  <a:txBody>
                    <a:bodyPr/>
                    <a:lstStyle/>
                    <a:p>
                      <a:r>
                        <a:rPr lang="en-AE" dirty="0">
                          <a:effectLst/>
                        </a:rPr>
                        <a:t> </a:t>
                      </a:r>
                      <a:r>
                        <a:rPr lang="en-US" sz="1800" kern="1200" dirty="0">
                          <a:solidFill>
                            <a:schemeClr val="dk1"/>
                          </a:solidFill>
                          <a:effectLst/>
                          <a:latin typeface="+mn-lt"/>
                          <a:ea typeface="+mn-ea"/>
                          <a:cs typeface="+mn-cs"/>
                        </a:rPr>
                        <a:t>Negative</a:t>
                      </a:r>
                      <a:r>
                        <a:rPr lang="en-AE" dirty="0">
                          <a:effectLst/>
                        </a:rPr>
                        <a:t> </a:t>
                      </a:r>
                      <a:endParaRPr lang="en-AE" dirty="0"/>
                    </a:p>
                  </a:txBody>
                  <a:tcPr/>
                </a:tc>
                <a:tc>
                  <a:txBody>
                    <a:bodyPr/>
                    <a:lstStyle/>
                    <a:p>
                      <a:r>
                        <a:rPr lang="en-AE" dirty="0"/>
                        <a:t>0.62</a:t>
                      </a:r>
                    </a:p>
                  </a:txBody>
                  <a:tcPr/>
                </a:tc>
                <a:tc>
                  <a:txBody>
                    <a:bodyPr/>
                    <a:lstStyle/>
                    <a:p>
                      <a:r>
                        <a:rPr lang="en-AE" dirty="0"/>
                        <a:t>0.70</a:t>
                      </a:r>
                    </a:p>
                  </a:txBody>
                  <a:tcPr/>
                </a:tc>
                <a:tc>
                  <a:txBody>
                    <a:bodyPr/>
                    <a:lstStyle/>
                    <a:p>
                      <a:r>
                        <a:rPr lang="en-AE" dirty="0"/>
                        <a:t>0.66</a:t>
                      </a:r>
                    </a:p>
                  </a:txBody>
                  <a:tcPr/>
                </a:tc>
                <a:tc>
                  <a:txBody>
                    <a:bodyPr/>
                    <a:lstStyle/>
                    <a:p>
                      <a:r>
                        <a:rPr lang="en-AE" dirty="0"/>
                        <a:t>6623</a:t>
                      </a:r>
                    </a:p>
                  </a:txBody>
                  <a:tcPr/>
                </a:tc>
                <a:extLst>
                  <a:ext uri="{0D108BD9-81ED-4DB2-BD59-A6C34878D82A}">
                    <a16:rowId xmlns:a16="http://schemas.microsoft.com/office/drawing/2014/main" val="1046212564"/>
                  </a:ext>
                </a:extLst>
              </a:tr>
              <a:tr h="370840">
                <a:tc>
                  <a:txBody>
                    <a:bodyPr/>
                    <a:lstStyle/>
                    <a:p>
                      <a:r>
                        <a:rPr lang="en-US" sz="1800" kern="1200" dirty="0">
                          <a:solidFill>
                            <a:schemeClr val="dk1"/>
                          </a:solidFill>
                          <a:effectLst/>
                          <a:latin typeface="+mn-lt"/>
                          <a:ea typeface="+mn-ea"/>
                          <a:cs typeface="+mn-cs"/>
                        </a:rPr>
                        <a:t>Neutral</a:t>
                      </a:r>
                      <a:r>
                        <a:rPr lang="en-AE" dirty="0">
                          <a:effectLst/>
                        </a:rPr>
                        <a:t> </a:t>
                      </a:r>
                      <a:endParaRPr lang="en-AE" dirty="0"/>
                    </a:p>
                  </a:txBody>
                  <a:tcPr/>
                </a:tc>
                <a:tc>
                  <a:txBody>
                    <a:bodyPr/>
                    <a:lstStyle/>
                    <a:p>
                      <a:r>
                        <a:rPr lang="en-AE" dirty="0"/>
                        <a:t>0.77</a:t>
                      </a:r>
                    </a:p>
                  </a:txBody>
                  <a:tcPr/>
                </a:tc>
                <a:tc>
                  <a:txBody>
                    <a:bodyPr/>
                    <a:lstStyle/>
                    <a:p>
                      <a:r>
                        <a:rPr lang="en-AE" dirty="0"/>
                        <a:t>0.60</a:t>
                      </a:r>
                    </a:p>
                  </a:txBody>
                  <a:tcPr/>
                </a:tc>
                <a:tc>
                  <a:txBody>
                    <a:bodyPr/>
                    <a:lstStyle/>
                    <a:p>
                      <a:r>
                        <a:rPr lang="en-AE" dirty="0"/>
                        <a:t>0.68</a:t>
                      </a:r>
                    </a:p>
                  </a:txBody>
                  <a:tcPr/>
                </a:tc>
                <a:tc>
                  <a:txBody>
                    <a:bodyPr/>
                    <a:lstStyle/>
                    <a:p>
                      <a:r>
                        <a:rPr lang="en-AE" dirty="0"/>
                        <a:t>6857</a:t>
                      </a:r>
                    </a:p>
                  </a:txBody>
                  <a:tcPr/>
                </a:tc>
                <a:extLst>
                  <a:ext uri="{0D108BD9-81ED-4DB2-BD59-A6C34878D82A}">
                    <a16:rowId xmlns:a16="http://schemas.microsoft.com/office/drawing/2014/main" val="3884422686"/>
                  </a:ext>
                </a:extLst>
              </a:tr>
              <a:tr h="370840">
                <a:tc>
                  <a:txBody>
                    <a:bodyPr/>
                    <a:lstStyle/>
                    <a:p>
                      <a:r>
                        <a:rPr lang="en-US" sz="1800" kern="1200" dirty="0">
                          <a:solidFill>
                            <a:schemeClr val="dk1"/>
                          </a:solidFill>
                          <a:effectLst/>
                          <a:latin typeface="+mn-lt"/>
                          <a:ea typeface="+mn-ea"/>
                          <a:cs typeface="+mn-cs"/>
                        </a:rPr>
                        <a:t>Positive</a:t>
                      </a:r>
                      <a:r>
                        <a:rPr lang="en-AE" dirty="0">
                          <a:effectLst/>
                        </a:rPr>
                        <a:t> </a:t>
                      </a:r>
                      <a:endParaRPr lang="en-AE" dirty="0"/>
                    </a:p>
                  </a:txBody>
                  <a:tcPr/>
                </a:tc>
                <a:tc>
                  <a:txBody>
                    <a:bodyPr/>
                    <a:lstStyle/>
                    <a:p>
                      <a:r>
                        <a:rPr lang="en-AE" dirty="0"/>
                        <a:t>0.39</a:t>
                      </a:r>
                    </a:p>
                  </a:txBody>
                  <a:tcPr/>
                </a:tc>
                <a:tc>
                  <a:txBody>
                    <a:bodyPr/>
                    <a:lstStyle/>
                    <a:p>
                      <a:r>
                        <a:rPr lang="en-AE" dirty="0"/>
                        <a:t>0.54</a:t>
                      </a:r>
                    </a:p>
                  </a:txBody>
                  <a:tcPr/>
                </a:tc>
                <a:tc>
                  <a:txBody>
                    <a:bodyPr/>
                    <a:lstStyle/>
                    <a:p>
                      <a:r>
                        <a:rPr lang="en-AE" dirty="0"/>
                        <a:t>0.45</a:t>
                      </a:r>
                    </a:p>
                  </a:txBody>
                  <a:tcPr/>
                </a:tc>
                <a:tc>
                  <a:txBody>
                    <a:bodyPr/>
                    <a:lstStyle/>
                    <a:p>
                      <a:r>
                        <a:rPr lang="en-AE" dirty="0"/>
                        <a:t>1776</a:t>
                      </a:r>
                    </a:p>
                  </a:txBody>
                  <a:tcPr/>
                </a:tc>
                <a:extLst>
                  <a:ext uri="{0D108BD9-81ED-4DB2-BD59-A6C34878D82A}">
                    <a16:rowId xmlns:a16="http://schemas.microsoft.com/office/drawing/2014/main" val="501604094"/>
                  </a:ext>
                </a:extLst>
              </a:tr>
              <a:tr h="370840">
                <a:tc>
                  <a:txBody>
                    <a:bodyPr/>
                    <a:lstStyle/>
                    <a:p>
                      <a:r>
                        <a:rPr lang="en-US" sz="1800" kern="1200" dirty="0">
                          <a:solidFill>
                            <a:schemeClr val="dk1"/>
                          </a:solidFill>
                          <a:effectLst/>
                          <a:latin typeface="+mn-lt"/>
                          <a:ea typeface="+mn-ea"/>
                          <a:cs typeface="+mn-cs"/>
                        </a:rPr>
                        <a:t>accuracy </a:t>
                      </a:r>
                      <a:endParaRPr lang="en-AE" dirty="0"/>
                    </a:p>
                  </a:txBody>
                  <a:tcPr/>
                </a:tc>
                <a:tc>
                  <a:txBody>
                    <a:bodyPr/>
                    <a:lstStyle/>
                    <a:p>
                      <a:endParaRPr lang="en-AE" dirty="0"/>
                    </a:p>
                  </a:txBody>
                  <a:tcPr/>
                </a:tc>
                <a:tc>
                  <a:txBody>
                    <a:bodyPr/>
                    <a:lstStyle/>
                    <a:p>
                      <a:endParaRPr lang="en-AE"/>
                    </a:p>
                  </a:txBody>
                  <a:tcPr/>
                </a:tc>
                <a:tc>
                  <a:txBody>
                    <a:bodyPr/>
                    <a:lstStyle/>
                    <a:p>
                      <a:r>
                        <a:rPr lang="en-AE" dirty="0"/>
                        <a:t>0.64</a:t>
                      </a:r>
                    </a:p>
                  </a:txBody>
                  <a:tcPr/>
                </a:tc>
                <a:tc>
                  <a:txBody>
                    <a:bodyPr/>
                    <a:lstStyle/>
                    <a:p>
                      <a:r>
                        <a:rPr lang="en-US" sz="1800" kern="1200" dirty="0">
                          <a:solidFill>
                            <a:schemeClr val="dk1"/>
                          </a:solidFill>
                          <a:effectLst/>
                          <a:latin typeface="+mn-lt"/>
                          <a:ea typeface="+mn-ea"/>
                          <a:cs typeface="+mn-cs"/>
                        </a:rPr>
                        <a:t>15256</a:t>
                      </a:r>
                      <a:r>
                        <a:rPr lang="en-AE" dirty="0">
                          <a:effectLst/>
                        </a:rPr>
                        <a:t> </a:t>
                      </a:r>
                      <a:endParaRPr lang="en-AE" dirty="0"/>
                    </a:p>
                  </a:txBody>
                  <a:tcPr/>
                </a:tc>
                <a:extLst>
                  <a:ext uri="{0D108BD9-81ED-4DB2-BD59-A6C34878D82A}">
                    <a16:rowId xmlns:a16="http://schemas.microsoft.com/office/drawing/2014/main" val="1715703941"/>
                  </a:ext>
                </a:extLst>
              </a:tr>
              <a:tr h="370840">
                <a:tc>
                  <a:txBody>
                    <a:bodyPr/>
                    <a:lstStyle/>
                    <a:p>
                      <a:r>
                        <a:rPr lang="en-US" sz="1800" kern="1200" dirty="0">
                          <a:solidFill>
                            <a:schemeClr val="dk1"/>
                          </a:solidFill>
                          <a:effectLst/>
                          <a:latin typeface="+mn-lt"/>
                          <a:ea typeface="+mn-ea"/>
                          <a:cs typeface="+mn-cs"/>
                        </a:rPr>
                        <a:t>macro avg</a:t>
                      </a:r>
                      <a:endParaRPr lang="en-AE" dirty="0"/>
                    </a:p>
                  </a:txBody>
                  <a:tcPr/>
                </a:tc>
                <a:tc>
                  <a:txBody>
                    <a:bodyPr/>
                    <a:lstStyle/>
                    <a:p>
                      <a:r>
                        <a:rPr lang="en-US" sz="1800" kern="1200" dirty="0">
                          <a:solidFill>
                            <a:schemeClr val="dk1"/>
                          </a:solidFill>
                          <a:effectLst/>
                          <a:latin typeface="+mn-lt"/>
                          <a:ea typeface="+mn-ea"/>
                          <a:cs typeface="+mn-cs"/>
                        </a:rPr>
                        <a:t>0.60</a:t>
                      </a:r>
                      <a:r>
                        <a:rPr lang="en-AE" dirty="0">
                          <a:effectLst/>
                        </a:rPr>
                        <a:t> </a:t>
                      </a:r>
                      <a:endParaRPr lang="en-AE" dirty="0"/>
                    </a:p>
                  </a:txBody>
                  <a:tcPr/>
                </a:tc>
                <a:tc>
                  <a:txBody>
                    <a:bodyPr/>
                    <a:lstStyle/>
                    <a:p>
                      <a:r>
                        <a:rPr lang="en-AE" dirty="0"/>
                        <a:t>0.62</a:t>
                      </a:r>
                    </a:p>
                  </a:txBody>
                  <a:tcPr/>
                </a:tc>
                <a:tc>
                  <a:txBody>
                    <a:bodyPr/>
                    <a:lstStyle/>
                    <a:p>
                      <a:r>
                        <a:rPr lang="en-AE" dirty="0"/>
                        <a:t>0.60</a:t>
                      </a:r>
                    </a:p>
                  </a:txBody>
                  <a:tcPr/>
                </a:tc>
                <a:tc>
                  <a:txBody>
                    <a:bodyPr/>
                    <a:lstStyle/>
                    <a:p>
                      <a:r>
                        <a:rPr lang="en-US" sz="1800" kern="1200" dirty="0">
                          <a:solidFill>
                            <a:schemeClr val="dk1"/>
                          </a:solidFill>
                          <a:effectLst/>
                          <a:latin typeface="+mn-lt"/>
                          <a:ea typeface="+mn-ea"/>
                          <a:cs typeface="+mn-cs"/>
                        </a:rPr>
                        <a:t>15256</a:t>
                      </a:r>
                      <a:r>
                        <a:rPr lang="en-AE" dirty="0">
                          <a:effectLst/>
                        </a:rPr>
                        <a:t> </a:t>
                      </a:r>
                      <a:endParaRPr lang="en-AE" dirty="0"/>
                    </a:p>
                  </a:txBody>
                  <a:tcPr/>
                </a:tc>
                <a:extLst>
                  <a:ext uri="{0D108BD9-81ED-4DB2-BD59-A6C34878D82A}">
                    <a16:rowId xmlns:a16="http://schemas.microsoft.com/office/drawing/2014/main" val="3454198217"/>
                  </a:ext>
                </a:extLst>
              </a:tr>
              <a:tr h="370840">
                <a:tc>
                  <a:txBody>
                    <a:bodyPr/>
                    <a:lstStyle/>
                    <a:p>
                      <a:r>
                        <a:rPr lang="en-US" sz="1800" kern="1200" dirty="0">
                          <a:solidFill>
                            <a:schemeClr val="dk1"/>
                          </a:solidFill>
                          <a:effectLst/>
                          <a:latin typeface="+mn-lt"/>
                          <a:ea typeface="+mn-ea"/>
                          <a:cs typeface="+mn-cs"/>
                        </a:rPr>
                        <a:t>weighted avg</a:t>
                      </a:r>
                      <a:endParaRPr lang="en-AE" dirty="0"/>
                    </a:p>
                  </a:txBody>
                  <a:tcPr/>
                </a:tc>
                <a:tc>
                  <a:txBody>
                    <a:bodyPr/>
                    <a:lstStyle/>
                    <a:p>
                      <a:r>
                        <a:rPr lang="en-AE" dirty="0"/>
                        <a:t>0.66</a:t>
                      </a:r>
                    </a:p>
                  </a:txBody>
                  <a:tcPr/>
                </a:tc>
                <a:tc>
                  <a:txBody>
                    <a:bodyPr/>
                    <a:lstStyle/>
                    <a:p>
                      <a:r>
                        <a:rPr lang="en-AE" dirty="0"/>
                        <a:t>0.64</a:t>
                      </a:r>
                    </a:p>
                  </a:txBody>
                  <a:tcPr/>
                </a:tc>
                <a:tc>
                  <a:txBody>
                    <a:bodyPr/>
                    <a:lstStyle/>
                    <a:p>
                      <a:r>
                        <a:rPr lang="en-AE" dirty="0"/>
                        <a:t>0.64</a:t>
                      </a:r>
                    </a:p>
                  </a:txBody>
                  <a:tcPr/>
                </a:tc>
                <a:tc>
                  <a:txBody>
                    <a:bodyPr/>
                    <a:lstStyle/>
                    <a:p>
                      <a:r>
                        <a:rPr lang="en-US" sz="1800" kern="1200" dirty="0">
                          <a:solidFill>
                            <a:schemeClr val="dk1"/>
                          </a:solidFill>
                          <a:effectLst/>
                          <a:latin typeface="+mn-lt"/>
                          <a:ea typeface="+mn-ea"/>
                          <a:cs typeface="+mn-cs"/>
                        </a:rPr>
                        <a:t>15256</a:t>
                      </a:r>
                      <a:r>
                        <a:rPr lang="en-AE" dirty="0">
                          <a:effectLst/>
                        </a:rPr>
                        <a:t> </a:t>
                      </a:r>
                      <a:endParaRPr lang="en-AE" dirty="0"/>
                    </a:p>
                  </a:txBody>
                  <a:tcPr/>
                </a:tc>
                <a:extLst>
                  <a:ext uri="{0D108BD9-81ED-4DB2-BD59-A6C34878D82A}">
                    <a16:rowId xmlns:a16="http://schemas.microsoft.com/office/drawing/2014/main" val="477039128"/>
                  </a:ext>
                </a:extLst>
              </a:tr>
            </a:tbl>
          </a:graphicData>
        </a:graphic>
      </p:graphicFrame>
    </p:spTree>
    <p:extLst>
      <p:ext uri="{BB962C8B-B14F-4D97-AF65-F5344CB8AC3E}">
        <p14:creationId xmlns:p14="http://schemas.microsoft.com/office/powerpoint/2010/main" val="391622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8E29-64F1-A4BD-036F-A2E211EEA671}"/>
              </a:ext>
            </a:extLst>
          </p:cNvPr>
          <p:cNvSpPr>
            <a:spLocks noGrp="1"/>
          </p:cNvSpPr>
          <p:nvPr>
            <p:ph type="title"/>
          </p:nvPr>
        </p:nvSpPr>
        <p:spPr/>
        <p:txBody>
          <a:bodyPr/>
          <a:lstStyle/>
          <a:p>
            <a:r>
              <a:rPr lang="en-US" dirty="0"/>
              <a:t>Results - KNN Model  </a:t>
            </a:r>
            <a:endParaRPr lang="en-AE" dirty="0"/>
          </a:p>
        </p:txBody>
      </p:sp>
      <p:graphicFrame>
        <p:nvGraphicFramePr>
          <p:cNvPr id="5" name="Table 5">
            <a:extLst>
              <a:ext uri="{FF2B5EF4-FFF2-40B4-BE49-F238E27FC236}">
                <a16:creationId xmlns:a16="http://schemas.microsoft.com/office/drawing/2014/main" id="{6B47ADFA-A092-FCEC-55E2-B0EB2649AB22}"/>
              </a:ext>
            </a:extLst>
          </p:cNvPr>
          <p:cNvGraphicFramePr>
            <a:graphicFrameLocks noGrp="1"/>
          </p:cNvGraphicFramePr>
          <p:nvPr>
            <p:extLst>
              <p:ext uri="{D42A27DB-BD31-4B8C-83A1-F6EECF244321}">
                <p14:modId xmlns:p14="http://schemas.microsoft.com/office/powerpoint/2010/main" val="1869466485"/>
              </p:ext>
            </p:extLst>
          </p:nvPr>
        </p:nvGraphicFramePr>
        <p:xfrm>
          <a:off x="2032000" y="2316480"/>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47722387"/>
                    </a:ext>
                  </a:extLst>
                </a:gridCol>
                <a:gridCol w="1625600">
                  <a:extLst>
                    <a:ext uri="{9D8B030D-6E8A-4147-A177-3AD203B41FA5}">
                      <a16:colId xmlns:a16="http://schemas.microsoft.com/office/drawing/2014/main" val="2272736814"/>
                    </a:ext>
                  </a:extLst>
                </a:gridCol>
                <a:gridCol w="1625600">
                  <a:extLst>
                    <a:ext uri="{9D8B030D-6E8A-4147-A177-3AD203B41FA5}">
                      <a16:colId xmlns:a16="http://schemas.microsoft.com/office/drawing/2014/main" val="1362248761"/>
                    </a:ext>
                  </a:extLst>
                </a:gridCol>
                <a:gridCol w="1625600">
                  <a:extLst>
                    <a:ext uri="{9D8B030D-6E8A-4147-A177-3AD203B41FA5}">
                      <a16:colId xmlns:a16="http://schemas.microsoft.com/office/drawing/2014/main" val="216276834"/>
                    </a:ext>
                  </a:extLst>
                </a:gridCol>
                <a:gridCol w="1625600">
                  <a:extLst>
                    <a:ext uri="{9D8B030D-6E8A-4147-A177-3AD203B41FA5}">
                      <a16:colId xmlns:a16="http://schemas.microsoft.com/office/drawing/2014/main" val="1569535976"/>
                    </a:ext>
                  </a:extLst>
                </a:gridCol>
              </a:tblGrid>
              <a:tr h="370840">
                <a:tc>
                  <a:txBody>
                    <a:bodyPr/>
                    <a:lstStyle/>
                    <a:p>
                      <a:endParaRPr lang="en-AE" dirty="0"/>
                    </a:p>
                  </a:txBody>
                  <a:tcPr/>
                </a:tc>
                <a:tc>
                  <a:txBody>
                    <a:bodyPr/>
                    <a:lstStyle/>
                    <a:p>
                      <a:r>
                        <a:rPr lang="en-US" sz="1800" b="1" kern="1200" dirty="0">
                          <a:solidFill>
                            <a:schemeClr val="lt1"/>
                          </a:solidFill>
                          <a:effectLst/>
                          <a:latin typeface="+mn-lt"/>
                          <a:ea typeface="+mn-ea"/>
                          <a:cs typeface="+mn-cs"/>
                        </a:rPr>
                        <a:t>precision </a:t>
                      </a:r>
                      <a:endParaRPr lang="en-AE" dirty="0"/>
                    </a:p>
                  </a:txBody>
                  <a:tcPr/>
                </a:tc>
                <a:tc>
                  <a:txBody>
                    <a:bodyPr/>
                    <a:lstStyle/>
                    <a:p>
                      <a:r>
                        <a:rPr lang="en-US" sz="1800" b="1" kern="1200" dirty="0">
                          <a:solidFill>
                            <a:schemeClr val="lt1"/>
                          </a:solidFill>
                          <a:effectLst/>
                          <a:latin typeface="+mn-lt"/>
                          <a:ea typeface="+mn-ea"/>
                          <a:cs typeface="+mn-cs"/>
                        </a:rPr>
                        <a:t>recall</a:t>
                      </a:r>
                      <a:r>
                        <a:rPr lang="en-AE" dirty="0">
                          <a:effectLst/>
                        </a:rPr>
                        <a:t> </a:t>
                      </a:r>
                      <a:endParaRPr lang="en-AE" dirty="0"/>
                    </a:p>
                  </a:txBody>
                  <a:tcPr/>
                </a:tc>
                <a:tc>
                  <a:txBody>
                    <a:bodyPr/>
                    <a:lstStyle/>
                    <a:p>
                      <a:r>
                        <a:rPr lang="en-US" sz="1800" b="1" kern="1200" dirty="0">
                          <a:solidFill>
                            <a:schemeClr val="lt1"/>
                          </a:solidFill>
                          <a:effectLst/>
                          <a:latin typeface="+mn-lt"/>
                          <a:ea typeface="+mn-ea"/>
                          <a:cs typeface="+mn-cs"/>
                        </a:rPr>
                        <a:t>f1-score </a:t>
                      </a:r>
                      <a:endParaRPr lang="en-AE" dirty="0"/>
                    </a:p>
                  </a:txBody>
                  <a:tcPr/>
                </a:tc>
                <a:tc>
                  <a:txBody>
                    <a:bodyPr/>
                    <a:lstStyle/>
                    <a:p>
                      <a:r>
                        <a:rPr lang="en-US" sz="1800" b="1" kern="1200" dirty="0">
                          <a:solidFill>
                            <a:schemeClr val="lt1"/>
                          </a:solidFill>
                          <a:effectLst/>
                          <a:latin typeface="+mn-lt"/>
                          <a:ea typeface="+mn-ea"/>
                          <a:cs typeface="+mn-cs"/>
                        </a:rPr>
                        <a:t>support</a:t>
                      </a:r>
                      <a:r>
                        <a:rPr lang="en-AE" dirty="0">
                          <a:effectLst/>
                        </a:rPr>
                        <a:t> </a:t>
                      </a:r>
                      <a:endParaRPr lang="en-AE" dirty="0"/>
                    </a:p>
                  </a:txBody>
                  <a:tcPr/>
                </a:tc>
                <a:extLst>
                  <a:ext uri="{0D108BD9-81ED-4DB2-BD59-A6C34878D82A}">
                    <a16:rowId xmlns:a16="http://schemas.microsoft.com/office/drawing/2014/main" val="4189751008"/>
                  </a:ext>
                </a:extLst>
              </a:tr>
              <a:tr h="370840">
                <a:tc>
                  <a:txBody>
                    <a:bodyPr/>
                    <a:lstStyle/>
                    <a:p>
                      <a:r>
                        <a:rPr lang="en-AE" dirty="0">
                          <a:effectLst/>
                        </a:rPr>
                        <a:t> </a:t>
                      </a:r>
                      <a:r>
                        <a:rPr lang="en-US" sz="1800" kern="1200" dirty="0">
                          <a:solidFill>
                            <a:schemeClr val="dk1"/>
                          </a:solidFill>
                          <a:effectLst/>
                          <a:latin typeface="+mn-lt"/>
                          <a:ea typeface="+mn-ea"/>
                          <a:cs typeface="+mn-cs"/>
                        </a:rPr>
                        <a:t>Negative</a:t>
                      </a:r>
                      <a:r>
                        <a:rPr lang="en-AE" dirty="0">
                          <a:effectLst/>
                        </a:rPr>
                        <a:t> </a:t>
                      </a:r>
                      <a:endParaRPr lang="en-AE" dirty="0"/>
                    </a:p>
                  </a:txBody>
                  <a:tcPr/>
                </a:tc>
                <a:tc>
                  <a:txBody>
                    <a:bodyPr/>
                    <a:lstStyle/>
                    <a:p>
                      <a:r>
                        <a:rPr lang="en-AE" dirty="0"/>
                        <a:t>0.74</a:t>
                      </a:r>
                    </a:p>
                  </a:txBody>
                  <a:tcPr/>
                </a:tc>
                <a:tc>
                  <a:txBody>
                    <a:bodyPr/>
                    <a:lstStyle/>
                    <a:p>
                      <a:r>
                        <a:rPr lang="en-AE" dirty="0"/>
                        <a:t>1.00</a:t>
                      </a:r>
                    </a:p>
                  </a:txBody>
                  <a:tcPr/>
                </a:tc>
                <a:tc>
                  <a:txBody>
                    <a:bodyPr/>
                    <a:lstStyle/>
                    <a:p>
                      <a:r>
                        <a:rPr lang="en-AE" dirty="0"/>
                        <a:t>0.85</a:t>
                      </a:r>
                    </a:p>
                  </a:txBody>
                  <a:tcPr/>
                </a:tc>
                <a:tc>
                  <a:txBody>
                    <a:bodyPr/>
                    <a:lstStyle/>
                    <a:p>
                      <a:r>
                        <a:rPr lang="en-AE" dirty="0"/>
                        <a:t>6623</a:t>
                      </a:r>
                    </a:p>
                  </a:txBody>
                  <a:tcPr/>
                </a:tc>
                <a:extLst>
                  <a:ext uri="{0D108BD9-81ED-4DB2-BD59-A6C34878D82A}">
                    <a16:rowId xmlns:a16="http://schemas.microsoft.com/office/drawing/2014/main" val="1046212564"/>
                  </a:ext>
                </a:extLst>
              </a:tr>
              <a:tr h="370840">
                <a:tc>
                  <a:txBody>
                    <a:bodyPr/>
                    <a:lstStyle/>
                    <a:p>
                      <a:r>
                        <a:rPr lang="en-US" sz="1800" kern="1200" dirty="0">
                          <a:solidFill>
                            <a:schemeClr val="dk1"/>
                          </a:solidFill>
                          <a:effectLst/>
                          <a:latin typeface="+mn-lt"/>
                          <a:ea typeface="+mn-ea"/>
                          <a:cs typeface="+mn-cs"/>
                        </a:rPr>
                        <a:t>Neutral</a:t>
                      </a:r>
                      <a:r>
                        <a:rPr lang="en-AE" dirty="0">
                          <a:effectLst/>
                        </a:rPr>
                        <a:t> </a:t>
                      </a:r>
                      <a:endParaRPr lang="en-AE" dirty="0"/>
                    </a:p>
                  </a:txBody>
                  <a:tcPr/>
                </a:tc>
                <a:tc>
                  <a:txBody>
                    <a:bodyPr/>
                    <a:lstStyle/>
                    <a:p>
                      <a:r>
                        <a:rPr lang="en-AE" dirty="0"/>
                        <a:t>0.99</a:t>
                      </a:r>
                    </a:p>
                  </a:txBody>
                  <a:tcPr/>
                </a:tc>
                <a:tc>
                  <a:txBody>
                    <a:bodyPr/>
                    <a:lstStyle/>
                    <a:p>
                      <a:r>
                        <a:rPr lang="en-AE" dirty="0"/>
                        <a:t>0.74</a:t>
                      </a:r>
                    </a:p>
                  </a:txBody>
                  <a:tcPr/>
                </a:tc>
                <a:tc>
                  <a:txBody>
                    <a:bodyPr/>
                    <a:lstStyle/>
                    <a:p>
                      <a:r>
                        <a:rPr lang="en-AE" dirty="0"/>
                        <a:t>0.85</a:t>
                      </a:r>
                    </a:p>
                  </a:txBody>
                  <a:tcPr/>
                </a:tc>
                <a:tc>
                  <a:txBody>
                    <a:bodyPr/>
                    <a:lstStyle/>
                    <a:p>
                      <a:r>
                        <a:rPr lang="en-AE" dirty="0"/>
                        <a:t>6857</a:t>
                      </a:r>
                    </a:p>
                  </a:txBody>
                  <a:tcPr/>
                </a:tc>
                <a:extLst>
                  <a:ext uri="{0D108BD9-81ED-4DB2-BD59-A6C34878D82A}">
                    <a16:rowId xmlns:a16="http://schemas.microsoft.com/office/drawing/2014/main" val="3884422686"/>
                  </a:ext>
                </a:extLst>
              </a:tr>
              <a:tr h="370840">
                <a:tc>
                  <a:txBody>
                    <a:bodyPr/>
                    <a:lstStyle/>
                    <a:p>
                      <a:r>
                        <a:rPr lang="en-US" sz="1800" kern="1200" dirty="0">
                          <a:solidFill>
                            <a:schemeClr val="dk1"/>
                          </a:solidFill>
                          <a:effectLst/>
                          <a:latin typeface="+mn-lt"/>
                          <a:ea typeface="+mn-ea"/>
                          <a:cs typeface="+mn-cs"/>
                        </a:rPr>
                        <a:t>Positive</a:t>
                      </a:r>
                      <a:r>
                        <a:rPr lang="en-AE" dirty="0">
                          <a:effectLst/>
                        </a:rPr>
                        <a:t> </a:t>
                      </a:r>
                      <a:endParaRPr lang="en-AE" dirty="0"/>
                    </a:p>
                  </a:txBody>
                  <a:tcPr/>
                </a:tc>
                <a:tc>
                  <a:txBody>
                    <a:bodyPr/>
                    <a:lstStyle/>
                    <a:p>
                      <a:r>
                        <a:rPr lang="en-AE" dirty="0"/>
                        <a:t>0.98</a:t>
                      </a:r>
                    </a:p>
                  </a:txBody>
                  <a:tcPr/>
                </a:tc>
                <a:tc>
                  <a:txBody>
                    <a:bodyPr/>
                    <a:lstStyle/>
                    <a:p>
                      <a:r>
                        <a:rPr lang="en-AE" dirty="0"/>
                        <a:t>0.71</a:t>
                      </a:r>
                    </a:p>
                  </a:txBody>
                  <a:tcPr/>
                </a:tc>
                <a:tc>
                  <a:txBody>
                    <a:bodyPr/>
                    <a:lstStyle/>
                    <a:p>
                      <a:r>
                        <a:rPr lang="en-AE" dirty="0"/>
                        <a:t>0.83</a:t>
                      </a:r>
                    </a:p>
                  </a:txBody>
                  <a:tcPr/>
                </a:tc>
                <a:tc>
                  <a:txBody>
                    <a:bodyPr/>
                    <a:lstStyle/>
                    <a:p>
                      <a:r>
                        <a:rPr lang="en-AE" dirty="0"/>
                        <a:t>1776</a:t>
                      </a:r>
                    </a:p>
                  </a:txBody>
                  <a:tcPr/>
                </a:tc>
                <a:extLst>
                  <a:ext uri="{0D108BD9-81ED-4DB2-BD59-A6C34878D82A}">
                    <a16:rowId xmlns:a16="http://schemas.microsoft.com/office/drawing/2014/main" val="501604094"/>
                  </a:ext>
                </a:extLst>
              </a:tr>
              <a:tr h="370840">
                <a:tc>
                  <a:txBody>
                    <a:bodyPr/>
                    <a:lstStyle/>
                    <a:p>
                      <a:r>
                        <a:rPr lang="en-US" sz="1800" kern="1200" dirty="0">
                          <a:solidFill>
                            <a:schemeClr val="dk1"/>
                          </a:solidFill>
                          <a:effectLst/>
                          <a:latin typeface="+mn-lt"/>
                          <a:ea typeface="+mn-ea"/>
                          <a:cs typeface="+mn-cs"/>
                        </a:rPr>
                        <a:t>accuracy </a:t>
                      </a:r>
                      <a:endParaRPr lang="en-AE" dirty="0"/>
                    </a:p>
                  </a:txBody>
                  <a:tcPr/>
                </a:tc>
                <a:tc>
                  <a:txBody>
                    <a:bodyPr/>
                    <a:lstStyle/>
                    <a:p>
                      <a:endParaRPr lang="en-AE" dirty="0"/>
                    </a:p>
                  </a:txBody>
                  <a:tcPr/>
                </a:tc>
                <a:tc>
                  <a:txBody>
                    <a:bodyPr/>
                    <a:lstStyle/>
                    <a:p>
                      <a:endParaRPr lang="en-AE" dirty="0"/>
                    </a:p>
                  </a:txBody>
                  <a:tcPr/>
                </a:tc>
                <a:tc>
                  <a:txBody>
                    <a:bodyPr/>
                    <a:lstStyle/>
                    <a:p>
                      <a:r>
                        <a:rPr lang="en-AE" dirty="0"/>
                        <a:t>0.85</a:t>
                      </a:r>
                    </a:p>
                  </a:txBody>
                  <a:tcPr/>
                </a:tc>
                <a:tc>
                  <a:txBody>
                    <a:bodyPr/>
                    <a:lstStyle/>
                    <a:p>
                      <a:r>
                        <a:rPr lang="en-US" sz="1800" kern="1200" dirty="0">
                          <a:solidFill>
                            <a:schemeClr val="dk1"/>
                          </a:solidFill>
                          <a:effectLst/>
                          <a:latin typeface="+mn-lt"/>
                          <a:ea typeface="+mn-ea"/>
                          <a:cs typeface="+mn-cs"/>
                        </a:rPr>
                        <a:t>15256</a:t>
                      </a:r>
                      <a:r>
                        <a:rPr lang="en-AE" dirty="0">
                          <a:effectLst/>
                        </a:rPr>
                        <a:t> </a:t>
                      </a:r>
                      <a:endParaRPr lang="en-AE" dirty="0"/>
                    </a:p>
                  </a:txBody>
                  <a:tcPr/>
                </a:tc>
                <a:extLst>
                  <a:ext uri="{0D108BD9-81ED-4DB2-BD59-A6C34878D82A}">
                    <a16:rowId xmlns:a16="http://schemas.microsoft.com/office/drawing/2014/main" val="1715703941"/>
                  </a:ext>
                </a:extLst>
              </a:tr>
              <a:tr h="370840">
                <a:tc>
                  <a:txBody>
                    <a:bodyPr/>
                    <a:lstStyle/>
                    <a:p>
                      <a:r>
                        <a:rPr lang="en-US" sz="1800" kern="1200" dirty="0">
                          <a:solidFill>
                            <a:schemeClr val="dk1"/>
                          </a:solidFill>
                          <a:effectLst/>
                          <a:latin typeface="+mn-lt"/>
                          <a:ea typeface="+mn-ea"/>
                          <a:cs typeface="+mn-cs"/>
                        </a:rPr>
                        <a:t>macro avg</a:t>
                      </a:r>
                      <a:endParaRPr lang="en-AE" dirty="0"/>
                    </a:p>
                  </a:txBody>
                  <a:tcPr/>
                </a:tc>
                <a:tc>
                  <a:txBody>
                    <a:bodyPr/>
                    <a:lstStyle/>
                    <a:p>
                      <a:r>
                        <a:rPr lang="en-AE" dirty="0"/>
                        <a:t>0.91</a:t>
                      </a:r>
                    </a:p>
                  </a:txBody>
                  <a:tcPr/>
                </a:tc>
                <a:tc>
                  <a:txBody>
                    <a:bodyPr/>
                    <a:lstStyle/>
                    <a:p>
                      <a:r>
                        <a:rPr lang="en-AE" dirty="0"/>
                        <a:t>0.82</a:t>
                      </a:r>
                    </a:p>
                  </a:txBody>
                  <a:tcPr/>
                </a:tc>
                <a:tc>
                  <a:txBody>
                    <a:bodyPr/>
                    <a:lstStyle/>
                    <a:p>
                      <a:r>
                        <a:rPr lang="en-AE" dirty="0"/>
                        <a:t>0.84</a:t>
                      </a:r>
                    </a:p>
                  </a:txBody>
                  <a:tcPr/>
                </a:tc>
                <a:tc>
                  <a:txBody>
                    <a:bodyPr/>
                    <a:lstStyle/>
                    <a:p>
                      <a:r>
                        <a:rPr lang="en-US" sz="1800" kern="1200" dirty="0">
                          <a:solidFill>
                            <a:schemeClr val="dk1"/>
                          </a:solidFill>
                          <a:effectLst/>
                          <a:latin typeface="+mn-lt"/>
                          <a:ea typeface="+mn-ea"/>
                          <a:cs typeface="+mn-cs"/>
                        </a:rPr>
                        <a:t>15256</a:t>
                      </a:r>
                      <a:r>
                        <a:rPr lang="en-AE" dirty="0">
                          <a:effectLst/>
                        </a:rPr>
                        <a:t> </a:t>
                      </a:r>
                      <a:endParaRPr lang="en-AE" dirty="0"/>
                    </a:p>
                  </a:txBody>
                  <a:tcPr/>
                </a:tc>
                <a:extLst>
                  <a:ext uri="{0D108BD9-81ED-4DB2-BD59-A6C34878D82A}">
                    <a16:rowId xmlns:a16="http://schemas.microsoft.com/office/drawing/2014/main" val="3454198217"/>
                  </a:ext>
                </a:extLst>
              </a:tr>
              <a:tr h="370840">
                <a:tc>
                  <a:txBody>
                    <a:bodyPr/>
                    <a:lstStyle/>
                    <a:p>
                      <a:r>
                        <a:rPr lang="en-US" sz="1800" kern="1200" dirty="0">
                          <a:solidFill>
                            <a:schemeClr val="dk1"/>
                          </a:solidFill>
                          <a:effectLst/>
                          <a:latin typeface="+mn-lt"/>
                          <a:ea typeface="+mn-ea"/>
                          <a:cs typeface="+mn-cs"/>
                        </a:rPr>
                        <a:t>weighted avg</a:t>
                      </a:r>
                      <a:endParaRPr lang="en-AE" dirty="0"/>
                    </a:p>
                  </a:txBody>
                  <a:tcPr/>
                </a:tc>
                <a:tc>
                  <a:txBody>
                    <a:bodyPr/>
                    <a:lstStyle/>
                    <a:p>
                      <a:r>
                        <a:rPr lang="en-AE" dirty="0"/>
                        <a:t>0.88</a:t>
                      </a:r>
                    </a:p>
                  </a:txBody>
                  <a:tcPr/>
                </a:tc>
                <a:tc>
                  <a:txBody>
                    <a:bodyPr/>
                    <a:lstStyle/>
                    <a:p>
                      <a:r>
                        <a:rPr lang="en-AE" dirty="0"/>
                        <a:t>0.85</a:t>
                      </a:r>
                    </a:p>
                  </a:txBody>
                  <a:tcPr/>
                </a:tc>
                <a:tc>
                  <a:txBody>
                    <a:bodyPr/>
                    <a:lstStyle/>
                    <a:p>
                      <a:r>
                        <a:rPr lang="en-AE" dirty="0"/>
                        <a:t>0.85</a:t>
                      </a:r>
                    </a:p>
                  </a:txBody>
                  <a:tcPr/>
                </a:tc>
                <a:tc>
                  <a:txBody>
                    <a:bodyPr/>
                    <a:lstStyle/>
                    <a:p>
                      <a:r>
                        <a:rPr lang="en-US" sz="1800" kern="1200" dirty="0">
                          <a:solidFill>
                            <a:schemeClr val="dk1"/>
                          </a:solidFill>
                          <a:effectLst/>
                          <a:latin typeface="+mn-lt"/>
                          <a:ea typeface="+mn-ea"/>
                          <a:cs typeface="+mn-cs"/>
                        </a:rPr>
                        <a:t>15256</a:t>
                      </a:r>
                      <a:r>
                        <a:rPr lang="en-AE" dirty="0">
                          <a:effectLst/>
                        </a:rPr>
                        <a:t> </a:t>
                      </a:r>
                      <a:endParaRPr lang="en-AE" dirty="0"/>
                    </a:p>
                  </a:txBody>
                  <a:tcPr/>
                </a:tc>
                <a:extLst>
                  <a:ext uri="{0D108BD9-81ED-4DB2-BD59-A6C34878D82A}">
                    <a16:rowId xmlns:a16="http://schemas.microsoft.com/office/drawing/2014/main" val="477039128"/>
                  </a:ext>
                </a:extLst>
              </a:tr>
            </a:tbl>
          </a:graphicData>
        </a:graphic>
      </p:graphicFrame>
    </p:spTree>
    <p:extLst>
      <p:ext uri="{BB962C8B-B14F-4D97-AF65-F5344CB8AC3E}">
        <p14:creationId xmlns:p14="http://schemas.microsoft.com/office/powerpoint/2010/main" val="41512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487</Words>
  <Application>Microsoft Office PowerPoint</Application>
  <PresentationFormat>Widescreen</PresentationFormat>
  <Paragraphs>165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BTC Tweets Sentiment Analysis using NLP </vt:lpstr>
      <vt:lpstr>Introduction</vt:lpstr>
      <vt:lpstr>problem statement </vt:lpstr>
      <vt:lpstr>objective </vt:lpstr>
      <vt:lpstr>reasrch methodology</vt:lpstr>
      <vt:lpstr>evaluation </vt:lpstr>
      <vt:lpstr>results - Random Forest</vt:lpstr>
      <vt:lpstr>Results - Support Vector Machine</vt:lpstr>
      <vt:lpstr>Results - KNN Model  </vt:lpstr>
      <vt:lpstr>Results - BERT Model</vt:lpstr>
      <vt:lpstr>Compare result of trained models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BTC Tweets Sentiment Analysis using NLP </dc:title>
  <dc:creator>saeed kendi</dc:creator>
  <cp:lastModifiedBy>abdul rehman</cp:lastModifiedBy>
  <cp:revision>14</cp:revision>
  <dcterms:created xsi:type="dcterms:W3CDTF">2022-06-14T13:37:33Z</dcterms:created>
  <dcterms:modified xsi:type="dcterms:W3CDTF">2022-06-15T11:11:41Z</dcterms:modified>
</cp:coreProperties>
</file>