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59" r:id="rId1"/>
  </p:sldMasterIdLst>
  <p:notesMasterIdLst>
    <p:notesMasterId r:id="rId22"/>
  </p:notesMasterIdLst>
  <p:sldIdLst>
    <p:sldId id="256" r:id="rId2"/>
    <p:sldId id="292" r:id="rId3"/>
    <p:sldId id="259" r:id="rId4"/>
    <p:sldId id="360" r:id="rId5"/>
    <p:sldId id="355" r:id="rId6"/>
    <p:sldId id="362" r:id="rId7"/>
    <p:sldId id="358" r:id="rId8"/>
    <p:sldId id="363" r:id="rId9"/>
    <p:sldId id="364" r:id="rId10"/>
    <p:sldId id="294" r:id="rId11"/>
    <p:sldId id="365" r:id="rId12"/>
    <p:sldId id="366" r:id="rId13"/>
    <p:sldId id="367" r:id="rId14"/>
    <p:sldId id="368" r:id="rId15"/>
    <p:sldId id="314" r:id="rId16"/>
    <p:sldId id="361" r:id="rId17"/>
    <p:sldId id="369" r:id="rId18"/>
    <p:sldId id="295" r:id="rId19"/>
    <p:sldId id="359" r:id="rId20"/>
    <p:sldId id="291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osis" pitchFamily="2" charset="0"/>
      <p:regular r:id="rId27"/>
      <p:bold r:id="rId28"/>
    </p:embeddedFont>
    <p:embeddedFont>
      <p:font typeface="Encode Sans Semi Condensed Light" panose="020B0604020202020204" charset="0"/>
      <p:regular r:id="rId29"/>
      <p:bold r:id="rId30"/>
    </p:embeddedFont>
    <p:embeddedFont>
      <p:font typeface="Jameel Noori Nastaleeq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Times" panose="02020603050405020304" pitchFamily="18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55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9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27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31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1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98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37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90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8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33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03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9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1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665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10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dk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660850" y="55050"/>
            <a:ext cx="8405706" cy="220969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Prediction of Hate Speech and Offensive Language in Tweets Text</a:t>
            </a:r>
          </a:p>
        </p:txBody>
      </p:sp>
      <p:sp>
        <p:nvSpPr>
          <p:cNvPr id="6" name="Google Shape;175;p17">
            <a:extLst>
              <a:ext uri="{FF2B5EF4-FFF2-40B4-BE49-F238E27FC236}">
                <a16:creationId xmlns:a16="http://schemas.microsoft.com/office/drawing/2014/main" id="{6F9E3E5F-6A8D-4027-9BF1-8EC98AA83BE9}"/>
              </a:ext>
            </a:extLst>
          </p:cNvPr>
          <p:cNvSpPr txBox="1">
            <a:spLocks/>
          </p:cNvSpPr>
          <p:nvPr/>
        </p:nvSpPr>
        <p:spPr>
          <a:xfrm>
            <a:off x="3522969" y="2264742"/>
            <a:ext cx="3000027" cy="6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  <a:latin typeface="Dosis" panose="020B0604020202020204" charset="0"/>
                <a:cs typeface="Calibri" panose="020F0502020204030204" pitchFamily="34" charset="0"/>
              </a:rPr>
              <a:t>Final Project Presentation</a:t>
            </a:r>
            <a:endParaRPr lang="en-US" sz="2310" dirty="0">
              <a:solidFill>
                <a:srgbClr val="FFFFFF"/>
              </a:solidFill>
              <a:latin typeface="Dosis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7" name="Google Shape;175;p17">
            <a:extLst>
              <a:ext uri="{FF2B5EF4-FFF2-40B4-BE49-F238E27FC236}">
                <a16:creationId xmlns:a16="http://schemas.microsoft.com/office/drawing/2014/main" id="{80CB2A64-B805-4421-8FD1-F7012AD04E95}"/>
              </a:ext>
            </a:extLst>
          </p:cNvPr>
          <p:cNvSpPr txBox="1">
            <a:spLocks/>
          </p:cNvSpPr>
          <p:nvPr/>
        </p:nvSpPr>
        <p:spPr>
          <a:xfrm>
            <a:off x="1746414" y="2843815"/>
            <a:ext cx="6553138" cy="11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  <a:latin typeface="Dosis" panose="020B0604020202020204" charset="0"/>
                <a:cs typeface="Calibri Light" panose="020F0302020204030204" pitchFamily="34" charset="0"/>
              </a:rPr>
              <a:t>Presented By:</a:t>
            </a:r>
            <a:r>
              <a:rPr lang="en-US" sz="2100" b="1" dirty="0">
                <a:solidFill>
                  <a:srgbClr val="FFFFFF"/>
                </a:solidFill>
                <a:latin typeface="Dosis" panose="020B0604020202020204" charset="0"/>
                <a:cs typeface="Calibri Light" panose="020F0302020204030204" pitchFamily="34" charset="0"/>
              </a:rPr>
              <a:t>    </a:t>
            </a:r>
            <a:r>
              <a:rPr lang="en-US" sz="2000" dirty="0">
                <a:solidFill>
                  <a:srgbClr val="FFFFFF"/>
                </a:solidFill>
                <a:latin typeface="Dosis" panose="020B0604020202020204" charset="0"/>
                <a:cs typeface="Calibri Light" panose="020F0302020204030204" pitchFamily="34" charset="0"/>
              </a:rPr>
              <a:t>&lt;Student Name&gt; &lt;(student ID)&gt;</a:t>
            </a:r>
            <a:endParaRPr lang="en-US" sz="2100" dirty="0">
              <a:solidFill>
                <a:srgbClr val="FFFFFF"/>
              </a:solidFill>
              <a:latin typeface="Dosis" panose="020B060402020202020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  <a:latin typeface="Dosis" panose="020B0604020202020204" charset="0"/>
                <a:cs typeface="Calibri Light" panose="020F0302020204030204" pitchFamily="34" charset="0"/>
              </a:rPr>
              <a:t>Supervisor:</a:t>
            </a:r>
            <a:r>
              <a:rPr lang="en-US" sz="2100" b="1" dirty="0">
                <a:solidFill>
                  <a:srgbClr val="FFFFFF"/>
                </a:solidFill>
                <a:latin typeface="Dosis" panose="020B0604020202020204" charset="0"/>
                <a:cs typeface="Calibri Light" panose="020F0302020204030204" pitchFamily="34" charset="0"/>
              </a:rPr>
              <a:t>         </a:t>
            </a:r>
            <a:r>
              <a:rPr lang="en-US" sz="2000" dirty="0">
                <a:solidFill>
                  <a:srgbClr val="FFFFFF"/>
                </a:solidFill>
                <a:latin typeface="Dosis" panose="020B0604020202020204" charset="0"/>
                <a:cs typeface="Calibri Light" panose="020F0302020204030204" pitchFamily="34" charset="0"/>
              </a:rPr>
              <a:t>&lt;Supervisor Name&gt;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Dosis" panose="020B0604020202020204" charset="0"/>
                <a:cs typeface="Calibri Light" panose="020F0302020204030204" pitchFamily="34" charset="0"/>
              </a:rPr>
              <a:t>&lt;University Name&gt;</a:t>
            </a:r>
            <a:endParaRPr lang="en-US" sz="2000" dirty="0">
              <a:solidFill>
                <a:srgbClr val="FFFFFF"/>
              </a:solidFill>
              <a:latin typeface="Dosis" panose="020B060402020202020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59195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Results and Discussion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739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2.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5527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SVM Chainer Results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01386" y="1308122"/>
            <a:ext cx="7239000" cy="3629638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Train the SVM Chainer with 2520 training samples.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Test the model with 980 test samples.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Got the 0.8083% test accuracy score.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Got 0.81% precision and recall score also. 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Also got 0.8042% f1-score of SVM chainer classifier.</a:t>
            </a: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086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SVM Chainer Results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01386" y="1308122"/>
            <a:ext cx="7239000" cy="3629638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Complete Classification Report and Confusion matrix</a:t>
            </a:r>
          </a:p>
          <a:p>
            <a:pPr marL="63500" lvl="0" indent="0" algn="just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3DFA9C-CDCF-D2D4-C234-987C23765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09575"/>
              </p:ext>
            </p:extLst>
          </p:nvPr>
        </p:nvGraphicFramePr>
        <p:xfrm>
          <a:off x="1211355" y="1960685"/>
          <a:ext cx="3461020" cy="2274741"/>
        </p:xfrm>
        <a:graphic>
          <a:graphicData uri="http://schemas.openxmlformats.org/drawingml/2006/table">
            <a:tbl>
              <a:tblPr firstRow="1" firstCol="1" bandRow="1">
                <a:tableStyleId>{9A783CA3-BE23-4D98-B2A0-96A8EBFD1FB0}</a:tableStyleId>
              </a:tblPr>
              <a:tblGrid>
                <a:gridCol w="692204">
                  <a:extLst>
                    <a:ext uri="{9D8B030D-6E8A-4147-A177-3AD203B41FA5}">
                      <a16:colId xmlns:a16="http://schemas.microsoft.com/office/drawing/2014/main" val="1609035752"/>
                    </a:ext>
                  </a:extLst>
                </a:gridCol>
                <a:gridCol w="692204">
                  <a:extLst>
                    <a:ext uri="{9D8B030D-6E8A-4147-A177-3AD203B41FA5}">
                      <a16:colId xmlns:a16="http://schemas.microsoft.com/office/drawing/2014/main" val="2043949448"/>
                    </a:ext>
                  </a:extLst>
                </a:gridCol>
                <a:gridCol w="692204">
                  <a:extLst>
                    <a:ext uri="{9D8B030D-6E8A-4147-A177-3AD203B41FA5}">
                      <a16:colId xmlns:a16="http://schemas.microsoft.com/office/drawing/2014/main" val="192508936"/>
                    </a:ext>
                  </a:extLst>
                </a:gridCol>
                <a:gridCol w="692204">
                  <a:extLst>
                    <a:ext uri="{9D8B030D-6E8A-4147-A177-3AD203B41FA5}">
                      <a16:colId xmlns:a16="http://schemas.microsoft.com/office/drawing/2014/main" val="3480562852"/>
                    </a:ext>
                  </a:extLst>
                </a:gridCol>
                <a:gridCol w="692204">
                  <a:extLst>
                    <a:ext uri="{9D8B030D-6E8A-4147-A177-3AD203B41FA5}">
                      <a16:colId xmlns:a16="http://schemas.microsoft.com/office/drawing/2014/main" val="2991134916"/>
                    </a:ext>
                  </a:extLst>
                </a:gridCol>
              </a:tblGrid>
              <a:tr h="217971">
                <a:tc gridSpan="5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Classification Report for SVM Chainer Classifier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34" marR="88334" marT="44167" marB="441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22672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precision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recall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f1-score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support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1141806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Hate-speech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0.87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0.63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0.73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374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4257956950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Offensive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0.82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0.84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360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4056793068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Neutral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0.76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0.96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0.85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346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2987358838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498584934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accuracy                     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1080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1804949954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macro avg 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0.82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0.81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0.80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1080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2782131996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weighted avg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0.82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0.81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0.80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1080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2044152095"/>
                  </a:ext>
                </a:extLst>
              </a:tr>
              <a:tr h="453772">
                <a:tc gridSpan="5">
                  <a:txBody>
                    <a:bodyPr/>
                    <a:lstStyle/>
                    <a:p>
                      <a:pPr marL="0" marR="0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effectLst/>
                        </a:rPr>
                        <a:t>Accuracy Score (Training): 0.8316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Accuracy Score (Testing): 0.8083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34" marR="88334" marT="44167" marB="441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809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B5D622-AF76-9176-890C-D61B3FAF5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41" y="1869824"/>
            <a:ext cx="3247475" cy="272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97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SVM Powerset Results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01386" y="1308122"/>
            <a:ext cx="7239000" cy="3629638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Train the SVM powerset with 2520 training samples.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Test the model with 980 test samples.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Got the 0.8018% test accuracy score.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Got 0.80% precision and recall score also. 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Also got 0.8032% f1-score of SVM Powerset classifier.</a:t>
            </a: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654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SVM Powerset Results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01386" y="1308122"/>
            <a:ext cx="7239000" cy="3629638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Complete Classification Report and Confusion matrix</a:t>
            </a:r>
          </a:p>
          <a:p>
            <a:pPr marL="63500" lvl="0" indent="0" algn="just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3DFA9C-CDCF-D2D4-C234-987C23765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81575"/>
              </p:ext>
            </p:extLst>
          </p:nvPr>
        </p:nvGraphicFramePr>
        <p:xfrm>
          <a:off x="1211355" y="1960685"/>
          <a:ext cx="3461020" cy="2274741"/>
        </p:xfrm>
        <a:graphic>
          <a:graphicData uri="http://schemas.openxmlformats.org/drawingml/2006/table">
            <a:tbl>
              <a:tblPr firstRow="1" firstCol="1" bandRow="1">
                <a:tableStyleId>{9A783CA3-BE23-4D98-B2A0-96A8EBFD1FB0}</a:tableStyleId>
              </a:tblPr>
              <a:tblGrid>
                <a:gridCol w="692204">
                  <a:extLst>
                    <a:ext uri="{9D8B030D-6E8A-4147-A177-3AD203B41FA5}">
                      <a16:colId xmlns:a16="http://schemas.microsoft.com/office/drawing/2014/main" val="1609035752"/>
                    </a:ext>
                  </a:extLst>
                </a:gridCol>
                <a:gridCol w="692204">
                  <a:extLst>
                    <a:ext uri="{9D8B030D-6E8A-4147-A177-3AD203B41FA5}">
                      <a16:colId xmlns:a16="http://schemas.microsoft.com/office/drawing/2014/main" val="2043949448"/>
                    </a:ext>
                  </a:extLst>
                </a:gridCol>
                <a:gridCol w="692204">
                  <a:extLst>
                    <a:ext uri="{9D8B030D-6E8A-4147-A177-3AD203B41FA5}">
                      <a16:colId xmlns:a16="http://schemas.microsoft.com/office/drawing/2014/main" val="192508936"/>
                    </a:ext>
                  </a:extLst>
                </a:gridCol>
                <a:gridCol w="692204">
                  <a:extLst>
                    <a:ext uri="{9D8B030D-6E8A-4147-A177-3AD203B41FA5}">
                      <a16:colId xmlns:a16="http://schemas.microsoft.com/office/drawing/2014/main" val="3480562852"/>
                    </a:ext>
                  </a:extLst>
                </a:gridCol>
                <a:gridCol w="692204">
                  <a:extLst>
                    <a:ext uri="{9D8B030D-6E8A-4147-A177-3AD203B41FA5}">
                      <a16:colId xmlns:a16="http://schemas.microsoft.com/office/drawing/2014/main" val="2991134916"/>
                    </a:ext>
                  </a:extLst>
                </a:gridCol>
              </a:tblGrid>
              <a:tr h="217971">
                <a:tc gridSpan="5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Classification Report for SVM Chainer Classifier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34" marR="88334" marT="44167" marB="441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22672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effectLst/>
                        </a:rPr>
                        <a:t>precision    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recall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f1-score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support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1141806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Hate-speech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0.76      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0.78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0.77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374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4257956950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Offensive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0.79 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0.78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0.78      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360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4056793068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Neutral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0.87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0.86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0.86 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346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2987358838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 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 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 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498584934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accuracy                     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 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 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0.80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1080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1804949954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macro avg    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0.80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0.80      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0.80     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1080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2782131996"/>
                  </a:ext>
                </a:extLst>
              </a:tr>
              <a:tr h="276412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effectLst/>
                        </a:rPr>
                        <a:t>weighted avg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0.80      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0.80      </a:t>
                      </a:r>
                      <a:endParaRPr lang="en-US" sz="9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  <a:sym typeface="Arial"/>
                        </a:rPr>
                        <a:t>0.80     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>
                          <a:effectLst/>
                        </a:rPr>
                        <a:t>1080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59" marR="51659" marT="0" marB="0" anchor="ctr"/>
                </a:tc>
                <a:extLst>
                  <a:ext uri="{0D108BD9-81ED-4DB2-BD59-A6C34878D82A}">
                    <a16:rowId xmlns:a16="http://schemas.microsoft.com/office/drawing/2014/main" val="2044152095"/>
                  </a:ext>
                </a:extLst>
              </a:tr>
              <a:tr h="453772">
                <a:tc gridSpan="5">
                  <a:txBody>
                    <a:bodyPr/>
                    <a:lstStyle/>
                    <a:p>
                      <a:pPr marL="0" marR="0" algn="l" rtl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Score (Training): 0.8316</a:t>
                      </a:r>
                      <a:b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Score (Testing): 0.8018</a:t>
                      </a: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88334" marR="88334" marT="44167" marB="441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8097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2E7CA18-C3F9-C3C6-70D7-B46D67FAF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01" y="1893843"/>
            <a:ext cx="3301145" cy="2586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73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Comparison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2A1F10-5E3D-6D5B-1368-D0DED69C2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07565"/>
              </p:ext>
            </p:extLst>
          </p:nvPr>
        </p:nvGraphicFramePr>
        <p:xfrm>
          <a:off x="4320877" y="2114352"/>
          <a:ext cx="4104665" cy="16459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85918">
                  <a:extLst>
                    <a:ext uri="{9D8B030D-6E8A-4147-A177-3AD203B41FA5}">
                      <a16:colId xmlns:a16="http://schemas.microsoft.com/office/drawing/2014/main" val="3727882533"/>
                    </a:ext>
                  </a:extLst>
                </a:gridCol>
                <a:gridCol w="1212563">
                  <a:extLst>
                    <a:ext uri="{9D8B030D-6E8A-4147-A177-3AD203B41FA5}">
                      <a16:colId xmlns:a16="http://schemas.microsoft.com/office/drawing/2014/main" val="3426864921"/>
                    </a:ext>
                  </a:extLst>
                </a:gridCol>
                <a:gridCol w="1306184">
                  <a:extLst>
                    <a:ext uri="{9D8B030D-6E8A-4147-A177-3AD203B41FA5}">
                      <a16:colId xmlns:a16="http://schemas.microsoft.com/office/drawing/2014/main" val="310731985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800" dirty="0">
                          <a:effectLst/>
                        </a:rPr>
                        <a:t>Metrics   </a:t>
                      </a:r>
                      <a:endParaRPr lang="en-US" sz="17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07895" marR="107895" marT="0" marB="0" anchor="ctr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800" dirty="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</a:rPr>
                        <a:t>SVM Chainer</a:t>
                      </a:r>
                      <a:endParaRPr lang="en-US" sz="17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07895" marR="107895" marT="0" marB="0" anchor="ctr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800" dirty="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</a:rPr>
                        <a:t>SVM Powerset</a:t>
                      </a:r>
                      <a:endParaRPr lang="en-US" sz="17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07895" marR="107895" marT="0" marB="0" anchor="ctr"/>
                </a:tc>
                <a:extLst>
                  <a:ext uri="{0D108BD9-81ED-4DB2-BD59-A6C34878D82A}">
                    <a16:rowId xmlns:a16="http://schemas.microsoft.com/office/drawing/2014/main" val="41511763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800">
                          <a:effectLst/>
                        </a:rPr>
                        <a:t>accuracy  </a:t>
                      </a:r>
                      <a:endParaRPr lang="en-US" sz="17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07895" marR="107895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0.8083     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0.8018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908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800">
                          <a:effectLst/>
                        </a:rPr>
                        <a:t>precision</a:t>
                      </a:r>
                      <a:endParaRPr lang="en-US" sz="17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07895" marR="107895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0.8171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0.8038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94400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800">
                          <a:effectLst/>
                        </a:rPr>
                        <a:t>recall    </a:t>
                      </a:r>
                      <a:endParaRPr lang="en-US" sz="17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07895" marR="107895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0.8125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0.8028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328483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1800">
                          <a:effectLst/>
                        </a:rPr>
                        <a:t>f1-score  </a:t>
                      </a:r>
                      <a:endParaRPr lang="en-US" sz="17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107895" marR="107895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0.8042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0.8032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4977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A911E38-BC42-A078-FACE-3F3C457790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0" y="1659783"/>
            <a:ext cx="3560271" cy="2585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96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59195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Future Work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86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3.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8122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Future Work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01386" y="1308122"/>
            <a:ext cx="7239000" cy="3629638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different techniques of features extraction.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Train model with different combination of features set (features Selection)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Ensemble Learning Model.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Extract Features with Deep learning models and classify them with ML models.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Transfer Learning technique with deep learning models.</a:t>
            </a: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7226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74020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707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4.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455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Conclusion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01386" y="1021950"/>
            <a:ext cx="7239000" cy="3915810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different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Machine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Learning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Models.</a:t>
            </a:r>
          </a:p>
          <a:p>
            <a:pPr lvl="0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Evaluate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all the models using the following measures: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Accuracy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Precision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Recall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F1-Score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Compare the results of both models.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Got the highest accuracy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(~0.81%) 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with SVM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 Chainer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Accuracy show that model is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robust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enough to make prediction on live data</a:t>
            </a: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55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928476" y="216568"/>
            <a:ext cx="581890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Implementation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Results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Future Work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References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7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>
              <a:buClr>
                <a:schemeClr val="accent1"/>
              </a:buClr>
            </a:pPr>
            <a:endParaRPr lang="en-US" sz="27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FAA53-80C3-4EFC-B77A-D8AF58A061DD}"/>
              </a:ext>
            </a:extLst>
          </p:cNvPr>
          <p:cNvCxnSpPr>
            <a:cxnSpLocks/>
          </p:cNvCxnSpPr>
          <p:nvPr/>
        </p:nvCxnSpPr>
        <p:spPr>
          <a:xfrm>
            <a:off x="2839454" y="216568"/>
            <a:ext cx="0" cy="412683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578535" y="2448787"/>
            <a:ext cx="292414" cy="245927"/>
          </a:xfrm>
          <a:custGeom>
            <a:avLst/>
            <a:gdLst>
              <a:gd name="T0" fmla="*/ 684 w 684"/>
              <a:gd name="T1" fmla="*/ 86 h 572"/>
              <a:gd name="T2" fmla="*/ 676 w 684"/>
              <a:gd name="T3" fmla="*/ 106 h 572"/>
              <a:gd name="T4" fmla="*/ 656 w 684"/>
              <a:gd name="T5" fmla="*/ 114 h 572"/>
              <a:gd name="T6" fmla="*/ 28 w 684"/>
              <a:gd name="T7" fmla="*/ 114 h 572"/>
              <a:gd name="T8" fmla="*/ 8 w 684"/>
              <a:gd name="T9" fmla="*/ 106 h 572"/>
              <a:gd name="T10" fmla="*/ 0 w 684"/>
              <a:gd name="T11" fmla="*/ 86 h 572"/>
              <a:gd name="T12" fmla="*/ 0 w 684"/>
              <a:gd name="T13" fmla="*/ 28 h 572"/>
              <a:gd name="T14" fmla="*/ 8 w 684"/>
              <a:gd name="T15" fmla="*/ 8 h 572"/>
              <a:gd name="T16" fmla="*/ 28 w 684"/>
              <a:gd name="T17" fmla="*/ 0 h 572"/>
              <a:gd name="T18" fmla="*/ 656 w 684"/>
              <a:gd name="T19" fmla="*/ 0 h 572"/>
              <a:gd name="T20" fmla="*/ 676 w 684"/>
              <a:gd name="T21" fmla="*/ 8 h 572"/>
              <a:gd name="T22" fmla="*/ 684 w 684"/>
              <a:gd name="T23" fmla="*/ 28 h 572"/>
              <a:gd name="T24" fmla="*/ 684 w 684"/>
              <a:gd name="T25" fmla="*/ 314 h 572"/>
              <a:gd name="T26" fmla="*/ 682 w 684"/>
              <a:gd name="T27" fmla="*/ 326 h 572"/>
              <a:gd name="T28" fmla="*/ 668 w 684"/>
              <a:gd name="T29" fmla="*/ 340 h 572"/>
              <a:gd name="T30" fmla="*/ 28 w 684"/>
              <a:gd name="T31" fmla="*/ 342 h 572"/>
              <a:gd name="T32" fmla="*/ 16 w 684"/>
              <a:gd name="T33" fmla="*/ 340 h 572"/>
              <a:gd name="T34" fmla="*/ 2 w 684"/>
              <a:gd name="T35" fmla="*/ 326 h 572"/>
              <a:gd name="T36" fmla="*/ 0 w 684"/>
              <a:gd name="T37" fmla="*/ 258 h 572"/>
              <a:gd name="T38" fmla="*/ 2 w 684"/>
              <a:gd name="T39" fmla="*/ 246 h 572"/>
              <a:gd name="T40" fmla="*/ 16 w 684"/>
              <a:gd name="T41" fmla="*/ 230 h 572"/>
              <a:gd name="T42" fmla="*/ 656 w 684"/>
              <a:gd name="T43" fmla="*/ 228 h 572"/>
              <a:gd name="T44" fmla="*/ 668 w 684"/>
              <a:gd name="T45" fmla="*/ 230 h 572"/>
              <a:gd name="T46" fmla="*/ 682 w 684"/>
              <a:gd name="T47" fmla="*/ 246 h 572"/>
              <a:gd name="T48" fmla="*/ 684 w 684"/>
              <a:gd name="T49" fmla="*/ 314 h 572"/>
              <a:gd name="T50" fmla="*/ 684 w 684"/>
              <a:gd name="T51" fmla="*/ 542 h 572"/>
              <a:gd name="T52" fmla="*/ 676 w 684"/>
              <a:gd name="T53" fmla="*/ 562 h 572"/>
              <a:gd name="T54" fmla="*/ 656 w 684"/>
              <a:gd name="T55" fmla="*/ 572 h 572"/>
              <a:gd name="T56" fmla="*/ 28 w 684"/>
              <a:gd name="T57" fmla="*/ 572 h 572"/>
              <a:gd name="T58" fmla="*/ 8 w 684"/>
              <a:gd name="T59" fmla="*/ 562 h 572"/>
              <a:gd name="T60" fmla="*/ 0 w 684"/>
              <a:gd name="T61" fmla="*/ 542 h 572"/>
              <a:gd name="T62" fmla="*/ 0 w 684"/>
              <a:gd name="T63" fmla="*/ 486 h 572"/>
              <a:gd name="T64" fmla="*/ 8 w 684"/>
              <a:gd name="T65" fmla="*/ 466 h 572"/>
              <a:gd name="T66" fmla="*/ 28 w 684"/>
              <a:gd name="T67" fmla="*/ 458 h 572"/>
              <a:gd name="T68" fmla="*/ 656 w 684"/>
              <a:gd name="T69" fmla="*/ 458 h 572"/>
              <a:gd name="T70" fmla="*/ 676 w 684"/>
              <a:gd name="T71" fmla="*/ 466 h 572"/>
              <a:gd name="T72" fmla="*/ 684 w 684"/>
              <a:gd name="T73" fmla="*/ 48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4" h="572">
                <a:moveTo>
                  <a:pt x="684" y="86"/>
                </a:moveTo>
                <a:lnTo>
                  <a:pt x="684" y="86"/>
                </a:lnTo>
                <a:lnTo>
                  <a:pt x="682" y="96"/>
                </a:lnTo>
                <a:lnTo>
                  <a:pt x="676" y="106"/>
                </a:lnTo>
                <a:lnTo>
                  <a:pt x="668" y="112"/>
                </a:lnTo>
                <a:lnTo>
                  <a:pt x="656" y="114"/>
                </a:lnTo>
                <a:lnTo>
                  <a:pt x="28" y="114"/>
                </a:lnTo>
                <a:lnTo>
                  <a:pt x="28" y="114"/>
                </a:lnTo>
                <a:lnTo>
                  <a:pt x="16" y="112"/>
                </a:lnTo>
                <a:lnTo>
                  <a:pt x="8" y="106"/>
                </a:lnTo>
                <a:lnTo>
                  <a:pt x="2" y="96"/>
                </a:lnTo>
                <a:lnTo>
                  <a:pt x="0" y="86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656" y="0"/>
                </a:lnTo>
                <a:lnTo>
                  <a:pt x="656" y="0"/>
                </a:lnTo>
                <a:lnTo>
                  <a:pt x="668" y="2"/>
                </a:lnTo>
                <a:lnTo>
                  <a:pt x="676" y="8"/>
                </a:lnTo>
                <a:lnTo>
                  <a:pt x="682" y="18"/>
                </a:lnTo>
                <a:lnTo>
                  <a:pt x="684" y="28"/>
                </a:lnTo>
                <a:lnTo>
                  <a:pt x="684" y="86"/>
                </a:lnTo>
                <a:close/>
                <a:moveTo>
                  <a:pt x="684" y="314"/>
                </a:moveTo>
                <a:lnTo>
                  <a:pt x="684" y="314"/>
                </a:lnTo>
                <a:lnTo>
                  <a:pt x="682" y="326"/>
                </a:lnTo>
                <a:lnTo>
                  <a:pt x="676" y="334"/>
                </a:lnTo>
                <a:lnTo>
                  <a:pt x="668" y="340"/>
                </a:lnTo>
                <a:lnTo>
                  <a:pt x="656" y="342"/>
                </a:lnTo>
                <a:lnTo>
                  <a:pt x="28" y="342"/>
                </a:lnTo>
                <a:lnTo>
                  <a:pt x="28" y="342"/>
                </a:lnTo>
                <a:lnTo>
                  <a:pt x="16" y="340"/>
                </a:lnTo>
                <a:lnTo>
                  <a:pt x="8" y="334"/>
                </a:lnTo>
                <a:lnTo>
                  <a:pt x="2" y="326"/>
                </a:lnTo>
                <a:lnTo>
                  <a:pt x="0" y="314"/>
                </a:lnTo>
                <a:lnTo>
                  <a:pt x="0" y="258"/>
                </a:lnTo>
                <a:lnTo>
                  <a:pt x="0" y="258"/>
                </a:lnTo>
                <a:lnTo>
                  <a:pt x="2" y="246"/>
                </a:lnTo>
                <a:lnTo>
                  <a:pt x="8" y="236"/>
                </a:lnTo>
                <a:lnTo>
                  <a:pt x="16" y="230"/>
                </a:lnTo>
                <a:lnTo>
                  <a:pt x="28" y="228"/>
                </a:lnTo>
                <a:lnTo>
                  <a:pt x="656" y="228"/>
                </a:lnTo>
                <a:lnTo>
                  <a:pt x="656" y="228"/>
                </a:lnTo>
                <a:lnTo>
                  <a:pt x="668" y="230"/>
                </a:lnTo>
                <a:lnTo>
                  <a:pt x="676" y="236"/>
                </a:lnTo>
                <a:lnTo>
                  <a:pt x="682" y="246"/>
                </a:lnTo>
                <a:lnTo>
                  <a:pt x="684" y="258"/>
                </a:lnTo>
                <a:lnTo>
                  <a:pt x="684" y="314"/>
                </a:lnTo>
                <a:close/>
                <a:moveTo>
                  <a:pt x="684" y="542"/>
                </a:moveTo>
                <a:lnTo>
                  <a:pt x="684" y="542"/>
                </a:lnTo>
                <a:lnTo>
                  <a:pt x="682" y="554"/>
                </a:lnTo>
                <a:lnTo>
                  <a:pt x="676" y="562"/>
                </a:lnTo>
                <a:lnTo>
                  <a:pt x="668" y="570"/>
                </a:lnTo>
                <a:lnTo>
                  <a:pt x="656" y="572"/>
                </a:lnTo>
                <a:lnTo>
                  <a:pt x="28" y="572"/>
                </a:lnTo>
                <a:lnTo>
                  <a:pt x="28" y="572"/>
                </a:lnTo>
                <a:lnTo>
                  <a:pt x="16" y="570"/>
                </a:lnTo>
                <a:lnTo>
                  <a:pt x="8" y="562"/>
                </a:lnTo>
                <a:lnTo>
                  <a:pt x="2" y="554"/>
                </a:lnTo>
                <a:lnTo>
                  <a:pt x="0" y="542"/>
                </a:lnTo>
                <a:lnTo>
                  <a:pt x="0" y="486"/>
                </a:lnTo>
                <a:lnTo>
                  <a:pt x="0" y="486"/>
                </a:lnTo>
                <a:lnTo>
                  <a:pt x="2" y="474"/>
                </a:lnTo>
                <a:lnTo>
                  <a:pt x="8" y="466"/>
                </a:lnTo>
                <a:lnTo>
                  <a:pt x="16" y="460"/>
                </a:lnTo>
                <a:lnTo>
                  <a:pt x="28" y="458"/>
                </a:lnTo>
                <a:lnTo>
                  <a:pt x="656" y="458"/>
                </a:lnTo>
                <a:lnTo>
                  <a:pt x="656" y="458"/>
                </a:lnTo>
                <a:lnTo>
                  <a:pt x="668" y="460"/>
                </a:lnTo>
                <a:lnTo>
                  <a:pt x="676" y="466"/>
                </a:lnTo>
                <a:lnTo>
                  <a:pt x="682" y="474"/>
                </a:lnTo>
                <a:lnTo>
                  <a:pt x="684" y="486"/>
                </a:lnTo>
                <a:lnTo>
                  <a:pt x="684" y="54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9672" y="2283210"/>
            <a:ext cx="16466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300" b="1" dirty="0">
                <a:solidFill>
                  <a:schemeClr val="tx1"/>
                </a:solidFill>
                <a:latin typeface="Trebuchet MS" panose="020B0603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77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9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endParaRPr lang="en-US" sz="49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r>
              <a:rPr lang="en-US" sz="124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Jameel Noori Nastaleeq" panose="02000503000000020004" pitchFamily="2" charset="-78"/>
                <a:cs typeface="Jameel Noori Nastaleeq" panose="02000503000000020004" pitchFamily="2" charset="-78"/>
              </a:rPr>
              <a:t>Thank You</a:t>
            </a:r>
            <a:endParaRPr lang="en-US" sz="12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Jameel Noori Nastaleeq" panose="02000503000000020004" pitchFamily="2" charset="-78"/>
              <a:cs typeface="Jameel Noori Nastaleeq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6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Implementation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1.</a:t>
            </a:r>
            <a:r>
              <a:rPr lang="en-US" sz="2800" b="1" dirty="0"/>
              <a:t> </a:t>
            </a:r>
            <a:endParaRPr 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Implementation (Down Sampling)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1"/>
            <a:ext cx="6457950" cy="3616575"/>
          </a:xfrm>
        </p:spPr>
        <p:txBody>
          <a:bodyPr/>
          <a:lstStyle/>
          <a:p>
            <a:pPr lvl="0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Initial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Class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Distribution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Class A (Hate Speech): 1430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Class B (Offensive Language): 19190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Class C (Neutral): 4163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Down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sampling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of data due to class misbalancing.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Class Distribution after Down sampling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Class A (Hate Speech): 1200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Class B (Offensive Language): 1200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Class C (Neutral): 1200</a:t>
            </a: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5837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b="1" dirty="0"/>
              <a:t>Implementation (Data Cleaning)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90104" y="1235086"/>
            <a:ext cx="6457950" cy="3075657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Data Cleaning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Remove Numeric values, URL’s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Remove Special Character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Remove Emojis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Lower Case Conversion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Stemming And Lemmatization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Feature Extraction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TF-IDF</a:t>
            </a: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57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Implementation (Feature Extraction)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1"/>
            <a:ext cx="6457950" cy="3616575"/>
          </a:xfrm>
        </p:spPr>
        <p:txBody>
          <a:bodyPr/>
          <a:lstStyle/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Extract Feature from Text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Using TF-IDF Count Vectorizer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Set all words as Features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Got the 11079 features from text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Final dataset of shape 2520 * 11079</a:t>
            </a: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6310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SVM model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Train SVM model on text Features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Initialize SVM from scikit-learn.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the default value of all hyper parameters.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Only tuned the Kernel parameter of SVM.</a:t>
            </a: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50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Chainer Classfier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Initialize Chainer Classifier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Pass the loaded SVM model to chainer classifier.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the chainer model for multi label classification.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all the hyper parameters of chainer classifier with default values.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Set the </a:t>
            </a:r>
            <a:r>
              <a:rPr lang="en-US" sz="2000">
                <a:solidFill>
                  <a:schemeClr val="tx1"/>
                </a:solidFill>
                <a:latin typeface="Trebuchet MS" panose="020B0603020202020204" pitchFamily="34" charset="0"/>
              </a:rPr>
              <a:t>Linear Kernel of SVM.</a:t>
            </a:r>
          </a:p>
          <a:p>
            <a:pPr marL="63500" indent="0" algn="just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0704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Powerset Classifier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Initialize Powerset Classifier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Pass the loaded SVM model to powerset classifier.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the powerset model for multi label classification.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all the hyper parameters of chainer classifier with default values.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Set the Sigmoid kernel of SVM.</a:t>
            </a:r>
          </a:p>
          <a:p>
            <a:pPr marL="63500" lvl="0" indent="0" algn="just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639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theme/theme1.xml><?xml version="1.0" encoding="utf-8"?>
<a:theme xmlns:a="http://schemas.openxmlformats.org/drawingml/2006/main" name="William templat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15440</TotalTime>
  <Words>672</Words>
  <Application>Microsoft Office PowerPoint</Application>
  <PresentationFormat>On-screen Show (16:9)</PresentationFormat>
  <Paragraphs>234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Roboto</vt:lpstr>
      <vt:lpstr>Arial</vt:lpstr>
      <vt:lpstr>Calibri</vt:lpstr>
      <vt:lpstr>Trebuchet MS</vt:lpstr>
      <vt:lpstr>Times</vt:lpstr>
      <vt:lpstr>Jameel Noori Nastaleeq</vt:lpstr>
      <vt:lpstr>Dosis</vt:lpstr>
      <vt:lpstr>Encode Sans Semi Condensed Light</vt:lpstr>
      <vt:lpstr>Wingdings</vt:lpstr>
      <vt:lpstr>William template</vt:lpstr>
      <vt:lpstr>Prediction of Hate Speech and Offensive Language in Tweets Text</vt:lpstr>
      <vt:lpstr>PowerPoint Presentation</vt:lpstr>
      <vt:lpstr> Implementation</vt:lpstr>
      <vt:lpstr>Implementation (Down Sampling)</vt:lpstr>
      <vt:lpstr>Implementation (Data Cleaning)</vt:lpstr>
      <vt:lpstr>Implementation (Feature Extraction)</vt:lpstr>
      <vt:lpstr>SVM model</vt:lpstr>
      <vt:lpstr>Chainer Classfier</vt:lpstr>
      <vt:lpstr>Powerset Classifier</vt:lpstr>
      <vt:lpstr> Results and Discussion</vt:lpstr>
      <vt:lpstr>SVM Chainer Results </vt:lpstr>
      <vt:lpstr>SVM Chainer Results </vt:lpstr>
      <vt:lpstr>SVM Powerset Results </vt:lpstr>
      <vt:lpstr>SVM Powerset Results </vt:lpstr>
      <vt:lpstr>Comparison</vt:lpstr>
      <vt:lpstr> Future Work</vt:lpstr>
      <vt:lpstr>Future Work</vt:lpstr>
      <vt:lpstr> Conclusion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Saad Ur Rehman</dc:creator>
  <cp:lastModifiedBy>abdul rehman</cp:lastModifiedBy>
  <cp:revision>180</cp:revision>
  <dcterms:modified xsi:type="dcterms:W3CDTF">2022-10-03T12:57:44Z</dcterms:modified>
</cp:coreProperties>
</file>