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8" r:id="rId19"/>
    <p:sldId id="275" r:id="rId20"/>
    <p:sldId id="276" r:id="rId21"/>
    <p:sldId id="279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/>
    <p:restoredTop sz="94477"/>
  </p:normalViewPr>
  <p:slideViewPr>
    <p:cSldViewPr snapToGrid="0">
      <p:cViewPr varScale="1">
        <p:scale>
          <a:sx n="141" d="100"/>
          <a:sy n="141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408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583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4773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5605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341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6389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1069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61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0731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25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598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838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6485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08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772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840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05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999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4375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  <p:sldLayoutId id="2147484067" r:id="rId15"/>
    <p:sldLayoutId id="2147484068" r:id="rId16"/>
    <p:sldLayoutId id="2147484069" r:id="rId17"/>
    <p:sldLayoutId id="2147484070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q_ZM_JR6SHutv5vzuWOZ-ximci8Y01YZ" TargetMode="Externa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5PZO2qqsaSV6B_QHZ41LfaleYckaos7-#scrollTo=Pp0a_qyCQPdE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q_ZM_JR6SHutv5vzuWOZ-ximci8Y01YZ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RW586EnxiWM2mZXoKf39l3eqPmUFWVke#scrollTo=dxqTYRF6CQ_V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sPYdtjHHDWtfBpP7fDrh3SEbUUCM77Wz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ZLCOeQG_yjC1t_mtbGi-g5EpdC9xqIqv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5303D-E403-A700-3C3E-9AD4ED4CF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kumimoji="1" lang="en-US" altLang="ko-KR" sz="5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CNN</a:t>
            </a:r>
            <a:endParaRPr kumimoji="1" lang="ko-KR" altLang="en-US" sz="5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8A4251-2327-C10B-E5B5-45F4D0158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Lec5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8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E814F-8F56-55DF-918F-F93D0ACC1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090222-42D6-5806-8E91-0D7B14CAA411}"/>
              </a:ext>
            </a:extLst>
          </p:cNvPr>
          <p:cNvSpPr txBox="1"/>
          <p:nvPr/>
        </p:nvSpPr>
        <p:spPr>
          <a:xfrm>
            <a:off x="391380" y="1502545"/>
            <a:ext cx="11409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SGD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Learning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사용자가 </a:t>
            </a:r>
            <a:r>
              <a:rPr kumimoji="1" lang="ko-KR" altLang="en-US" dirty="0">
                <a:highlight>
                  <a:srgbClr val="FFFF00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직접 지정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하는 고정 상수 값이다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AdaDelta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Learning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명시적인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Learning Rate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상수를 사용하지 않거나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1.0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두는 것이 일반적이며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Learning Rate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>
                <a:highlight>
                  <a:srgbClr val="FFFF00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자동으로 조정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549920A5-FBE9-BA12-09D9-5DC52DD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Review Question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2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AdaDelta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LR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SGD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LR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차이점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</a:p>
        </p:txBody>
      </p:sp>
      <p:pic>
        <p:nvPicPr>
          <p:cNvPr id="3" name="그림 2" descr="텍스트, 영수증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95768B1-732E-597F-6050-1532ADCC7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09" y="3533870"/>
            <a:ext cx="10316580" cy="281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4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EBA86-5B1B-1D0D-0CC1-11082642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725E95-0493-A18B-32B3-1D905F8F443A}"/>
              </a:ext>
            </a:extLst>
          </p:cNvPr>
          <p:cNvSpPr txBox="1"/>
          <p:nvPr/>
        </p:nvSpPr>
        <p:spPr>
          <a:xfrm>
            <a:off x="391380" y="1502545"/>
            <a:ext cx="11409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Learning Rate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너무 작은 경우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Local minima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멀리 있는데도 조금씩 이동해서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오래걸리는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문제가 발생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Learning Rate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너무 큰 경우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Local minima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가까운데도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Local minima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도달하지 못하는 문제가 발생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Learning Rate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스케줄러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학습이 진행됨에 따라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학습률을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동적으로 변화시켜 더 빠르고 안정적인 수렴을 유도한다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초기에는 큰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학습률로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빠르게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최적값에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접근한다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후반에는 작은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학습률로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미세 조정 및 안정적인 수렴을 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605A216-832C-5755-39F1-8EB69EAA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Review Question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LR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너무 크거나 작으면 발생하는 문제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96A6C-0152-F966-06E0-E1C4115EF688}"/>
              </a:ext>
            </a:extLst>
          </p:cNvPr>
          <p:cNvSpPr txBox="1"/>
          <p:nvPr/>
        </p:nvSpPr>
        <p:spPr>
          <a:xfrm>
            <a:off x="4710844" y="6059762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Gradient Descent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시각화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633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A558A-A861-F9A5-72E5-DA07BA4B4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5C4EBA-9F42-BB61-EBC1-E3D10DEA39B8}"/>
              </a:ext>
            </a:extLst>
          </p:cNvPr>
          <p:cNvSpPr txBox="1"/>
          <p:nvPr/>
        </p:nvSpPr>
        <p:spPr>
          <a:xfrm>
            <a:off x="391380" y="1502545"/>
            <a:ext cx="11409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Loss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값이 갑자기 커지는 이유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Step Size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크다는 것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Learning Rate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큰 경우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파라미터에 대한 기울기가 큰 경우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해결방법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Gradient Clipping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기울기 범위를 제한해 주는 것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5A303DD-B8C3-EC10-9D56-BE7B100C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1227806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Review Question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Loss 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값이 특정 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epoch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에서만 갑자기 튀는 이유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F126F-A3C1-C172-2989-11C5582652F4}"/>
              </a:ext>
            </a:extLst>
          </p:cNvPr>
          <p:cNvSpPr txBox="1"/>
          <p:nvPr/>
        </p:nvSpPr>
        <p:spPr>
          <a:xfrm>
            <a:off x="4696417" y="6022429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Gradient Clipping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시각화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856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EEE8-09AA-DB5A-2616-89939E305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B27433-7830-C098-2E7E-B98917E5A0CA}"/>
              </a:ext>
            </a:extLst>
          </p:cNvPr>
          <p:cNvSpPr txBox="1"/>
          <p:nvPr/>
        </p:nvSpPr>
        <p:spPr>
          <a:xfrm>
            <a:off x="391380" y="1502545"/>
            <a:ext cx="11409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모델이 깊어지면 깊어질수록 파라미터 양이 증가하고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Model Capacity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커지고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학습 데이터가 많아지고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Overfitting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발생한다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Model Capacity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모델이 데이터의 다양한 패턴이나 복잡한 함수를 얼마나 잘 학습할 수 있는지를 나타내는 개념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용량이 낮은 모델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단순한 패턴만 학습 가능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→ 복잡한 데이터에서는 과소적합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(underfitting)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발생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용량이 높은 모델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복잡한 패턴까지 학습 가능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→ 데이터의 노이즈까지 학습해서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과적합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(overfitting)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발생 가능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Overfitting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모델이 학습 데이터에 너무 집착한 나머지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데이터의 노이즈까지 학습해버리는 현상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2"/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데이터를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행으로 펼쳐서 처음부터 끝까지 다 읽는 방식인데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이미지 데이터를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MLP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방식으로 처리하게 되면 중요한 데이터가 아닌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(ex.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배경색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다른 데이터에 집중하게 될 수 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이를 방지하기 위해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CNN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기술이 나왔다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0D8099B6-4D1E-22B2-70C0-24C4C0C1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1227806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MLP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문제</a:t>
            </a:r>
            <a:endParaRPr kumimoji="1" lang="en-US" altLang="ko-KR" sz="3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2423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E772F-EC44-75B7-4C12-D99533C41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고양이, 스케치, 텍스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D145653-537B-F2D4-1B71-2D72B6369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6069" y="1351301"/>
            <a:ext cx="7772400" cy="5211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BC9B6-22CE-1C8A-C76A-E6164624C9B1}"/>
              </a:ext>
            </a:extLst>
          </p:cNvPr>
          <p:cNvSpPr txBox="1"/>
          <p:nvPr/>
        </p:nvSpPr>
        <p:spPr>
          <a:xfrm>
            <a:off x="300663" y="2353734"/>
            <a:ext cx="54119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생물학적 배경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1959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신경학자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David Hubel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Torsten Wiesel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고양이의 시각 피질을 연구하는 실험을 통해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시각 정보가 뇌에서 처리되는 방식을 밝혀냈습니다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이들은 시각 피질 뉴런이 각기 다른 </a:t>
            </a:r>
            <a:r>
              <a:rPr kumimoji="1"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국소적 수용 영역</a:t>
            </a:r>
            <a:r>
              <a:rPr kumimoji="1"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(local receptive field)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가지고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시야의 일부 자극에 선택적으로 반응한다는 사실을 발견했습니다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이러한 국소 연결과 계층적 특징 추출의 개념이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이후 인공 신경망 구조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(CNN)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설계에 큰 영감을 주었습니다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CC3CAE1E-398D-85EA-527B-E07EB0A7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63" y="176982"/>
            <a:ext cx="11227806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CNN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탄생 배경</a:t>
            </a:r>
            <a:endParaRPr kumimoji="1" lang="en-US" altLang="ko-KR" sz="3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00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EE82A-2EB5-7715-228C-55EF5CD84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6A5DD75-AFEF-D56D-2160-6C787FE1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63" y="176982"/>
            <a:ext cx="11227806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Hierarchical organization(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계층적 조직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4C8E2-D9AA-DCE3-81C2-6D436BF6A3AD}"/>
              </a:ext>
            </a:extLst>
          </p:cNvPr>
          <p:cNvSpPr txBox="1"/>
          <p:nvPr/>
        </p:nvSpPr>
        <p:spPr>
          <a:xfrm>
            <a:off x="300663" y="1502545"/>
            <a:ext cx="115906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단계별 처리 과정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1.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RGC (Retinal Ganglion Cell)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수용 영역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망막에서 빛의 유무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위치 등 단순한 정보를 감지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Receptive field(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수용 영역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특정 위치의 빛 자극에 반응하는 영역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2"/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LGN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 시각 피질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(V1)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단순 세포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(Simple Cells)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LGN(Lateral Geniculate Nucleus)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V1(Primary Visual Cortex)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에서는 여러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RGC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정보를 통합해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선의 방향 등 더 복잡한 패턴을 인식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복합 세포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(Complex Cells)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선의 방향 뿐 아니라 움직임도 감지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더 넓은 영역에서 다양한 방향과 움직임에 반응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4.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초복합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세포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(Hypercomplex Cells)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끝점이 있는 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즉 특정 길이의 선이나 모서리 등 더 복잡한 패턴에 반응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CFD7C-C343-D14A-42AE-295638924B91}"/>
              </a:ext>
            </a:extLst>
          </p:cNvPr>
          <p:cNvSpPr txBox="1"/>
          <p:nvPr/>
        </p:nvSpPr>
        <p:spPr>
          <a:xfrm>
            <a:off x="1310875" y="6129196"/>
            <a:ext cx="95702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Retinal Ganglion Cell : 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망막의 </a:t>
            </a:r>
            <a:r>
              <a:rPr kumimoji="1" lang="ko-KR" altLang="en-US" sz="15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신경절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세포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Lateral Geniculate Nucleus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5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외측슬상핵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뇌의 시상 안에 위치한 </a:t>
            </a:r>
            <a:r>
              <a:rPr kumimoji="1" lang="ko-KR" altLang="en-US" sz="15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신경핵</a:t>
            </a:r>
            <a:r>
              <a:rPr kumimoji="1" lang="en-US" altLang="ko-KR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424043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AB857-B2CE-A1A7-8CB5-772243D7F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825C06CA-EBD9-975F-DED8-529F9D4C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63" y="176982"/>
            <a:ext cx="11227806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MLP / Fully Connected Layer</a:t>
            </a: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249D2C44-4FE8-A41B-87D8-C821FF3A909F}"/>
              </a:ext>
            </a:extLst>
          </p:cNvPr>
          <p:cNvSpPr/>
          <p:nvPr/>
        </p:nvSpPr>
        <p:spPr>
          <a:xfrm flipH="1">
            <a:off x="574773" y="2783765"/>
            <a:ext cx="2573867" cy="2218267"/>
          </a:xfrm>
          <a:prstGeom prst="cube">
            <a:avLst>
              <a:gd name="adj" fmla="val 1278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A3C19-629A-5FB8-1503-54AEB227CC82}"/>
              </a:ext>
            </a:extLst>
          </p:cNvPr>
          <p:cNvSpPr txBox="1"/>
          <p:nvPr/>
        </p:nvSpPr>
        <p:spPr>
          <a:xfrm>
            <a:off x="300663" y="1502545"/>
            <a:ext cx="4880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32 x 32 x 3 image → stretch to 3072 x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0447F-91AF-CA87-B0B4-1229AA022051}"/>
              </a:ext>
            </a:extLst>
          </p:cNvPr>
          <p:cNvSpPr txBox="1"/>
          <p:nvPr/>
        </p:nvSpPr>
        <p:spPr>
          <a:xfrm>
            <a:off x="3034938" y="2622751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3(depth)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E575C-6824-9066-2BD3-936012318457}"/>
              </a:ext>
            </a:extLst>
          </p:cNvPr>
          <p:cNvSpPr txBox="1"/>
          <p:nvPr/>
        </p:nvSpPr>
        <p:spPr>
          <a:xfrm>
            <a:off x="3148640" y="3569732"/>
            <a:ext cx="155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32</a:t>
            </a:r>
            <a:b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(height pixel)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13735-548C-BC9D-A79A-843BB4EBEA27}"/>
              </a:ext>
            </a:extLst>
          </p:cNvPr>
          <p:cNvSpPr txBox="1"/>
          <p:nvPr/>
        </p:nvSpPr>
        <p:spPr>
          <a:xfrm>
            <a:off x="1129133" y="5078456"/>
            <a:ext cx="146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32</a:t>
            </a:r>
            <a:b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(width pixel)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18E59024-1BE0-A1AD-3291-CE4ED1745DDE}"/>
              </a:ext>
            </a:extLst>
          </p:cNvPr>
          <p:cNvSpPr/>
          <p:nvPr/>
        </p:nvSpPr>
        <p:spPr>
          <a:xfrm flipH="1">
            <a:off x="7784873" y="3569732"/>
            <a:ext cx="3692796" cy="646331"/>
          </a:xfrm>
          <a:prstGeom prst="cube">
            <a:avLst>
              <a:gd name="adj" fmla="val 3112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C29301C-61D6-661E-3C38-7A4FFA7C3FF4}"/>
              </a:ext>
            </a:extLst>
          </p:cNvPr>
          <p:cNvCxnSpPr/>
          <p:nvPr/>
        </p:nvCxnSpPr>
        <p:spPr>
          <a:xfrm>
            <a:off x="5184213" y="3936831"/>
            <a:ext cx="172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AE7FA8E-BE23-4A87-54AA-FDADCEF664A4}"/>
              </a:ext>
            </a:extLst>
          </p:cNvPr>
          <p:cNvSpPr txBox="1"/>
          <p:nvPr/>
        </p:nvSpPr>
        <p:spPr>
          <a:xfrm>
            <a:off x="5446986" y="3521302"/>
            <a:ext cx="117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flattening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F1FD7-7EC3-1CAA-B848-E8A403F5D6DB}"/>
              </a:ext>
            </a:extLst>
          </p:cNvPr>
          <p:cNvSpPr txBox="1"/>
          <p:nvPr/>
        </p:nvSpPr>
        <p:spPr>
          <a:xfrm>
            <a:off x="7371833" y="37082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F87BC-3181-6F24-8161-049EE42D67DF}"/>
              </a:ext>
            </a:extLst>
          </p:cNvPr>
          <p:cNvSpPr txBox="1"/>
          <p:nvPr/>
        </p:nvSpPr>
        <p:spPr>
          <a:xfrm>
            <a:off x="8855417" y="4355701"/>
            <a:ext cx="155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3072</a:t>
            </a:r>
            <a:b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(32 x 32 x 3)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100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C483F-4E74-3178-6BDA-2A93DE2DD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29EF3A5-698A-BBE7-393E-013A4867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63" y="176982"/>
            <a:ext cx="11227806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MLP / Fully Connected Layer</a:t>
            </a: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8C1E7A06-06AC-D2EA-D56A-6833D6A98B1B}"/>
              </a:ext>
            </a:extLst>
          </p:cNvPr>
          <p:cNvSpPr/>
          <p:nvPr/>
        </p:nvSpPr>
        <p:spPr>
          <a:xfrm flipH="1">
            <a:off x="713703" y="3429000"/>
            <a:ext cx="3692796" cy="646331"/>
          </a:xfrm>
          <a:prstGeom prst="cube">
            <a:avLst>
              <a:gd name="adj" fmla="val 2326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16F76-CF1E-89EC-7402-C44B44511311}"/>
              </a:ext>
            </a:extLst>
          </p:cNvPr>
          <p:cNvSpPr txBox="1"/>
          <p:nvPr/>
        </p:nvSpPr>
        <p:spPr>
          <a:xfrm>
            <a:off x="300663" y="3567499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14CE8-C212-3D42-5D32-55EC545BB7D3}"/>
              </a:ext>
            </a:extLst>
          </p:cNvPr>
          <p:cNvSpPr txBox="1"/>
          <p:nvPr/>
        </p:nvSpPr>
        <p:spPr>
          <a:xfrm>
            <a:off x="1784247" y="4214969"/>
            <a:ext cx="155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3072</a:t>
            </a:r>
            <a:b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(32 x 32 x 3)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3F3673-22C9-C2F2-7C00-7465CF6052B6}"/>
              </a:ext>
            </a:extLst>
          </p:cNvPr>
          <p:cNvSpPr txBox="1"/>
          <p:nvPr/>
        </p:nvSpPr>
        <p:spPr>
          <a:xfrm>
            <a:off x="1784247" y="2989849"/>
            <a:ext cx="15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input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B47296-2CC3-AB54-EEAA-216FC684B4DE}"/>
                  </a:ext>
                </a:extLst>
              </p:cNvPr>
              <p:cNvSpPr txBox="1"/>
              <p:nvPr/>
            </p:nvSpPr>
            <p:spPr>
              <a:xfrm>
                <a:off x="5665818" y="3198167"/>
                <a:ext cx="86036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3600" b="0" i="1" smtClean="0">
                          <a:latin typeface="Cambria Math" panose="02040503050406030204" pitchFamily="18" charset="0"/>
                        </a:rPr>
                        <m:t>𝑊𝑥</m:t>
                      </m:r>
                    </m:oMath>
                  </m:oMathPara>
                </a14:m>
                <a:endParaRPr kumimoji="1" lang="ko-KR" altLang="en-US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B47296-2CC3-AB54-EEAA-216FC684B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818" y="3198167"/>
                <a:ext cx="860364" cy="553998"/>
              </a:xfrm>
              <a:prstGeom prst="rect">
                <a:avLst/>
              </a:prstGeom>
              <a:blipFill>
                <a:blip r:embed="rId2"/>
                <a:stretch>
                  <a:fillRect l="-7143" r="-5714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8B336F8-ECEE-45D4-1563-77C4BAF2ADD2}"/>
              </a:ext>
            </a:extLst>
          </p:cNvPr>
          <p:cNvSpPr txBox="1"/>
          <p:nvPr/>
        </p:nvSpPr>
        <p:spPr>
          <a:xfrm>
            <a:off x="5320146" y="3935252"/>
            <a:ext cx="1551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 x 3072</a:t>
            </a:r>
            <a:b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weights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9" name="정육면체 18">
            <a:extLst>
              <a:ext uri="{FF2B5EF4-FFF2-40B4-BE49-F238E27FC236}">
                <a16:creationId xmlns:a16="http://schemas.microsoft.com/office/drawing/2014/main" id="{8F239CC1-4DFC-B229-1E85-F0EDB59726A8}"/>
              </a:ext>
            </a:extLst>
          </p:cNvPr>
          <p:cNvSpPr/>
          <p:nvPr/>
        </p:nvSpPr>
        <p:spPr>
          <a:xfrm flipH="1">
            <a:off x="7854080" y="3472449"/>
            <a:ext cx="3692796" cy="646331"/>
          </a:xfrm>
          <a:prstGeom prst="cube">
            <a:avLst>
              <a:gd name="adj" fmla="val 2326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79AB16-3435-47B2-08F8-9E95C915CCFE}"/>
              </a:ext>
            </a:extLst>
          </p:cNvPr>
          <p:cNvSpPr txBox="1"/>
          <p:nvPr/>
        </p:nvSpPr>
        <p:spPr>
          <a:xfrm>
            <a:off x="7441040" y="361094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E2A14-2FF0-7D07-98F3-B8D3A0D6B32C}"/>
              </a:ext>
            </a:extLst>
          </p:cNvPr>
          <p:cNvSpPr txBox="1"/>
          <p:nvPr/>
        </p:nvSpPr>
        <p:spPr>
          <a:xfrm>
            <a:off x="8924624" y="4258418"/>
            <a:ext cx="15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7A9A52-BBCB-E3C6-061C-FB49A284BEBF}"/>
              </a:ext>
            </a:extLst>
          </p:cNvPr>
          <p:cNvSpPr txBox="1"/>
          <p:nvPr/>
        </p:nvSpPr>
        <p:spPr>
          <a:xfrm>
            <a:off x="8924624" y="3033298"/>
            <a:ext cx="155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activation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C12C4A9-106A-07D8-46BE-FA63629DD132}"/>
              </a:ext>
            </a:extLst>
          </p:cNvPr>
          <p:cNvCxnSpPr>
            <a:cxnSpLocks/>
          </p:cNvCxnSpPr>
          <p:nvPr/>
        </p:nvCxnSpPr>
        <p:spPr>
          <a:xfrm>
            <a:off x="4642346" y="3795615"/>
            <a:ext cx="67472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B30700E-544F-A2DC-0899-0CA7B193D69B}"/>
              </a:ext>
            </a:extLst>
          </p:cNvPr>
          <p:cNvCxnSpPr>
            <a:cxnSpLocks/>
          </p:cNvCxnSpPr>
          <p:nvPr/>
        </p:nvCxnSpPr>
        <p:spPr>
          <a:xfrm>
            <a:off x="6733307" y="3795615"/>
            <a:ext cx="67472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EBBEB5EF-B2F5-BCCB-6573-43F4AC2E6161}"/>
              </a:ext>
            </a:extLst>
          </p:cNvPr>
          <p:cNvSpPr/>
          <p:nvPr/>
        </p:nvSpPr>
        <p:spPr>
          <a:xfrm>
            <a:off x="8080395" y="3651533"/>
            <a:ext cx="542426" cy="459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E1E7A6D-55C7-EFCB-880A-1FB0F9418FE8}"/>
              </a:ext>
            </a:extLst>
          </p:cNvPr>
          <p:cNvCxnSpPr>
            <a:cxnSpLocks/>
          </p:cNvCxnSpPr>
          <p:nvPr/>
        </p:nvCxnSpPr>
        <p:spPr>
          <a:xfrm flipV="1">
            <a:off x="7887370" y="4118780"/>
            <a:ext cx="346670" cy="5757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B9D2A3-A830-C77D-7AAB-5EB252CD114B}"/>
              </a:ext>
            </a:extLst>
          </p:cNvPr>
          <p:cNvSpPr txBox="1"/>
          <p:nvPr/>
        </p:nvSpPr>
        <p:spPr>
          <a:xfrm>
            <a:off x="6995954" y="4676634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Dot Product(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내적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078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40581-D9FC-EAD6-04B2-5A22BC6C6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7700DFBF-85E4-2121-87A9-6897A222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63" y="176982"/>
            <a:ext cx="11227806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MLP / Fully Connected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8E0086-DC61-80CC-717E-C3A98437180E}"/>
                  </a:ext>
                </a:extLst>
              </p:cNvPr>
              <p:cNvSpPr txBox="1"/>
              <p:nvPr/>
            </p:nvSpPr>
            <p:spPr>
              <a:xfrm>
                <a:off x="5007625" y="1877447"/>
                <a:ext cx="23398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𝑜𝑢𝑡𝑝𝑢𝑡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8E0086-DC61-80CC-717E-C3A984371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625" y="1877447"/>
                <a:ext cx="2339871" cy="276999"/>
              </a:xfrm>
              <a:prstGeom prst="rect">
                <a:avLst/>
              </a:prstGeom>
              <a:blipFill>
                <a:blip r:embed="rId2"/>
                <a:stretch>
                  <a:fillRect l="-2703" t="-8696" r="-2162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F50C2F-F32E-5B19-1EAF-94FA4168F235}"/>
                  </a:ext>
                </a:extLst>
              </p:cNvPr>
              <p:cNvSpPr txBox="1"/>
              <p:nvPr/>
            </p:nvSpPr>
            <p:spPr>
              <a:xfrm>
                <a:off x="2513442" y="3001297"/>
                <a:ext cx="7663573" cy="810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3072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×3072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1, 1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1, 10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3072, 1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1"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3072, 10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3072×10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⋯ </m:t>
                          </m:r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1×10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F50C2F-F32E-5B19-1EAF-94FA4168F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442" y="3001297"/>
                <a:ext cx="7663573" cy="810478"/>
              </a:xfrm>
              <a:prstGeom prst="rect">
                <a:avLst/>
              </a:prstGeom>
              <a:blipFill>
                <a:blip r:embed="rId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1E24E4-3F90-F1AE-83F1-A28775CC1A8B}"/>
                  </a:ext>
                </a:extLst>
              </p:cNvPr>
              <p:cNvSpPr txBox="1"/>
              <p:nvPr/>
            </p:nvSpPr>
            <p:spPr>
              <a:xfrm>
                <a:off x="2924269" y="4838578"/>
                <a:ext cx="5707002" cy="1433726"/>
              </a:xfrm>
              <a:prstGeom prst="rect">
                <a:avLst/>
              </a:prstGeom>
              <a:noFill/>
              <a:ln w="22225" cmpd="sng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3072,1</m:t>
                          </m:r>
                        </m:sub>
                      </m:sSub>
                    </m:oMath>
                  </m:oMathPara>
                </a14:m>
                <a:endParaRPr kumimoji="1" lang="en-US" altLang="ko-K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3072,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3072,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1,1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2,1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3,1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3072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3072,1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1E24E4-3F90-F1AE-83F1-A28775CC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269" y="4838578"/>
                <a:ext cx="5707002" cy="1433726"/>
              </a:xfrm>
              <a:prstGeom prst="rect">
                <a:avLst/>
              </a:prstGeom>
              <a:blipFill>
                <a:blip r:embed="rId4"/>
                <a:stretch>
                  <a:fillRect t="-870" b="-5217"/>
                </a:stretch>
              </a:blipFill>
              <a:ln w="22225" cmpd="sng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5B1CAEF-5B22-0607-7C70-12163BC750F4}"/>
              </a:ext>
            </a:extLst>
          </p:cNvPr>
          <p:cNvCxnSpPr/>
          <p:nvPr/>
        </p:nvCxnSpPr>
        <p:spPr>
          <a:xfrm>
            <a:off x="8227314" y="3613355"/>
            <a:ext cx="19497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FC790627-201B-9E98-B9EE-9751C447E240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8631271" y="3613355"/>
            <a:ext cx="570893" cy="19420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987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FC437-5717-5A70-D4B6-6D6056C13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C6598AEB-F310-1C31-CB42-9ED75BA6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63" y="176982"/>
            <a:ext cx="11227806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Convolution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668BD-1856-DE42-C329-DFAC58692CE3}"/>
              </a:ext>
            </a:extLst>
          </p:cNvPr>
          <p:cNvSpPr txBox="1"/>
          <p:nvPr/>
        </p:nvSpPr>
        <p:spPr>
          <a:xfrm>
            <a:off x="300663" y="1502545"/>
            <a:ext cx="115906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Convolution(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복잡한 것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합성곱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주로 이미지 처리에서 입력 데이터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이미지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필터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커널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라는 작은 행렬을 이용해 특징을 추출하는 연산입니다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원리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커널이 이미지 위를 왼쪽 위에서 오른쪽 아래로 이동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슬라이딩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하면서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현재 위치의 이미지 영역과 필터의 각 원소를 곱한 뒤 모두 더한 값을 계산합니다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계산 결과가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feature map(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특징 맵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해당 위치에 저장됩니다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필터는 보통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 x 3, 5 x 5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등 작은 정사각형 행렬로 사용됩니다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848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5B68F57-D566-EF3A-B64E-DF327BC9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07" y="44465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Review</a:t>
            </a:r>
            <a:endParaRPr kumimoji="1" lang="ko-KR" altLang="en-US" sz="3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DF681-7E9C-86A7-CB27-9CCFAF44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0" y="177021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Gradient Descent(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경사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하강법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Batch Gradient Descent(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배치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경사하강법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Stochastic Gradient Descent(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확률적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경사하강법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Mini-Batch Gradient Descent(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미니배치 경사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하강법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Vanilla SGD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문제점과 해결방안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Review Question(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강의에서 나온 질문들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8801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4408A-DAA0-0E6E-CC9F-3A748B8D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FA16BD4E-F109-333E-948F-A9CA1515B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63" y="176982"/>
            <a:ext cx="11227806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Convolution Layer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88A79386-9524-5891-0602-D082A7BEEAF8}"/>
              </a:ext>
            </a:extLst>
          </p:cNvPr>
          <p:cNvSpPr/>
          <p:nvPr/>
        </p:nvSpPr>
        <p:spPr>
          <a:xfrm flipH="1">
            <a:off x="1356937" y="2104642"/>
            <a:ext cx="2573867" cy="2218267"/>
          </a:xfrm>
          <a:prstGeom prst="cube">
            <a:avLst>
              <a:gd name="adj" fmla="val 1278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2ABB8-ACA9-E9E1-E0F0-C8F47B0B7F27}"/>
              </a:ext>
            </a:extLst>
          </p:cNvPr>
          <p:cNvSpPr txBox="1"/>
          <p:nvPr/>
        </p:nvSpPr>
        <p:spPr>
          <a:xfrm>
            <a:off x="1201285" y="41382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D875E-AC4D-BC8B-AEE5-86D7519C05E8}"/>
              </a:ext>
            </a:extLst>
          </p:cNvPr>
          <p:cNvSpPr txBox="1"/>
          <p:nvPr/>
        </p:nvSpPr>
        <p:spPr>
          <a:xfrm>
            <a:off x="2378224" y="1672897"/>
            <a:ext cx="5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32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E333700D-20F8-5012-8884-957A333E7008}"/>
              </a:ext>
            </a:extLst>
          </p:cNvPr>
          <p:cNvSpPr/>
          <p:nvPr/>
        </p:nvSpPr>
        <p:spPr>
          <a:xfrm flipH="1">
            <a:off x="5441501" y="2794297"/>
            <a:ext cx="1126772" cy="994539"/>
          </a:xfrm>
          <a:prstGeom prst="cube">
            <a:avLst>
              <a:gd name="adj" fmla="val 231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C25A5-A54F-3F1F-E395-FB3B1FBA2959}"/>
              </a:ext>
            </a:extLst>
          </p:cNvPr>
          <p:cNvSpPr txBox="1"/>
          <p:nvPr/>
        </p:nvSpPr>
        <p:spPr>
          <a:xfrm>
            <a:off x="772936" y="3029109"/>
            <a:ext cx="5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32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3E3B9-8384-5834-486D-C065941AD67F}"/>
              </a:ext>
            </a:extLst>
          </p:cNvPr>
          <p:cNvSpPr txBox="1"/>
          <p:nvPr/>
        </p:nvSpPr>
        <p:spPr>
          <a:xfrm>
            <a:off x="6515432" y="3131696"/>
            <a:ext cx="5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0E3CEB-C5DC-5F4F-EE37-E4A08637766B}"/>
              </a:ext>
            </a:extLst>
          </p:cNvPr>
          <p:cNvSpPr txBox="1"/>
          <p:nvPr/>
        </p:nvSpPr>
        <p:spPr>
          <a:xfrm>
            <a:off x="5880389" y="3818405"/>
            <a:ext cx="5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518D2-AE95-62C9-4C83-9D35C0EEA5EC}"/>
              </a:ext>
            </a:extLst>
          </p:cNvPr>
          <p:cNvSpPr txBox="1"/>
          <p:nvPr/>
        </p:nvSpPr>
        <p:spPr>
          <a:xfrm>
            <a:off x="5147523" y="3681410"/>
            <a:ext cx="5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6C6C90C-A968-6544-BC89-F1764C63EA73}"/>
              </a:ext>
            </a:extLst>
          </p:cNvPr>
          <p:cNvSpPr/>
          <p:nvPr/>
        </p:nvSpPr>
        <p:spPr>
          <a:xfrm>
            <a:off x="4454338" y="3213774"/>
            <a:ext cx="206477" cy="2051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등호 18">
            <a:extLst>
              <a:ext uri="{FF2B5EF4-FFF2-40B4-BE49-F238E27FC236}">
                <a16:creationId xmlns:a16="http://schemas.microsoft.com/office/drawing/2014/main" id="{2399891F-7576-A166-EC55-F76844820636}"/>
              </a:ext>
            </a:extLst>
          </p:cNvPr>
          <p:cNvSpPr/>
          <p:nvPr/>
        </p:nvSpPr>
        <p:spPr>
          <a:xfrm>
            <a:off x="7097421" y="2989494"/>
            <a:ext cx="781665" cy="604144"/>
          </a:xfrm>
          <a:prstGeom prst="mathEqual">
            <a:avLst>
              <a:gd name="adj1" fmla="val 23520"/>
              <a:gd name="adj2" fmla="val 264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393723A1-CA9B-C552-524D-9B0EEF0EC65F}"/>
              </a:ext>
            </a:extLst>
          </p:cNvPr>
          <p:cNvSpPr/>
          <p:nvPr/>
        </p:nvSpPr>
        <p:spPr>
          <a:xfrm flipH="1">
            <a:off x="8835987" y="2653581"/>
            <a:ext cx="1502271" cy="1325563"/>
          </a:xfrm>
          <a:prstGeom prst="cube">
            <a:avLst>
              <a:gd name="adj" fmla="val 1834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3194FB-3F83-A7BD-6543-6E2E30213B8F}"/>
              </a:ext>
            </a:extLst>
          </p:cNvPr>
          <p:cNvSpPr txBox="1"/>
          <p:nvPr/>
        </p:nvSpPr>
        <p:spPr>
          <a:xfrm>
            <a:off x="2226927" y="4482695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Image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E7041-B809-865D-8641-91B98F3F5EAD}"/>
              </a:ext>
            </a:extLst>
          </p:cNvPr>
          <p:cNvSpPr txBox="1"/>
          <p:nvPr/>
        </p:nvSpPr>
        <p:spPr>
          <a:xfrm>
            <a:off x="5769201" y="4512192"/>
            <a:ext cx="83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Kernel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58795-45BE-B06E-7167-3E4A13A4127D}"/>
              </a:ext>
            </a:extLst>
          </p:cNvPr>
          <p:cNvSpPr txBox="1"/>
          <p:nvPr/>
        </p:nvSpPr>
        <p:spPr>
          <a:xfrm>
            <a:off x="8835988" y="4507575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Feature map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CCC9C1-75D0-5383-4571-23877E7733F9}"/>
                  </a:ext>
                </a:extLst>
              </p:cNvPr>
              <p:cNvSpPr txBox="1"/>
              <p:nvPr/>
            </p:nvSpPr>
            <p:spPr>
              <a:xfrm>
                <a:off x="5383314" y="5604880"/>
                <a:ext cx="127477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kumimoji="1" lang="en-US" altLang="ko-KR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R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R" sz="25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5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CCC9C1-75D0-5383-4571-23877E773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314" y="5604880"/>
                <a:ext cx="1274772" cy="384721"/>
              </a:xfrm>
              <a:prstGeom prst="rect">
                <a:avLst/>
              </a:prstGeom>
              <a:blipFill>
                <a:blip r:embed="rId2"/>
                <a:stretch>
                  <a:fillRect l="-980" r="-2941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정육면체 29">
            <a:extLst>
              <a:ext uri="{FF2B5EF4-FFF2-40B4-BE49-F238E27FC236}">
                <a16:creationId xmlns:a16="http://schemas.microsoft.com/office/drawing/2014/main" id="{1854BFD7-8E6D-5B3E-6E7A-DC1EF43F86E6}"/>
              </a:ext>
            </a:extLst>
          </p:cNvPr>
          <p:cNvSpPr/>
          <p:nvPr/>
        </p:nvSpPr>
        <p:spPr>
          <a:xfrm flipH="1">
            <a:off x="2141320" y="2766026"/>
            <a:ext cx="1021287" cy="979997"/>
          </a:xfrm>
          <a:prstGeom prst="cube">
            <a:avLst>
              <a:gd name="adj" fmla="val 2166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631D3C-2CAC-F759-086F-3844A0FCD730}"/>
              </a:ext>
            </a:extLst>
          </p:cNvPr>
          <p:cNvSpPr txBox="1"/>
          <p:nvPr/>
        </p:nvSpPr>
        <p:spPr>
          <a:xfrm>
            <a:off x="3129552" y="3106900"/>
            <a:ext cx="5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kumimoji="1" lang="ko-KR" altLang="en-US" dirty="0"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DB125A2-4A97-B964-F854-21E13B40992E}"/>
              </a:ext>
            </a:extLst>
          </p:cNvPr>
          <p:cNvSpPr txBox="1"/>
          <p:nvPr/>
        </p:nvSpPr>
        <p:spPr>
          <a:xfrm>
            <a:off x="1815788" y="3546609"/>
            <a:ext cx="5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D6FC2D-167D-249A-5D21-39E3643BA024}"/>
              </a:ext>
            </a:extLst>
          </p:cNvPr>
          <p:cNvSpPr txBox="1"/>
          <p:nvPr/>
        </p:nvSpPr>
        <p:spPr>
          <a:xfrm>
            <a:off x="2454393" y="3768911"/>
            <a:ext cx="5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kumimoji="1" lang="ko-KR" altLang="en-US" dirty="0"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0E3CDD1-ACB1-0369-0E55-23CA86497D91}"/>
                  </a:ext>
                </a:extLst>
              </p:cNvPr>
              <p:cNvSpPr txBox="1"/>
              <p:nvPr/>
            </p:nvSpPr>
            <p:spPr>
              <a:xfrm>
                <a:off x="5880389" y="3234286"/>
                <a:ext cx="5312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ko-K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0E3CDD1-ACB1-0369-0E55-23CA8649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389" y="3234286"/>
                <a:ext cx="53129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E90260-B918-97F9-3103-FE18312AA949}"/>
                  </a:ext>
                </a:extLst>
              </p:cNvPr>
              <p:cNvSpPr txBox="1"/>
              <p:nvPr/>
            </p:nvSpPr>
            <p:spPr>
              <a:xfrm>
                <a:off x="2573834" y="3159819"/>
                <a:ext cx="3362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0E90260-B918-97F9-3103-FE18312AA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834" y="3159819"/>
                <a:ext cx="3362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2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FB978-646C-1F51-DB56-745B701BE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45F1A9CA-C58F-3FAD-FADA-DE7E2C9A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63" y="176982"/>
            <a:ext cx="11227806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/>
              <a:t>Convolution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CF713A-334D-3759-1D19-92BE60EC10B5}"/>
                  </a:ext>
                </a:extLst>
              </p:cNvPr>
              <p:cNvSpPr txBox="1"/>
              <p:nvPr/>
            </p:nvSpPr>
            <p:spPr>
              <a:xfrm>
                <a:off x="783155" y="2461661"/>
                <a:ext cx="2159437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500" b="0" i="1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kumimoji="1"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5 × 3=75</m:t>
                      </m:r>
                    </m:oMath>
                  </m:oMathPara>
                </a14:m>
                <a:endParaRPr kumimoji="1" lang="en-US" altLang="ko-KR" sz="25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FCF713A-334D-3759-1D19-92BE60EC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55" y="2461661"/>
                <a:ext cx="2159437" cy="384721"/>
              </a:xfrm>
              <a:prstGeom prst="rect">
                <a:avLst/>
              </a:prstGeom>
              <a:blipFill>
                <a:blip r:embed="rId2"/>
                <a:stretch>
                  <a:fillRect l="-1754" t="-3125" r="-2339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95B79E-4B1A-111D-1F58-8AB85977A06D}"/>
                  </a:ext>
                </a:extLst>
              </p:cNvPr>
              <p:cNvSpPr txBox="1"/>
              <p:nvPr/>
            </p:nvSpPr>
            <p:spPr>
              <a:xfrm>
                <a:off x="783155" y="3805499"/>
                <a:ext cx="3286092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ko-KR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25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sz="25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ko-KR" sz="25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kumimoji="1" lang="en-US" altLang="ko-KR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1,75</m:t>
                            </m:r>
                          </m:sub>
                        </m:sSub>
                      </m:e>
                      <m:sup>
                        <m:r>
                          <a:rPr kumimoji="1" lang="en-US" altLang="ko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sz="2500" dirty="0"/>
                  <a:t> </a:t>
                </a:r>
                <a:endParaRPr kumimoji="1" lang="ko-KR" altLang="en-US" sz="25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95B79E-4B1A-111D-1F58-8AB85977A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55" y="3805499"/>
                <a:ext cx="3286092" cy="461024"/>
              </a:xfrm>
              <a:prstGeom prst="rect">
                <a:avLst/>
              </a:prstGeom>
              <a:blipFill>
                <a:blip r:embed="rId3"/>
                <a:stretch>
                  <a:fillRect l="-2308" b="-297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1B65A-260E-D44E-8E14-AE145529473F}"/>
                  </a:ext>
                </a:extLst>
              </p:cNvPr>
              <p:cNvSpPr txBox="1"/>
              <p:nvPr/>
            </p:nvSpPr>
            <p:spPr>
              <a:xfrm>
                <a:off x="679409" y="4544330"/>
                <a:ext cx="501380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kumimoji="1" lang="en-US" altLang="ko-KR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5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ko-KR" sz="25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R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R" sz="25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kumimoji="1" lang="en-US" altLang="ko-KR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75</m:t>
                          </m:r>
                        </m:sub>
                      </m:sSub>
                    </m:oMath>
                  </m:oMathPara>
                </a14:m>
                <a:endParaRPr kumimoji="1" lang="ko-KR" altLang="en-US" sz="2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F1B65A-260E-D44E-8E14-AE145529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09" y="4544330"/>
                <a:ext cx="5013808" cy="384721"/>
              </a:xfrm>
              <a:prstGeom prst="rect">
                <a:avLst/>
              </a:prstGeom>
              <a:blipFill>
                <a:blip r:embed="rId4"/>
                <a:stretch>
                  <a:fillRect t="-6250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정육면체 23">
            <a:extLst>
              <a:ext uri="{FF2B5EF4-FFF2-40B4-BE49-F238E27FC236}">
                <a16:creationId xmlns:a16="http://schemas.microsoft.com/office/drawing/2014/main" id="{C4FDF83C-6511-1D0A-89FB-D49F2126F15A}"/>
              </a:ext>
            </a:extLst>
          </p:cNvPr>
          <p:cNvSpPr/>
          <p:nvPr/>
        </p:nvSpPr>
        <p:spPr>
          <a:xfrm>
            <a:off x="7818968" y="2461825"/>
            <a:ext cx="3008388" cy="3055226"/>
          </a:xfrm>
          <a:prstGeom prst="cube">
            <a:avLst>
              <a:gd name="adj" fmla="val 972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99AE703-EE47-D89C-C118-D6308A87212F}"/>
              </a:ext>
            </a:extLst>
          </p:cNvPr>
          <p:cNvCxnSpPr/>
          <p:nvPr/>
        </p:nvCxnSpPr>
        <p:spPr>
          <a:xfrm>
            <a:off x="8689122" y="2767149"/>
            <a:ext cx="0" cy="274990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AE174FB6-A484-A150-822D-99031B4BD0E5}"/>
              </a:ext>
            </a:extLst>
          </p:cNvPr>
          <p:cNvCxnSpPr/>
          <p:nvPr/>
        </p:nvCxnSpPr>
        <p:spPr>
          <a:xfrm>
            <a:off x="9623186" y="2767149"/>
            <a:ext cx="0" cy="274990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DBFA9A74-B416-CA23-E9E1-F5504816F3CA}"/>
              </a:ext>
            </a:extLst>
          </p:cNvPr>
          <p:cNvCxnSpPr>
            <a:cxnSpLocks/>
          </p:cNvCxnSpPr>
          <p:nvPr/>
        </p:nvCxnSpPr>
        <p:spPr>
          <a:xfrm flipH="1">
            <a:off x="7818968" y="3571610"/>
            <a:ext cx="269895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514CE054-930C-C6B6-8D01-75303FD3E68B}"/>
              </a:ext>
            </a:extLst>
          </p:cNvPr>
          <p:cNvCxnSpPr>
            <a:cxnSpLocks/>
          </p:cNvCxnSpPr>
          <p:nvPr/>
        </p:nvCxnSpPr>
        <p:spPr>
          <a:xfrm flipH="1">
            <a:off x="7818968" y="4544330"/>
            <a:ext cx="269895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C08C9B5-975D-4C2D-D74E-0CD96BA0E0BE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693217" y="3205874"/>
            <a:ext cx="2640888" cy="1530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8A720D3-797B-F2CC-0D31-9DF162287A2F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693217" y="3183446"/>
            <a:ext cx="3550099" cy="1553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ADBC59A-3BDF-FE28-368B-93872D2ADCD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693217" y="3183446"/>
            <a:ext cx="4509016" cy="1553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A9F7BEE-64E9-7661-D9BA-CE4E68B43C2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693217" y="4078677"/>
            <a:ext cx="2640888" cy="6580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3BEBA14A-8BF0-015C-C094-52ED0F5A402B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693217" y="4056249"/>
            <a:ext cx="3550099" cy="680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88527B2-A265-C80D-868A-513198E0A6B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693217" y="4056249"/>
            <a:ext cx="4509016" cy="6804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FD360F5-1A1F-B7A6-8457-81EE13A48ED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693217" y="4736691"/>
            <a:ext cx="2640888" cy="327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4CBCA5A-8FFD-8A80-F235-8B6B39CCDE7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693217" y="4736691"/>
            <a:ext cx="3550099" cy="305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A989623D-F7D4-C2AF-54AA-6B16105BEBC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693217" y="4736691"/>
            <a:ext cx="4509016" cy="305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B46815F-B7A1-91A0-1438-625B28674DDE}"/>
              </a:ext>
            </a:extLst>
          </p:cNvPr>
          <p:cNvSpPr txBox="1"/>
          <p:nvPr/>
        </p:nvSpPr>
        <p:spPr>
          <a:xfrm>
            <a:off x="8572026" y="1913091"/>
            <a:ext cx="1502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Feature map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A8DE34-D217-00A5-3DB7-EE2D91F754CC}"/>
                  </a:ext>
                </a:extLst>
              </p:cNvPr>
              <p:cNvSpPr txBox="1"/>
              <p:nvPr/>
            </p:nvSpPr>
            <p:spPr>
              <a:xfrm>
                <a:off x="783155" y="3107561"/>
                <a:ext cx="3493585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kumimoji="1" lang="en-US" altLang="ko-KR" sz="25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ko-KR" sz="2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sz="25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ko-KR" sz="25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ko-KR" sz="25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sSub>
                                  <m:sSubPr>
                                    <m:ctrlP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ko-KR" sz="25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75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kumimoji="1" lang="en-US" altLang="ko-KR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1,   75</m:t>
                            </m:r>
                          </m:sub>
                        </m:sSub>
                      </m:e>
                      <m:sup>
                        <m:r>
                          <a:rPr kumimoji="1" lang="en-US" altLang="ko-KR" sz="2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sz="2500" dirty="0"/>
                  <a:t> </a:t>
                </a:r>
                <a:endParaRPr kumimoji="1" lang="ko-KR" altLang="en-US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A8DE34-D217-00A5-3DB7-EE2D91F75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55" y="3107561"/>
                <a:ext cx="3493585" cy="461024"/>
              </a:xfrm>
              <a:prstGeom prst="rect">
                <a:avLst/>
              </a:prstGeom>
              <a:blipFill>
                <a:blip r:embed="rId5"/>
                <a:stretch>
                  <a:fillRect l="-2174" b="-27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EB7C77-6A5E-8B47-6C35-782031BEED09}"/>
              </a:ext>
            </a:extLst>
          </p:cNvPr>
          <p:cNvSpPr txBox="1"/>
          <p:nvPr/>
        </p:nvSpPr>
        <p:spPr>
          <a:xfrm>
            <a:off x="679409" y="5726584"/>
            <a:ext cx="320792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 </a:t>
            </a:r>
            <a:r>
              <a:rPr kumimoji="1" lang="en-US" altLang="ko-KR" sz="15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kumimoji="1" lang="ko-KR" altLang="en-US" sz="15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필터를 적용하는 위치의 인덱스 **</a:t>
            </a:r>
          </a:p>
        </p:txBody>
      </p:sp>
    </p:spTree>
    <p:extLst>
      <p:ext uri="{BB962C8B-B14F-4D97-AF65-F5344CB8AC3E}">
        <p14:creationId xmlns:p14="http://schemas.microsoft.com/office/powerpoint/2010/main" val="3809768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D7235-D203-E8A2-4F6A-5A7BA2DEA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B29276D3-CDAB-4551-2926-8028B0E7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63" y="176982"/>
            <a:ext cx="11227806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Convolution Layer</a:t>
            </a: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B7DD53D0-43FE-CEFC-A689-73F430A53512}"/>
              </a:ext>
            </a:extLst>
          </p:cNvPr>
          <p:cNvSpPr/>
          <p:nvPr/>
        </p:nvSpPr>
        <p:spPr>
          <a:xfrm flipH="1">
            <a:off x="1459851" y="2144186"/>
            <a:ext cx="2573867" cy="2218267"/>
          </a:xfrm>
          <a:prstGeom prst="cube">
            <a:avLst>
              <a:gd name="adj" fmla="val 1278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289E8-B3DB-1C72-2492-961FFA451A89}"/>
              </a:ext>
            </a:extLst>
          </p:cNvPr>
          <p:cNvSpPr txBox="1"/>
          <p:nvPr/>
        </p:nvSpPr>
        <p:spPr>
          <a:xfrm>
            <a:off x="1304199" y="417778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A88FF-6C23-95B4-28B0-BE59F6BBB7AB}"/>
              </a:ext>
            </a:extLst>
          </p:cNvPr>
          <p:cNvSpPr txBox="1"/>
          <p:nvPr/>
        </p:nvSpPr>
        <p:spPr>
          <a:xfrm>
            <a:off x="2481138" y="1712441"/>
            <a:ext cx="5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32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7F22A-FF39-9827-9913-B215C89A4A54}"/>
              </a:ext>
            </a:extLst>
          </p:cNvPr>
          <p:cNvSpPr txBox="1"/>
          <p:nvPr/>
        </p:nvSpPr>
        <p:spPr>
          <a:xfrm>
            <a:off x="875850" y="3068653"/>
            <a:ext cx="5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32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" name="정육면체 19">
            <a:extLst>
              <a:ext uri="{FF2B5EF4-FFF2-40B4-BE49-F238E27FC236}">
                <a16:creationId xmlns:a16="http://schemas.microsoft.com/office/drawing/2014/main" id="{5EE45CB6-FA0A-BB13-0E42-1A9894A59D1E}"/>
              </a:ext>
            </a:extLst>
          </p:cNvPr>
          <p:cNvSpPr/>
          <p:nvPr/>
        </p:nvSpPr>
        <p:spPr>
          <a:xfrm flipH="1">
            <a:off x="7977830" y="2281257"/>
            <a:ext cx="1922143" cy="1730373"/>
          </a:xfrm>
          <a:prstGeom prst="cube">
            <a:avLst>
              <a:gd name="adj" fmla="val 7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67BED-0481-ABD6-D3BC-5920FB0D400B}"/>
              </a:ext>
            </a:extLst>
          </p:cNvPr>
          <p:cNvSpPr txBox="1"/>
          <p:nvPr/>
        </p:nvSpPr>
        <p:spPr>
          <a:xfrm>
            <a:off x="2329841" y="4522239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Image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C0AE1E-00D3-A743-6E90-FF53DBD9D3DD}"/>
              </a:ext>
            </a:extLst>
          </p:cNvPr>
          <p:cNvSpPr txBox="1"/>
          <p:nvPr/>
        </p:nvSpPr>
        <p:spPr>
          <a:xfrm>
            <a:off x="8276602" y="4401182"/>
            <a:ext cx="182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activation maps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216BC529-1C6A-6F3A-DCBF-1BD4793C4E02}"/>
              </a:ext>
            </a:extLst>
          </p:cNvPr>
          <p:cNvSpPr/>
          <p:nvPr/>
        </p:nvSpPr>
        <p:spPr>
          <a:xfrm flipH="1">
            <a:off x="2236138" y="2905030"/>
            <a:ext cx="1021287" cy="979997"/>
          </a:xfrm>
          <a:prstGeom prst="cube">
            <a:avLst>
              <a:gd name="adj" fmla="val 261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3A6C3-EF7D-8BFB-81FD-4D6269A33F25}"/>
              </a:ext>
            </a:extLst>
          </p:cNvPr>
          <p:cNvSpPr txBox="1"/>
          <p:nvPr/>
        </p:nvSpPr>
        <p:spPr>
          <a:xfrm>
            <a:off x="3232466" y="3146444"/>
            <a:ext cx="5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kumimoji="1" lang="ko-KR" altLang="en-US" dirty="0"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E0A654-40EA-3556-547F-DE7179A7E066}"/>
              </a:ext>
            </a:extLst>
          </p:cNvPr>
          <p:cNvSpPr txBox="1"/>
          <p:nvPr/>
        </p:nvSpPr>
        <p:spPr>
          <a:xfrm>
            <a:off x="1916043" y="3697424"/>
            <a:ext cx="5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8B5EDF-107B-ACE2-0232-0BED08B362D1}"/>
              </a:ext>
            </a:extLst>
          </p:cNvPr>
          <p:cNvSpPr txBox="1"/>
          <p:nvPr/>
        </p:nvSpPr>
        <p:spPr>
          <a:xfrm>
            <a:off x="2549211" y="3907915"/>
            <a:ext cx="53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kumimoji="1" lang="ko-KR" altLang="en-US" dirty="0"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5C3D25-3790-9953-9F54-4A7EF6A65532}"/>
                  </a:ext>
                </a:extLst>
              </p:cNvPr>
              <p:cNvSpPr txBox="1"/>
              <p:nvPr/>
            </p:nvSpPr>
            <p:spPr>
              <a:xfrm>
                <a:off x="2688021" y="3353917"/>
                <a:ext cx="3362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5C3D25-3790-9953-9F54-4A7EF6A65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021" y="3353917"/>
                <a:ext cx="3362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정육면체 1">
            <a:extLst>
              <a:ext uri="{FF2B5EF4-FFF2-40B4-BE49-F238E27FC236}">
                <a16:creationId xmlns:a16="http://schemas.microsoft.com/office/drawing/2014/main" id="{FD12890A-73BC-F90A-3A92-CBC0781968EE}"/>
              </a:ext>
            </a:extLst>
          </p:cNvPr>
          <p:cNvSpPr/>
          <p:nvPr/>
        </p:nvSpPr>
        <p:spPr>
          <a:xfrm flipH="1">
            <a:off x="8276602" y="2501640"/>
            <a:ext cx="1922143" cy="1730373"/>
          </a:xfrm>
          <a:prstGeom prst="cube">
            <a:avLst>
              <a:gd name="adj" fmla="val 7000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EBBAD-C7E9-9B2A-AFA4-21452BB636A4}"/>
              </a:ext>
            </a:extLst>
          </p:cNvPr>
          <p:cNvSpPr txBox="1"/>
          <p:nvPr/>
        </p:nvSpPr>
        <p:spPr>
          <a:xfrm>
            <a:off x="2311187" y="2530660"/>
            <a:ext cx="83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Kernel</a:t>
            </a:r>
            <a:endParaRPr kumimoji="1" lang="ko-KR" altLang="en-US" dirty="0">
              <a:solidFill>
                <a:srgbClr val="FF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6B9C88D-5762-DB36-AD1C-DC775D538AE5}"/>
              </a:ext>
            </a:extLst>
          </p:cNvPr>
          <p:cNvCxnSpPr>
            <a:cxnSpLocks/>
          </p:cNvCxnSpPr>
          <p:nvPr/>
        </p:nvCxnSpPr>
        <p:spPr>
          <a:xfrm>
            <a:off x="4553856" y="3353917"/>
            <a:ext cx="30563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6426DE-6057-B243-7F64-90D1C2DDE279}"/>
              </a:ext>
            </a:extLst>
          </p:cNvPr>
          <p:cNvSpPr txBox="1"/>
          <p:nvPr/>
        </p:nvSpPr>
        <p:spPr>
          <a:xfrm>
            <a:off x="4668592" y="3538583"/>
            <a:ext cx="2826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합성곱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연산에서 커널을 입력 데이터의 모든 공간적 위치에 걸쳐 이동시키며 적용한다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35C087-5265-AD2D-B68E-C375F7C3016A}"/>
              </a:ext>
            </a:extLst>
          </p:cNvPr>
          <p:cNvSpPr txBox="1"/>
          <p:nvPr/>
        </p:nvSpPr>
        <p:spPr>
          <a:xfrm>
            <a:off x="1003462" y="5141165"/>
            <a:ext cx="9443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Feature map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필터를 적용해 얻은 결과를 의미합니다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Activation map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보통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feature map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비선형 활성화 함수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(ReLU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적용한 결과를 가리킵니다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필터의 개수에 따라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Activation maps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여러 개 존재할 수 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Activation maps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많아질수록 다양한 시각적 특징을 추출할 수 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73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FA3A35C-D9DC-E00D-5A6C-AE2BE7917AB4}"/>
              </a:ext>
            </a:extLst>
          </p:cNvPr>
          <p:cNvSpPr txBox="1"/>
          <p:nvPr/>
        </p:nvSpPr>
        <p:spPr>
          <a:xfrm>
            <a:off x="4529849" y="5681307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kumimoji="1" lang="en-US" altLang="ko-KR" sz="2000" kern="1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Gradient Descent </a:t>
            </a:r>
            <a:r>
              <a:rPr kumimoji="1" lang="ko-KR" altLang="en-US" sz="2000" kern="1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시각화</a:t>
            </a:r>
            <a:endParaRPr kumimoji="1" lang="en-US" altLang="ko-KR" sz="2000" kern="1200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C66034-5EBB-C4E9-94F6-7051D4095563}"/>
              </a:ext>
            </a:extLst>
          </p:cNvPr>
          <p:cNvSpPr txBox="1"/>
          <p:nvPr/>
        </p:nvSpPr>
        <p:spPr>
          <a:xfrm>
            <a:off x="391380" y="1649434"/>
            <a:ext cx="1140923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loss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각각의 파라미터로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편미분하면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Gradient(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기울기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나오는데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Gradient(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기울기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낮아지는 방향으로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단계씩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진행하다보면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결국 전체적으로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loss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줄어드는 방향으로 나아갈 수 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함수의 최솟값을 찾기 위해 반복적으로 함수의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Gradient(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기울기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반대 방향으로 이동하는 기본적인 최적화 알고리즘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spcAft>
                <a:spcPts val="600"/>
              </a:spcAft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과정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시작 파라미터에서 미분을 구한다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구해진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기울의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반대 방향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기울기가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면 음의 방향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면 양의 방향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얼마간 이동시킨 뒤 다음 파라미터에서 미분을 구한다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800100" lvl="1" indent="-342900">
              <a:spcAft>
                <a:spcPts val="600"/>
              </a:spcAft>
              <a:buFont typeface="+mj-lt"/>
              <a:buAutoNum type="arabicPeriod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위에서 구한 미분 값이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아니면 위 과정을 반복한다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>
              <a:spcAft>
                <a:spcPts val="600"/>
              </a:spcAft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09CBF80-9435-A90C-461C-7FE41A9C1F13}"/>
              </a:ext>
            </a:extLst>
          </p:cNvPr>
          <p:cNvSpPr txBox="1">
            <a:spLocks/>
          </p:cNvSpPr>
          <p:nvPr/>
        </p:nvSpPr>
        <p:spPr>
          <a:xfrm>
            <a:off x="391380" y="2236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Gradient Descent(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경사 </a:t>
            </a:r>
            <a:r>
              <a:rPr kumimoji="1" lang="ko-KR" altLang="en-US" sz="32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하강법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426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9687C-11E6-B3DB-F215-2FFF22F62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93CC4A-8822-B363-B7A9-0502C288A335}"/>
              </a:ext>
            </a:extLst>
          </p:cNvPr>
          <p:cNvSpPr txBox="1"/>
          <p:nvPr/>
        </p:nvSpPr>
        <p:spPr>
          <a:xfrm>
            <a:off x="391380" y="1502545"/>
            <a:ext cx="114092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학습 데이터를 사용해 한 번에 손실 함수의 기울기를 계산하고 파라미터를 업데이트한다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과정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epoch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번당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전체 데이터를 모두 사용해 파라미터를 업데이트한다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수렴 과정이 안정적이고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결과가 일정함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노이즈가 적다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데이터가 많을수록 메모리 사용량이 매우 큼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 번의 업데이트에 시간이 오래 걸림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실시간 데이터나 온라인 학습에는 부적합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7717-F95B-F4C4-2034-024EC8C0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Batch Gradient Descent(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배치 </a:t>
            </a:r>
            <a:r>
              <a:rPr kumimoji="1" lang="ko-KR" altLang="en-US" sz="32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경사하강법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85E5D-EC67-6BC8-0BB6-FF2DC8EB3F6A}"/>
              </a:ext>
            </a:extLst>
          </p:cNvPr>
          <p:cNvSpPr txBox="1"/>
          <p:nvPr/>
        </p:nvSpPr>
        <p:spPr>
          <a:xfrm>
            <a:off x="5385708" y="6032090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BGD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시각화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84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CBAA8-C132-0708-1490-546531916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E630F8-98E8-3D43-D4BC-EE5565ACA452}"/>
              </a:ext>
            </a:extLst>
          </p:cNvPr>
          <p:cNvSpPr txBox="1"/>
          <p:nvPr/>
        </p:nvSpPr>
        <p:spPr>
          <a:xfrm>
            <a:off x="391380" y="1502545"/>
            <a:ext cx="114092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무작위로 선택한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개의 데이터 샘플만을 사용해 기울기를 계산하고 파라미터를 업데이트한다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과정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샘플 한 개마다 파라미터를 갱신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빠른 업데이트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노이즈 덕분에 지역 최소값에 벗어날 수 있음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대용량 데이터나 온라인 학습에 적합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업데이트가 불안정해 손실 함수가 많이 출렁임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정확한 최소값에 수렴하기 어려움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4F0DD33-35FA-C117-90E3-DB109E80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Stochastic Gradient Descent(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확률적 </a:t>
            </a:r>
            <a:r>
              <a:rPr kumimoji="1" lang="ko-KR" altLang="en-US" sz="32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경사하강법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78BE-D12C-2DF7-1AD1-238307332ED8}"/>
              </a:ext>
            </a:extLst>
          </p:cNvPr>
          <p:cNvSpPr txBox="1"/>
          <p:nvPr/>
        </p:nvSpPr>
        <p:spPr>
          <a:xfrm>
            <a:off x="5390517" y="6046838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SGD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시각화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79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9C190-7EBA-9ED1-BBA5-73FA8FCFA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1D5B7-1E97-3425-DF96-0F10973B31F1}"/>
              </a:ext>
            </a:extLst>
          </p:cNvPr>
          <p:cNvSpPr txBox="1"/>
          <p:nvPr/>
        </p:nvSpPr>
        <p:spPr>
          <a:xfrm>
            <a:off x="391380" y="1502545"/>
            <a:ext cx="114092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이론 관점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데이터가 매우 크고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입출력 비용이 크면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BGD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더 오래 걸릴 수 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실습 관점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실습 코드는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“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데이터셋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＂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실제로 존재하지 않고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단순히 수식 계산만 반복한다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BGD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한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epoch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SGD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한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epoch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여러 번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:10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파라미터를 업데이트한다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따라서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SGD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한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epoch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더 많은 연산을 하므로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BGD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소요시간이 더 크게 측정된다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실제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환경 관점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데이터가 매우 크고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입출력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(IO)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시간이 무시할 수 없을 때는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BGD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epoch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번당 소요 시간이 더 커질 수 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SGD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데이터를 쪼개서 여러 번 불러오므로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각 연산은 가볍지만 전체적으로는 연산 횟수가 많아진다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따라서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실제 환경에서는 데이터 크기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IO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비용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연산량에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따라 어느 쪽이 더 오래 걸릴지 달라질 수 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E9904B7-9455-9A6C-6DCD-98CC4D54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BGD VS SGD epoch 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소요 시간</a:t>
            </a:r>
            <a:endParaRPr kumimoji="1" lang="en-US" altLang="ko-KR" sz="3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5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F32E5-D2EC-5DC1-1E7F-AE6CC01C4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F6938-A111-277B-7DA6-75211C8E6CDD}"/>
              </a:ext>
            </a:extLst>
          </p:cNvPr>
          <p:cNvSpPr txBox="1"/>
          <p:nvPr/>
        </p:nvSpPr>
        <p:spPr>
          <a:xfrm>
            <a:off x="391380" y="1502545"/>
            <a:ext cx="11409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데이터를 여러 개의 작은 배치로 나누어 각 배치마다 기울기를 계산해 파라미터를 업데이트한다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과정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미니배치마다 파라미터를 업데이트한다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BGD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빠르고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SGD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안정적이다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행렬 연산 및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GPU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등 병렬처리에 효율적이다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배치 크기 설정이 필요하다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완전히 안정적이지는 않다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0D8E4E5-432F-7469-9FDE-4A68DFC9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Mini-Batch Gradient Descent(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미니배치 경사 </a:t>
            </a:r>
            <a:r>
              <a:rPr kumimoji="1" lang="ko-KR" altLang="en-US" sz="32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하강법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4EA91-0077-2B65-6993-93E955E03817}"/>
              </a:ext>
            </a:extLst>
          </p:cNvPr>
          <p:cNvSpPr txBox="1"/>
          <p:nvPr/>
        </p:nvSpPr>
        <p:spPr>
          <a:xfrm>
            <a:off x="5279910" y="6046839"/>
            <a:ext cx="15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MBGD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2"/>
              </a:rPr>
              <a:t>시각화</a:t>
            </a:r>
            <a:endParaRPr kumimoji="1"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432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BA3C7-97D4-965C-1969-A4438411E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25DD70-BFA8-5E34-7C7C-05C75408C7D7}"/>
              </a:ext>
            </a:extLst>
          </p:cNvPr>
          <p:cNvSpPr txBox="1"/>
          <p:nvPr/>
        </p:nvSpPr>
        <p:spPr>
          <a:xfrm>
            <a:off x="391380" y="1502545"/>
            <a:ext cx="114092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문제점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Local minima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벗어날 수 없다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각각 파라미터에 동일하게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학습률을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반영 시 어떤 파라미터는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Local minima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근처인데도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Step Size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크게 진행하고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반대로 어떤 파라미터는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Local minima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멀리 있는데도 작게 단계를 진행하는 것이 비효율적인다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해결방법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Momentum(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관성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추가하여 해결한 방식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Momentum, NAG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Adaptive Leaning Rate :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각각 파라미터마다 다르게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학습률을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반영하는 방식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AdaDelta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RMSProp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Momentum + Adaptive Learning Rate : ADAM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3A782A8-7F21-FA87-E109-75032CE7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Vanilla SGD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문제점과 해결방안</a:t>
            </a:r>
            <a:endParaRPr kumimoji="1" lang="en-US" altLang="ko-KR" sz="3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18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CC36D-8791-E429-8BFB-D6B4F3A0D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F5C87F-2AEA-0848-C369-1C898E0BAE6A}"/>
              </a:ext>
            </a:extLst>
          </p:cNvPr>
          <p:cNvSpPr txBox="1"/>
          <p:nvPr/>
        </p:nvSpPr>
        <p:spPr>
          <a:xfrm>
            <a:off x="391380" y="1502545"/>
            <a:ext cx="114092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AdaGrad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문제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누적 제곱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Gradient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영향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학습이 진행될수록 분모가 계속 커져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 err="1">
                <a:highlight>
                  <a:srgbClr val="FFFF00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학습률이</a:t>
            </a:r>
            <a:r>
              <a:rPr kumimoji="1" lang="ko-KR" altLang="en-US" dirty="0">
                <a:highlight>
                  <a:srgbClr val="FFFF00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매우 빠르게 감소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하는 현상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학습률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급감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초반에는 빠르게 수렴하지만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누적값이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커지면서 학습 후반에는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학습률이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거의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가까져워져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파라미터가 더 이상 충분히 업데이트되지 못하고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최적값에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도달하지 못할 수 있다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RMSProp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해결 방식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highlight>
                  <a:srgbClr val="FFFF00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지수이동평균</a:t>
            </a:r>
            <a:r>
              <a:rPr kumimoji="1" lang="en-US" altLang="ko-KR" dirty="0">
                <a:highlight>
                  <a:srgbClr val="FFFF00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(EMA)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도입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기울기 제곱에 지수이동평균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(EMA)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적용해 </a:t>
            </a:r>
            <a:r>
              <a:rPr kumimoji="1"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학습률을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조절하고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최근 변화에 더 민감하게 반응하도록 설계된 </a:t>
            </a:r>
            <a:r>
              <a:rPr kumimoji="1"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RMSProp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핵심 기법이다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AdaDelta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해결 방식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RMSProp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구조 </a:t>
            </a:r>
            <a:r>
              <a:rPr kumimoji="1"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</a:t>
            </a:r>
            <a:r>
              <a:rPr kumimoji="1"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추가 개선</a:t>
            </a:r>
            <a:endParaRPr kumimoji="1"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highlight>
                  <a:srgbClr val="FFFF00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명시적 </a:t>
            </a:r>
            <a:r>
              <a:rPr kumimoji="1" lang="ko-KR" altLang="en-US" dirty="0" err="1">
                <a:highlight>
                  <a:srgbClr val="FFFF00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학습률</a:t>
            </a:r>
            <a:r>
              <a:rPr kumimoji="1" lang="ko-KR" altLang="en-US" dirty="0">
                <a:highlight>
                  <a:srgbClr val="FFFF00"/>
                </a:highlight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없이 자동 조절</a:t>
            </a:r>
            <a:endParaRPr kumimoji="1" lang="en-US" altLang="ko-KR" dirty="0">
              <a:highlight>
                <a:srgbClr val="FFFF00"/>
              </a:highlight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F407A58F-CF7C-A368-E992-F7A29BA3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Review Question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32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AdaDelta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kumimoji="1" lang="en-US" altLang="ko-KR" sz="32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RMSProp</a:t>
            </a:r>
            <a:r>
              <a:rPr kumimoji="1"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관계</a:t>
            </a:r>
            <a:r>
              <a:rPr kumimoji="1" lang="en-US" altLang="ko-KR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8366335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566</TotalTime>
  <Words>1535</Words>
  <Application>Microsoft Macintosh PowerPoint</Application>
  <PresentationFormat>와이드스크린</PresentationFormat>
  <Paragraphs>237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Pretendard</vt:lpstr>
      <vt:lpstr>Arial</vt:lpstr>
      <vt:lpstr>Cambria Math</vt:lpstr>
      <vt:lpstr>Tw Cen MT</vt:lpstr>
      <vt:lpstr>물방울</vt:lpstr>
      <vt:lpstr>CNN</vt:lpstr>
      <vt:lpstr>Review</vt:lpstr>
      <vt:lpstr>PowerPoint 프레젠테이션</vt:lpstr>
      <vt:lpstr>Batch Gradient Descent(배치 경사하강법)</vt:lpstr>
      <vt:lpstr>Stochastic Gradient Descent(확률적 경사하강법)</vt:lpstr>
      <vt:lpstr>BGD VS SGD epoch 소요 시간</vt:lpstr>
      <vt:lpstr>Mini-Batch Gradient Descent(미니배치 경사 하강법)</vt:lpstr>
      <vt:lpstr>Vanilla SGD의 문제점과 해결방안</vt:lpstr>
      <vt:lpstr>Review Question : AdaDelta와 RMSProp의 관계?</vt:lpstr>
      <vt:lpstr>Review Question : AdaDelta의 LR와 SGD의 LR의 차이점?</vt:lpstr>
      <vt:lpstr>Review Question : LR이 너무 크거나 작으면 발생하는 문제?</vt:lpstr>
      <vt:lpstr>Review Question : Loss 값이 특정 epoch에서만 갑자기 튀는 이유?</vt:lpstr>
      <vt:lpstr>MLP의 문제</vt:lpstr>
      <vt:lpstr>CNN 탄생 배경</vt:lpstr>
      <vt:lpstr>Hierarchical organization(계층적 조직)</vt:lpstr>
      <vt:lpstr>MLP / Fully Connected Layer</vt:lpstr>
      <vt:lpstr>MLP / Fully Connected Layer</vt:lpstr>
      <vt:lpstr>MLP / Fully Connected Layer</vt:lpstr>
      <vt:lpstr>Convolution Layer</vt:lpstr>
      <vt:lpstr>Convolution Layer</vt:lpstr>
      <vt:lpstr>Convolution Layer</vt:lpstr>
      <vt:lpstr>Convolution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하태영</dc:creator>
  <cp:lastModifiedBy>하태영</cp:lastModifiedBy>
  <cp:revision>23</cp:revision>
  <dcterms:created xsi:type="dcterms:W3CDTF">2025-07-12T08:26:30Z</dcterms:created>
  <dcterms:modified xsi:type="dcterms:W3CDTF">2025-07-21T06:51:27Z</dcterms:modified>
</cp:coreProperties>
</file>