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0"/>
    <p:restoredTop sz="94677"/>
  </p:normalViewPr>
  <p:slideViewPr>
    <p:cSldViewPr snapToGrid="0">
      <p:cViewPr varScale="1">
        <p:scale>
          <a:sx n="155" d="100"/>
          <a:sy n="155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CAA8E-EF59-6B3B-020F-2D9929256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71954-6686-A56A-B07F-D7B97954A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A8D9B-D555-9BB0-0B65-34984146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5421-B5DA-434E-8D0A-DE3FDA543D61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DAEF6-0070-F9EF-7FC3-219E7CA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650A4-EE2C-278B-4FC0-D1C27EE4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BECD-546D-444E-B3BF-E2FF685297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547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2DAB49-ADC3-667C-DA03-C35545D5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EBD3F6-EBBF-FE68-A246-2A354AFFD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ACE98-E383-D7B1-A283-44A94304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5421-B5DA-434E-8D0A-DE3FDA543D61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3CDDAB-5207-5A04-4AC5-A7A37669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70107-EF90-8902-851E-D34CD3FD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BECD-546D-444E-B3BF-E2FF685297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51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2B84B4-EB0B-4D78-9F44-AA6EB0504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DE847-0C35-90B6-4443-5E39F335C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F0F08-2657-FE81-0E72-B2232467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5421-B5DA-434E-8D0A-DE3FDA543D61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14E13-4FF8-E760-98A6-EC08D0E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0F6DB-5B7A-26D3-4334-F58279CA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BECD-546D-444E-B3BF-E2FF685297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319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39EB3-71E4-589A-4E46-88322456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98752-E5F5-EBB0-8065-CEDB2580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0E2ED-3124-C04C-6CD5-F44B9BFD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5421-B5DA-434E-8D0A-DE3FDA543D61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884D2-7264-9ABE-148C-1C97F82C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DEAC6-6DE2-537A-8BBA-0D0DD275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BECD-546D-444E-B3BF-E2FF685297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778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E86B4-B569-886B-5F25-6652A2BA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62A617-97F9-4E18-7856-58CC1A3F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DCA2E-E3BD-22C7-8A82-1C5C39E0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5421-B5DA-434E-8D0A-DE3FDA543D61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46550-39C7-D53D-A50A-FA63DB12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A285A-FB40-2F53-79CB-EF4014BF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BECD-546D-444E-B3BF-E2FF685297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448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AA561-6EAC-D8A6-25B5-D8687E4C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3D2A6-36FB-C87A-4D35-52643015D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418680-8D12-EFDB-1D25-E2C65184A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7096B9-95B2-DA26-DF7C-FBD3A596A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5421-B5DA-434E-8D0A-DE3FDA543D61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ED44B-1277-8C63-4DA2-62EAA24E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2012C8-90A3-B76D-68C0-563911D2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BECD-546D-444E-B3BF-E2FF685297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756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1C0C3-53A5-6C6F-7F79-3B13DB4A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FF545E-528F-DE08-85CF-E44C2234B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FB33ED-38AD-7F8E-7004-1527665DE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B677A0-2C8C-CCF4-8759-5A0B4506A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3860C6-964A-12F0-E6AE-5E47CFEA1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0BA302-5EFD-4CA6-9B24-45F7CB00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5421-B5DA-434E-8D0A-DE3FDA543D61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9279DA-B2F6-C130-BDD6-9997F768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46C35-449F-8D71-7A53-7AE17292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BECD-546D-444E-B3BF-E2FF685297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732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EE04B-4D28-4A98-0494-7E5E3216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CE7532-1BBC-7381-B8F1-05AD6040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5421-B5DA-434E-8D0A-DE3FDA543D61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410479-D79C-B664-F567-71B6161B5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58D9C2-C9E4-30C3-1D6A-AC71DC11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BECD-546D-444E-B3BF-E2FF685297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88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B145C0-09B0-84E5-A4B6-0ED2E17C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5421-B5DA-434E-8D0A-DE3FDA543D61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3CD4B9-213E-92A3-193E-C214DD15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56FC03-EF15-BFCE-1655-68D4C890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BECD-546D-444E-B3BF-E2FF685297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947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54D3B-5A09-0114-58DE-63CF479B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FF2A3-3F50-8141-0E8D-ABC386EB8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C17293-EBC9-D191-233D-7B62000EC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AD1306-4883-91D9-2663-5A378F49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5421-B5DA-434E-8D0A-DE3FDA543D61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340CF-B873-EB53-202D-9A74D4A4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DAA3B-3C5C-5542-1238-D7312BB9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BECD-546D-444E-B3BF-E2FF685297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6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FB69A-660C-D590-5AA4-B04E2EE8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FB1001-CBAA-6B27-D748-2DBC2E50F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C46DCD-BC9E-EF8C-D27E-7DCE6FCC1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07EAB-93A0-5D6F-38C7-5602813E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5421-B5DA-434E-8D0A-DE3FDA543D61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83150F-362C-C544-F687-DA2ED493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AAD63-5F90-05B8-465F-C89E287D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BECD-546D-444E-B3BF-E2FF685297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694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96F57E-07EE-9D49-8669-D2F6EE75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B1DDA-01AB-64A2-5EBA-A297EDCD9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DA13A-6B8F-D854-7276-11409B7F2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465421-B5DA-434E-8D0A-DE3FDA543D61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9F463-6EA2-ACD1-F8FB-B66013BB8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6C3D1-3E47-F278-2011-B699538D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21BECD-546D-444E-B3BF-E2FF685297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529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64C21-EB3E-D594-A549-395C6081E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학술동아리 전시회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D4F2F-7026-12FE-1645-C1615ED09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/>
              <a:t>LookRank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602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EF5EC-FB1B-BB71-3883-2C44F91B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서비스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8CF0A-04BA-6636-DC86-8F243DF8C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사용자의 얼굴 이미지를 분석하여</a:t>
            </a:r>
            <a:r>
              <a:rPr lang="en-US" altLang="ko-KR" sz="2200" dirty="0"/>
              <a:t>, </a:t>
            </a:r>
            <a:r>
              <a:rPr lang="ko-KR" altLang="en-US" sz="2200" dirty="0"/>
              <a:t>학습 데이터</a:t>
            </a:r>
            <a:r>
              <a:rPr lang="en-US" altLang="ko-KR" sz="2200" dirty="0"/>
              <a:t>(</a:t>
            </a:r>
            <a:r>
              <a:rPr lang="ko-KR" altLang="en-US" sz="2200" dirty="0"/>
              <a:t>혹은 기준 집단</a:t>
            </a:r>
            <a:r>
              <a:rPr lang="en-US" altLang="ko-KR" sz="2200" dirty="0"/>
              <a:t>) </a:t>
            </a:r>
            <a:r>
              <a:rPr lang="ko-KR" altLang="en-US" sz="2200" dirty="0"/>
              <a:t>내에서 자신의 외모 순위</a:t>
            </a:r>
            <a:r>
              <a:rPr lang="en-US" altLang="ko-KR" sz="2200" dirty="0"/>
              <a:t>(</a:t>
            </a:r>
            <a:r>
              <a:rPr lang="ko-KR" altLang="en-US" sz="2200" dirty="0"/>
              <a:t>상위 몇 퍼센트인지</a:t>
            </a:r>
            <a:r>
              <a:rPr lang="en-US" altLang="ko-KR" sz="2200" dirty="0"/>
              <a:t>)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객관적으로 알려준다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외모 점수와 순위 확인을 통해 자기 인식을 향상시키고</a:t>
            </a:r>
            <a:r>
              <a:rPr lang="en-US" altLang="ko-KR" sz="2200" dirty="0"/>
              <a:t>, </a:t>
            </a:r>
            <a:r>
              <a:rPr lang="ko-KR" altLang="en-US" sz="2200" dirty="0"/>
              <a:t>긍정적인 동기 부여와 자기계발을 촉진한다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/>
              <a:t>분석 결과를 시각적으로 제공하여 직관적으로 이해할 수 있도록 돕는다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ko-KR" altLang="en-US" sz="2200" dirty="0"/>
              <a:t>맞춤형 피드백을 제공하여 자존감 향상 및 자신감 회복에 기여한다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649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25198-BC81-EE4E-3957-4925AA1B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핵심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B4B8-2382-E2DB-2D2D-52C119BEA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/>
              <a:t>얼굴 이미지 업로드 및 인식</a:t>
            </a:r>
          </a:p>
          <a:p>
            <a:pPr lvl="1"/>
            <a:r>
              <a:rPr lang="ko-KR" altLang="en-US" dirty="0"/>
              <a:t>사용자가 얼굴 이미지를 웹 </a:t>
            </a:r>
            <a:r>
              <a:rPr lang="en" altLang="ko-KR" dirty="0"/>
              <a:t>UI</a:t>
            </a:r>
            <a:r>
              <a:rPr lang="ko-KR" altLang="en-US" dirty="0" err="1"/>
              <a:t>를</a:t>
            </a:r>
            <a:r>
              <a:rPr lang="ko-KR" altLang="en-US" dirty="0"/>
              <a:t> 통해 쉽게 업로드할 수 있도록 지원</a:t>
            </a:r>
          </a:p>
          <a:p>
            <a:pPr lvl="1"/>
            <a:r>
              <a:rPr lang="ko-KR" altLang="en-US" dirty="0" err="1"/>
              <a:t>업로드된</a:t>
            </a:r>
            <a:r>
              <a:rPr lang="ko-KR" altLang="en-US" dirty="0"/>
              <a:t> 이미지에서 얼굴 영역을 정확하게 감지 및 추출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r>
              <a:rPr lang="ko-KR" altLang="en-US" dirty="0"/>
              <a:t>외모 점수 산출 및 순위 분석</a:t>
            </a:r>
          </a:p>
          <a:p>
            <a:pPr lvl="1"/>
            <a:r>
              <a:rPr lang="ko-KR" altLang="en-US" dirty="0"/>
              <a:t>얼굴 특징을 딥러닝 모델</a:t>
            </a:r>
            <a:r>
              <a:rPr lang="en-US" altLang="ko-KR" dirty="0"/>
              <a:t>(</a:t>
            </a:r>
            <a:r>
              <a:rPr lang="en" altLang="ko-KR" dirty="0" err="1"/>
              <a:t>Dlib</a:t>
            </a:r>
            <a:r>
              <a:rPr lang="en" altLang="ko-KR" dirty="0"/>
              <a:t>, </a:t>
            </a:r>
            <a:r>
              <a:rPr lang="en" altLang="ko-KR" dirty="0" err="1"/>
              <a:t>FaceNet</a:t>
            </a:r>
            <a:r>
              <a:rPr lang="en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임베딩하여</a:t>
            </a:r>
            <a:r>
              <a:rPr lang="ko-KR" altLang="en-US" dirty="0"/>
              <a:t> 벡터화</a:t>
            </a:r>
          </a:p>
          <a:p>
            <a:pPr lvl="1"/>
            <a:r>
              <a:rPr lang="ko-KR" altLang="en-US" dirty="0"/>
              <a:t>전체 사용자 데이터와 비교하여 외모 점수를 산출하고</a:t>
            </a:r>
            <a:r>
              <a:rPr lang="en-US" altLang="ko-KR" dirty="0"/>
              <a:t>, </a:t>
            </a:r>
            <a:r>
              <a:rPr lang="ko-KR" altLang="en-US" dirty="0"/>
              <a:t>순위</a:t>
            </a:r>
            <a:r>
              <a:rPr lang="en-US" altLang="ko-KR" dirty="0"/>
              <a:t>(</a:t>
            </a:r>
            <a:r>
              <a:rPr lang="ko-KR" altLang="en-US" dirty="0"/>
              <a:t>퍼센트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계산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r>
              <a:rPr lang="ko-KR" altLang="en-US" dirty="0"/>
              <a:t>결과 시각화</a:t>
            </a:r>
          </a:p>
          <a:p>
            <a:pPr lvl="1"/>
            <a:r>
              <a:rPr lang="ko-KR" altLang="en-US" dirty="0"/>
              <a:t>분석한 외모 점수와 순위를 그래프</a:t>
            </a:r>
            <a:r>
              <a:rPr lang="en-US" altLang="ko-KR" dirty="0"/>
              <a:t>(</a:t>
            </a:r>
            <a:r>
              <a:rPr lang="en" altLang="ko-KR" dirty="0" err="1"/>
              <a:t>Chart.js</a:t>
            </a:r>
            <a:r>
              <a:rPr lang="en" altLang="ko-KR" dirty="0"/>
              <a:t>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r>
              <a:rPr lang="ko-KR" altLang="en-US" dirty="0"/>
              <a:t>로 시각화</a:t>
            </a:r>
          </a:p>
          <a:p>
            <a:pPr lvl="1"/>
            <a:r>
              <a:rPr lang="ko-KR" altLang="en-US" dirty="0"/>
              <a:t>사용자가 한눈에 자신의 위치를 파악할 수 있도록 인터페이스 제공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r>
              <a:rPr lang="ko-KR" altLang="en-US" dirty="0"/>
              <a:t>맞춤형 피드백 제공</a:t>
            </a:r>
          </a:p>
          <a:p>
            <a:pPr lvl="1"/>
            <a:r>
              <a:rPr lang="ko-KR" altLang="en-US" dirty="0"/>
              <a:t>점수와 순위에 따라 이미지 개선 방법</a:t>
            </a:r>
            <a:r>
              <a:rPr lang="en-US" altLang="ko-KR" dirty="0"/>
              <a:t>, </a:t>
            </a:r>
            <a:r>
              <a:rPr lang="ko-KR" altLang="en-US" dirty="0"/>
              <a:t>자신감 향상을 위한 긍정적 조언 제공</a:t>
            </a:r>
          </a:p>
          <a:p>
            <a:pPr lvl="1"/>
            <a:r>
              <a:rPr lang="ko-KR" altLang="en-US" dirty="0"/>
              <a:t>단순 결과 제공에 그치지 않고 동기 부여 요소 포함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r>
              <a:rPr lang="ko-KR" altLang="en-US" dirty="0"/>
              <a:t>웹 기반 </a:t>
            </a:r>
            <a:r>
              <a:rPr lang="en" altLang="ko-KR" dirty="0"/>
              <a:t>UI/UX </a:t>
            </a:r>
            <a:r>
              <a:rPr lang="ko-KR" altLang="en-US" dirty="0"/>
              <a:t>제공</a:t>
            </a:r>
          </a:p>
          <a:p>
            <a:pPr lvl="1"/>
            <a:r>
              <a:rPr lang="en" altLang="ko-KR" dirty="0"/>
              <a:t>PC </a:t>
            </a:r>
            <a:r>
              <a:rPr lang="ko-KR" altLang="en-US" dirty="0"/>
              <a:t>및 모바일 모두를 위한 반응형 웹 </a:t>
            </a:r>
            <a:r>
              <a:rPr lang="en" altLang="ko-KR" dirty="0"/>
              <a:t>UI </a:t>
            </a:r>
            <a:r>
              <a:rPr lang="ko-KR" altLang="en-US" dirty="0"/>
              <a:t>구축</a:t>
            </a:r>
            <a:r>
              <a:rPr lang="en-US" altLang="ko-KR" dirty="0"/>
              <a:t>(</a:t>
            </a:r>
            <a:r>
              <a:rPr lang="en" altLang="ko-KR" dirty="0"/>
              <a:t>React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쉽고 직관적인 사용자 경험 보장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57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94190-D085-6643-F216-57D3CDCC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목록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113ED-1AA5-D6B8-B29C-EAB226ED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1700" dirty="0"/>
              <a:t>얼굴 이미지 업로드 및 인식</a:t>
            </a:r>
          </a:p>
          <a:p>
            <a:pPr lvl="1"/>
            <a:r>
              <a:rPr lang="ko-KR" altLang="en-US" sz="1700" dirty="0"/>
              <a:t>사용자가 자신의 얼굴 이미지를 웹에서 손쉽게 업로드할 수 있도록 지원</a:t>
            </a:r>
          </a:p>
          <a:p>
            <a:pPr lvl="1"/>
            <a:r>
              <a:rPr lang="ko-KR" altLang="en-US" sz="1700" dirty="0" err="1"/>
              <a:t>업로드된</a:t>
            </a:r>
            <a:r>
              <a:rPr lang="ko-KR" altLang="en-US" sz="1700" dirty="0"/>
              <a:t> 이미지를 </a:t>
            </a:r>
            <a:r>
              <a:rPr lang="en" altLang="ko-KR" sz="1700" dirty="0"/>
              <a:t>AI </a:t>
            </a:r>
            <a:r>
              <a:rPr lang="ko-KR" altLang="en-US" sz="1700" dirty="0"/>
              <a:t>기반 모델로 자동 얼굴 감지 및 특징 추출</a:t>
            </a:r>
            <a:endParaRPr lang="en-US" altLang="ko-KR" sz="1700" dirty="0"/>
          </a:p>
          <a:p>
            <a:pPr lvl="1"/>
            <a:endParaRPr lang="ko-KR" altLang="en-US" sz="1700" dirty="0"/>
          </a:p>
          <a:p>
            <a:r>
              <a:rPr lang="ko-KR" altLang="en-US" sz="1700" dirty="0"/>
              <a:t>외모 점수 산출 및 순위 분석</a:t>
            </a:r>
          </a:p>
          <a:p>
            <a:pPr lvl="1"/>
            <a:r>
              <a:rPr lang="ko-KR" altLang="en-US" sz="1700" dirty="0"/>
              <a:t>감지된 얼굴 특징</a:t>
            </a:r>
            <a:r>
              <a:rPr lang="en-US" altLang="ko-KR" sz="1700" dirty="0"/>
              <a:t>(</a:t>
            </a:r>
            <a:r>
              <a:rPr lang="ko-KR" altLang="en-US" sz="1700" dirty="0" err="1"/>
              <a:t>임베딩</a:t>
            </a:r>
            <a:r>
              <a:rPr lang="en-US" altLang="ko-KR" sz="1700" dirty="0"/>
              <a:t>)</a:t>
            </a:r>
            <a:r>
              <a:rPr lang="ko-KR" altLang="en-US" sz="1700" dirty="0"/>
              <a:t>을 기준 데이터셋과 비교</a:t>
            </a:r>
          </a:p>
          <a:p>
            <a:pPr lvl="1"/>
            <a:r>
              <a:rPr lang="ko-KR" altLang="en-US" sz="1700" dirty="0"/>
              <a:t>학습 데이터 기준에서 외모 점수를 계산하고</a:t>
            </a:r>
            <a:r>
              <a:rPr lang="en-US" altLang="ko-KR" sz="1700" dirty="0"/>
              <a:t>, </a:t>
            </a:r>
            <a:r>
              <a:rPr lang="ko-KR" altLang="en-US" sz="1700" dirty="0"/>
              <a:t>순위</a:t>
            </a:r>
            <a:r>
              <a:rPr lang="en-US" altLang="ko-KR" sz="1700" dirty="0"/>
              <a:t>(</a:t>
            </a:r>
            <a:r>
              <a:rPr lang="ko-KR" altLang="en-US" sz="1700" dirty="0"/>
              <a:t>상위 몇 퍼센트</a:t>
            </a:r>
            <a:r>
              <a:rPr lang="en-US" altLang="ko-KR" sz="1700" dirty="0"/>
              <a:t>)</a:t>
            </a:r>
            <a:r>
              <a:rPr lang="ko-KR" altLang="en-US" sz="1700" dirty="0" err="1"/>
              <a:t>를</a:t>
            </a:r>
            <a:r>
              <a:rPr lang="ko-KR" altLang="en-US" sz="1700" dirty="0"/>
              <a:t> 산출</a:t>
            </a:r>
            <a:endParaRPr lang="en-US" altLang="ko-KR" sz="1700" dirty="0"/>
          </a:p>
          <a:p>
            <a:pPr lvl="1"/>
            <a:endParaRPr lang="ko-KR" altLang="en-US" sz="1700" dirty="0"/>
          </a:p>
          <a:p>
            <a:r>
              <a:rPr lang="ko-KR" altLang="en-US" sz="1700" dirty="0"/>
              <a:t>분석 결과 시각화</a:t>
            </a:r>
          </a:p>
          <a:p>
            <a:pPr lvl="1"/>
            <a:r>
              <a:rPr lang="ko-KR" altLang="en-US" sz="1700" dirty="0"/>
              <a:t>외모 점수 및 순위 결과를 그래프</a:t>
            </a:r>
            <a:r>
              <a:rPr lang="en-US" altLang="ko-KR" sz="1700" dirty="0"/>
              <a:t>(</a:t>
            </a:r>
            <a:r>
              <a:rPr lang="en" altLang="ko-KR" sz="1700" dirty="0" err="1"/>
              <a:t>Chart.js</a:t>
            </a:r>
            <a:r>
              <a:rPr lang="en" altLang="ko-KR" sz="1700" dirty="0"/>
              <a:t> </a:t>
            </a:r>
            <a:r>
              <a:rPr lang="ko-KR" altLang="en-US" sz="1700" dirty="0"/>
              <a:t>등</a:t>
            </a:r>
            <a:r>
              <a:rPr lang="en-US" altLang="ko-KR" sz="1700" dirty="0"/>
              <a:t>)</a:t>
            </a:r>
            <a:r>
              <a:rPr lang="ko-KR" altLang="en-US" sz="1700" dirty="0"/>
              <a:t>로 직관적으로 보여줌</a:t>
            </a:r>
          </a:p>
          <a:p>
            <a:pPr lvl="1"/>
            <a:r>
              <a:rPr lang="ko-KR" altLang="en-US" sz="1700" dirty="0"/>
              <a:t>사용자 자신의 위치를 한눈에 확인할 수 있는 시각적 인터페이스 제공</a:t>
            </a:r>
            <a:endParaRPr lang="en-US" altLang="ko-KR" sz="1700" dirty="0"/>
          </a:p>
          <a:p>
            <a:pPr lvl="1"/>
            <a:endParaRPr lang="ko-KR" altLang="en-US" sz="1700" dirty="0"/>
          </a:p>
          <a:p>
            <a:r>
              <a:rPr lang="ko-KR" altLang="en-US" sz="1700" dirty="0"/>
              <a:t>맞춤형 피드백 제공</a:t>
            </a:r>
          </a:p>
          <a:p>
            <a:pPr lvl="1"/>
            <a:r>
              <a:rPr lang="ko-KR" altLang="en-US" sz="1700" dirty="0"/>
              <a:t>점수와 순위에 따른 이미지 개선 팁</a:t>
            </a:r>
            <a:r>
              <a:rPr lang="en-US" altLang="ko-KR" sz="1700" dirty="0"/>
              <a:t>, </a:t>
            </a:r>
            <a:r>
              <a:rPr lang="ko-KR" altLang="en-US" sz="1700" dirty="0"/>
              <a:t>자신감을 높이는 긍정적 메시지 등 맞춤 조언 출력</a:t>
            </a:r>
          </a:p>
          <a:p>
            <a:pPr lvl="1"/>
            <a:r>
              <a:rPr lang="ko-KR" altLang="en-US" sz="1700" dirty="0"/>
              <a:t>결과 해석 안내로 자기 인식 및 동기 부여 지원</a:t>
            </a:r>
          </a:p>
          <a:p>
            <a:endParaRPr kumimoji="1"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7440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09E4FB9-09D7-63A3-B24B-E06939897040}"/>
              </a:ext>
            </a:extLst>
          </p:cNvPr>
          <p:cNvSpPr/>
          <p:nvPr/>
        </p:nvSpPr>
        <p:spPr>
          <a:xfrm>
            <a:off x="838201" y="1539322"/>
            <a:ext cx="10515599" cy="8399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사용자 브라우저</a:t>
            </a:r>
            <a:r>
              <a:rPr kumimoji="1" lang="en-US" altLang="ko-KR" dirty="0"/>
              <a:t>:</a:t>
            </a:r>
            <a:r>
              <a:rPr kumimoji="1" lang="ko-KR" altLang="en-US" dirty="0"/>
              <a:t> 이미지 업로드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업로드 애니메이션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진행 상황 안내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FF3F3F-A89D-FD9C-F6DD-148F2682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간단한 데이터 흐름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9C36754-2C8B-24A1-A532-1AFFC5721717}"/>
              </a:ext>
            </a:extLst>
          </p:cNvPr>
          <p:cNvSpPr/>
          <p:nvPr/>
        </p:nvSpPr>
        <p:spPr>
          <a:xfrm>
            <a:off x="838199" y="2671877"/>
            <a:ext cx="10515599" cy="8399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프론트엔드</a:t>
            </a:r>
            <a:r>
              <a:rPr kumimoji="1" lang="en-US" altLang="ko-KR" dirty="0"/>
              <a:t>(React)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컬러카드</a:t>
            </a:r>
            <a:r>
              <a:rPr kumimoji="1" lang="en-US" altLang="ko-KR" dirty="0"/>
              <a:t>/</a:t>
            </a:r>
            <a:r>
              <a:rPr kumimoji="1" lang="ko-KR" altLang="en-US" dirty="0"/>
              <a:t>블록 </a:t>
            </a:r>
            <a:r>
              <a:rPr kumimoji="1" lang="en-US" altLang="ko-KR" dirty="0"/>
              <a:t>UI, </a:t>
            </a:r>
            <a:r>
              <a:rPr kumimoji="1" lang="ko-KR" altLang="en-US" dirty="0"/>
              <a:t>부드러운 </a:t>
            </a:r>
            <a:r>
              <a:rPr kumimoji="1" lang="en-US" altLang="ko-KR" dirty="0"/>
              <a:t>UX,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Chart.js</a:t>
            </a:r>
            <a:r>
              <a:rPr kumimoji="1" lang="en-US" altLang="ko-KR" dirty="0"/>
              <a:t> </a:t>
            </a:r>
            <a:r>
              <a:rPr kumimoji="1" lang="ko-KR" altLang="en-US" dirty="0"/>
              <a:t>애니메이션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9938C3C-7415-BC9E-7A3B-7F56D810525A}"/>
              </a:ext>
            </a:extLst>
          </p:cNvPr>
          <p:cNvSpPr/>
          <p:nvPr/>
        </p:nvSpPr>
        <p:spPr>
          <a:xfrm>
            <a:off x="838199" y="3847051"/>
            <a:ext cx="10515599" cy="83993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/>
              <a:t>백엔드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Flask+AI</a:t>
            </a:r>
            <a:r>
              <a:rPr kumimoji="1" lang="en-US" altLang="ko-KR" dirty="0"/>
              <a:t>):</a:t>
            </a:r>
            <a:r>
              <a:rPr kumimoji="1" lang="ko-KR" altLang="en-US" dirty="0"/>
              <a:t> </a:t>
            </a:r>
            <a:r>
              <a:rPr kumimoji="1" lang="en-US" altLang="ko-KR" dirty="0"/>
              <a:t>AI</a:t>
            </a:r>
            <a:r>
              <a:rPr kumimoji="1" lang="ko-KR" altLang="en-US" dirty="0"/>
              <a:t> 분석 표시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퍼센트</a:t>
            </a:r>
            <a:r>
              <a:rPr kumimoji="1" lang="en-US" altLang="ko-KR" dirty="0"/>
              <a:t>/</a:t>
            </a:r>
            <a:r>
              <a:rPr kumimoji="1" lang="ko-KR" altLang="en-US" dirty="0"/>
              <a:t>피드백 반환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F7915EC-955C-D09C-D1B3-6C3DC749886E}"/>
              </a:ext>
            </a:extLst>
          </p:cNvPr>
          <p:cNvSpPr/>
          <p:nvPr/>
        </p:nvSpPr>
        <p:spPr>
          <a:xfrm>
            <a:off x="838199" y="4979606"/>
            <a:ext cx="10515599" cy="15132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결과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AI </a:t>
            </a:r>
            <a:r>
              <a:rPr kumimoji="1" lang="ko-KR" altLang="en-US" dirty="0"/>
              <a:t>카드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예쁜 </a:t>
            </a:r>
            <a:r>
              <a:rPr kumimoji="1" lang="ko-KR" altLang="en-US" dirty="0" err="1"/>
              <a:t>그라데이션</a:t>
            </a:r>
            <a:r>
              <a:rPr kumimoji="1" lang="en-US" altLang="ko-KR" dirty="0"/>
              <a:t>),</a:t>
            </a:r>
            <a:r>
              <a:rPr kumimoji="1" lang="ko-KR" altLang="en-US" dirty="0"/>
              <a:t> 순위 게이지 바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짧고 긍정적 피드백</a:t>
            </a:r>
            <a:r>
              <a:rPr kumimoji="1" lang="en-US" altLang="ko-KR" dirty="0"/>
              <a:t>+</a:t>
            </a:r>
            <a:r>
              <a:rPr kumimoji="1" lang="ko-KR" altLang="en-US" dirty="0" err="1"/>
              <a:t>이모지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“</a:t>
            </a:r>
            <a:r>
              <a:rPr kumimoji="1" lang="ko-KR" altLang="en-US" dirty="0"/>
              <a:t>나의 </a:t>
            </a:r>
            <a:r>
              <a:rPr kumimoji="1" lang="en-US" altLang="ko-KR" dirty="0"/>
              <a:t>AI </a:t>
            </a:r>
            <a:r>
              <a:rPr kumimoji="1" lang="ko-KR" altLang="en-US" dirty="0"/>
              <a:t>외모 순위는 상위 </a:t>
            </a:r>
            <a:r>
              <a:rPr kumimoji="1" lang="en-US" altLang="ko-KR" dirty="0"/>
              <a:t>14%</a:t>
            </a:r>
            <a:r>
              <a:rPr kumimoji="1" lang="ko-KR" altLang="en-US" dirty="0"/>
              <a:t> 🎉</a:t>
            </a:r>
            <a:r>
              <a:rPr kumimoji="1" lang="en-US" altLang="ko-KR" dirty="0"/>
              <a:t>”</a:t>
            </a:r>
          </a:p>
          <a:p>
            <a:pPr algn="ctr"/>
            <a:r>
              <a:rPr kumimoji="1" lang="en-US" altLang="ko-KR" dirty="0"/>
              <a:t>“</a:t>
            </a:r>
            <a:r>
              <a:rPr kumimoji="1" lang="ko-KR" altLang="en-US" dirty="0"/>
              <a:t>더 자신 있게 미소 지으세요</a:t>
            </a:r>
            <a:r>
              <a:rPr kumimoji="1" lang="en-US" altLang="ko-KR" dirty="0"/>
              <a:t>!</a:t>
            </a:r>
            <a:r>
              <a:rPr kumimoji="1" lang="ko-KR" altLang="en-US" dirty="0"/>
              <a:t> 😁</a:t>
            </a:r>
            <a:r>
              <a:rPr kumimoji="1" lang="en-US" altLang="ko-KR" dirty="0"/>
              <a:t>”</a:t>
            </a:r>
          </a:p>
          <a:p>
            <a:pPr algn="ctr"/>
            <a:r>
              <a:rPr kumimoji="1" lang="en-US" altLang="ko-KR" dirty="0"/>
              <a:t>“</a:t>
            </a:r>
            <a:r>
              <a:rPr kumimoji="1" lang="ko-KR" altLang="en-US" dirty="0"/>
              <a:t>모든 이미지는 서버에 저장되지 않아요 🔒</a:t>
            </a:r>
            <a:r>
              <a:rPr kumimoji="1" lang="en-US" altLang="ko-KR" dirty="0"/>
              <a:t>”</a:t>
            </a:r>
            <a:endParaRPr kumimoji="1"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684CBDE-7AC6-026C-E5CD-59B2C6863A23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6095999" y="2379259"/>
            <a:ext cx="2" cy="29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66002B-786F-8D66-AE65-57FD4E8CB1DA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095999" y="3511814"/>
            <a:ext cx="0" cy="33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0846F6A-F22C-D59B-B70B-9FD36EE8F176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5999" y="4686988"/>
            <a:ext cx="0" cy="292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45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7E32201-DF03-72C9-3121-A6B2E9E8B128}"/>
              </a:ext>
            </a:extLst>
          </p:cNvPr>
          <p:cNvSpPr/>
          <p:nvPr/>
        </p:nvSpPr>
        <p:spPr>
          <a:xfrm>
            <a:off x="4202094" y="2162175"/>
            <a:ext cx="2544696" cy="38561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AI</a:t>
            </a:r>
            <a:r>
              <a:rPr kumimoji="1" lang="ko-KR" altLang="en-US" dirty="0">
                <a:solidFill>
                  <a:sysClr val="windowText" lastClr="000000"/>
                </a:solidFill>
              </a:rPr>
              <a:t> 얼굴 분석 모듈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B1E2BE-88EA-5E20-C338-BF5AA8B8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25" y="365125"/>
            <a:ext cx="10515600" cy="1325563"/>
          </a:xfrm>
        </p:spPr>
        <p:txBody>
          <a:bodyPr/>
          <a:lstStyle/>
          <a:p>
            <a:r>
              <a:rPr kumimoji="1" lang="ko-KR" altLang="en-US" dirty="0"/>
              <a:t>설계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BA59EBE-04E5-AE36-BE9F-A03DA8297D8B}"/>
              </a:ext>
            </a:extLst>
          </p:cNvPr>
          <p:cNvSpPr/>
          <p:nvPr/>
        </p:nvSpPr>
        <p:spPr>
          <a:xfrm>
            <a:off x="585906" y="4407608"/>
            <a:ext cx="2180830" cy="16107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Backend</a:t>
            </a: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8B37BFE-5AFB-143E-7D82-1FC6A0322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541" y="3384558"/>
            <a:ext cx="1186284" cy="29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9DC88FD-DC98-590E-9327-D2EEF06FE4E5}"/>
              </a:ext>
            </a:extLst>
          </p:cNvPr>
          <p:cNvSpPr/>
          <p:nvPr/>
        </p:nvSpPr>
        <p:spPr>
          <a:xfrm>
            <a:off x="585907" y="2162176"/>
            <a:ext cx="2180830" cy="16107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Frontend</a:t>
            </a:r>
          </a:p>
          <a:p>
            <a:pPr algn="ctr"/>
            <a:endParaRPr kumimoji="1" lang="en-US" altLang="ko-KR" dirty="0"/>
          </a:p>
          <a:p>
            <a:pPr algn="ctr"/>
            <a:endParaRPr kumimoji="1" lang="en-US" altLang="ko-KR" dirty="0"/>
          </a:p>
          <a:p>
            <a:pPr algn="ctr"/>
            <a:endParaRPr kumimoji="1" lang="ko-KR" altLang="en-US" dirty="0"/>
          </a:p>
        </p:txBody>
      </p:sp>
      <p:pic>
        <p:nvPicPr>
          <p:cNvPr id="1048" name="Picture 24" descr="FastAPI">
            <a:extLst>
              <a:ext uri="{FF2B5EF4-FFF2-40B4-BE49-F238E27FC236}">
                <a16:creationId xmlns:a16="http://schemas.microsoft.com/office/drawing/2014/main" id="{ECC2BC90-F05A-C6BC-0E04-3DC5A4D1B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83" y="5100030"/>
            <a:ext cx="1825276" cy="65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React] React 프로젝트 시작하기">
            <a:extLst>
              <a:ext uri="{FF2B5EF4-FFF2-40B4-BE49-F238E27FC236}">
                <a16:creationId xmlns:a16="http://schemas.microsoft.com/office/drawing/2014/main" id="{011F5900-6795-7FEF-795F-34E8F2219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21" y="2934356"/>
            <a:ext cx="1472999" cy="49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FB2C2738-47B3-7106-0668-151701257D6B}"/>
              </a:ext>
            </a:extLst>
          </p:cNvPr>
          <p:cNvSpPr/>
          <p:nvPr/>
        </p:nvSpPr>
        <p:spPr>
          <a:xfrm>
            <a:off x="8111440" y="4181697"/>
            <a:ext cx="2696602" cy="1836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시각화 결과 처리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44" name="Picture 20" descr="GitHub - deepinsight/insightface: State-of-the-art 2D and 3D Face Analysis  Project">
            <a:extLst>
              <a:ext uri="{FF2B5EF4-FFF2-40B4-BE49-F238E27FC236}">
                <a16:creationId xmlns:a16="http://schemas.microsoft.com/office/drawing/2014/main" id="{BB264B09-3D77-9A64-2B8A-31EA830A7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164" y="4279170"/>
            <a:ext cx="1392555" cy="140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Chart.js Logo PNG Vector (SVG) Free Download">
            <a:extLst>
              <a:ext uri="{FF2B5EF4-FFF2-40B4-BE49-F238E27FC236}">
                <a16:creationId xmlns:a16="http://schemas.microsoft.com/office/drawing/2014/main" id="{5FDD88CB-CE94-A7F4-7476-B766D6D29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959" y="4627775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BA92E65F-E0DA-5798-E1E0-72A99B862316}"/>
              </a:ext>
            </a:extLst>
          </p:cNvPr>
          <p:cNvSpPr/>
          <p:nvPr/>
        </p:nvSpPr>
        <p:spPr>
          <a:xfrm>
            <a:off x="8111440" y="2162176"/>
            <a:ext cx="2696602" cy="18366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얼굴 이미지 </a:t>
            </a:r>
            <a:r>
              <a:rPr kumimoji="1" lang="ko-KR" altLang="en-US" dirty="0" err="1">
                <a:solidFill>
                  <a:sysClr val="windowText" lastClr="000000"/>
                </a:solidFill>
              </a:rPr>
              <a:t>전처리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3B149F00-E8FD-380B-1B08-E63F30B04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786" y="2723629"/>
            <a:ext cx="911911" cy="112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664781-888A-6A98-366F-990A6935AFB3}"/>
              </a:ext>
            </a:extLst>
          </p:cNvPr>
          <p:cNvCxnSpPr>
            <a:stCxn id="8" idx="2"/>
            <a:endCxn id="3" idx="0"/>
          </p:cNvCxnSpPr>
          <p:nvPr/>
        </p:nvCxnSpPr>
        <p:spPr>
          <a:xfrm flipH="1">
            <a:off x="1676321" y="3772930"/>
            <a:ext cx="1" cy="634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151FE09A-79D6-9967-9042-23559ADC6409}"/>
              </a:ext>
            </a:extLst>
          </p:cNvPr>
          <p:cNvCxnSpPr>
            <a:endCxn id="7" idx="1"/>
          </p:cNvCxnSpPr>
          <p:nvPr/>
        </p:nvCxnSpPr>
        <p:spPr>
          <a:xfrm flipV="1">
            <a:off x="2766736" y="4090269"/>
            <a:ext cx="1435358" cy="11227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0BCE13A-CB4C-ED5B-7E47-18DC781CDF41}"/>
              </a:ext>
            </a:extLst>
          </p:cNvPr>
          <p:cNvCxnSpPr>
            <a:endCxn id="14" idx="1"/>
          </p:cNvCxnSpPr>
          <p:nvPr/>
        </p:nvCxnSpPr>
        <p:spPr>
          <a:xfrm>
            <a:off x="6746790" y="5100030"/>
            <a:ext cx="1364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C7F177A-85B1-E913-6E51-906B1830D14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746790" y="3080509"/>
            <a:ext cx="13646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78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416</Words>
  <Application>Microsoft Macintosh PowerPoint</Application>
  <PresentationFormat>와이드스크린</PresentationFormat>
  <Paragraphs>75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학술동아리 전시회</vt:lpstr>
      <vt:lpstr>서비스 목표</vt:lpstr>
      <vt:lpstr>핵심 기능</vt:lpstr>
      <vt:lpstr>주요 기능 목록</vt:lpstr>
      <vt:lpstr>간단한 데이터 흐름</vt:lpstr>
      <vt:lpstr>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하태영</dc:creator>
  <cp:lastModifiedBy>하태영</cp:lastModifiedBy>
  <cp:revision>6</cp:revision>
  <dcterms:created xsi:type="dcterms:W3CDTF">2025-07-20T16:25:55Z</dcterms:created>
  <dcterms:modified xsi:type="dcterms:W3CDTF">2025-08-06T09:31:47Z</dcterms:modified>
</cp:coreProperties>
</file>