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17"/>
    <p:restoredTop sz="94712"/>
  </p:normalViewPr>
  <p:slideViewPr>
    <p:cSldViewPr snapToGrid="0">
      <p:cViewPr varScale="1">
        <p:scale>
          <a:sx n="141" d="100"/>
          <a:sy n="141" d="100"/>
        </p:scale>
        <p:origin x="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2C19DE-B274-4A41-880F-CD111758B3EC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DB3888-32E6-9F41-B186-72DF2EE6F01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52838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DB3888-32E6-9F41-B186-72DF2EE6F018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212575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5F71B-B84C-DD2F-08E5-4516EB691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81F821A-B669-9F6A-C457-E07771134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73A112-31D1-7F14-671F-E54C5A00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99658B-CF6C-D443-BA11-A33949217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0D5567-2CAE-5975-AFF3-C2FABEF4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0313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4DC98-AD0D-C44B-B778-7464D962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932B965-69B5-901E-BE29-832D2B0FFB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74BCF2-C524-A258-C114-8FF36629E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95D68C-08A2-AB05-0383-9E1F4CC9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7FD558-EC71-0BFF-6F53-3C3F696DA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201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44DC31-1B03-A274-6377-25194910E7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63171E5-B63A-71D4-8A07-4B45626277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CA1CF8-CDB5-E393-D1A6-FE0509F3C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136C4F-6AF5-D995-70FB-438B779D2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C000FE-F5AE-47E8-8BB6-2DA8ADE2B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1515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4AA198-B493-67BD-7F2E-B16819A18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1995A96-E544-DCF4-A887-AD71E666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3B7A97-3202-2F3A-38A2-B6EDEDA0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6D7F18-EE63-6107-71A1-B6213A639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8E9C17B-0570-588E-37BF-19A17CFFB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7659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5BEBE1-4D81-D006-417D-71F20339C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012F27-322A-A5D9-FDFE-10ECB576F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0D3BE-BA86-8860-C201-A4B3C8622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7815E0-7B2B-C217-03FF-8803C2203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A41856-0C6C-E956-CB3B-3737A9A92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0839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A6B0A0-367D-1192-0275-522F59709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8607CF-7399-5DDE-EAB8-5F68F06291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5BE360-B6D5-1420-54DA-03A88896C2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1AFF52-BB0A-69DD-BB01-0DA601E1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6256F9-7201-5E65-50A9-650B20E7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E223E6-6779-F303-427A-F0BA9AC27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486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6F1C9-EF9D-3AEB-1BFF-644A585F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DCC60-7B85-7B49-3AC0-F8F9074B4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440B19-94FE-968A-FA54-52AC366FE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A8D9E9-1D74-43E2-03B1-C708AA08E0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64154DA-3C0D-5400-6E85-FC652F52D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B6D6C9B-2184-05B2-BEDD-114038278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B65F4D3-5355-ECB0-AF49-B7A13D2D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36CDD4F-3820-7D7F-3919-078C3773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73915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9E706-B1C1-44A5-7565-3732FEB9F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5F01289-A95F-03E1-8784-73FD92909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C31D2B2-F3A0-A098-B5B9-D2E6AEA5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7D65FD-2FD2-F0F2-359F-2402673C8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7207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CD42278-EA5C-FD91-1EC4-60146600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2374AD-670D-030D-1A51-D532ED19B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E33695-4A57-A7D3-F937-E97B75FF4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5251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ED5D9D-8BE6-15EB-27FE-A073AED081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0F4D7-9C30-AA07-6545-485465923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00D71C-3019-FA01-A499-B3AA02090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70CAB6-0400-D2C8-276C-8EE231CCD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24E92F3-52B9-F322-9DFA-863AA7B0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6E3F5B9-9AFA-CD4E-E21F-69D1FEF12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2224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33E476-3555-0512-283C-6F897E401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0D88198-9DC9-ACA5-905F-F1392D637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E7FF9C-022C-C75B-7988-0EE750715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B666D17-3713-3481-0858-2E392A38F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CF185E-04A7-E5D6-2591-723E7766E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4D687E-E7D4-57A2-3DDF-8F3B650FE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64390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1D1C050-2999-15C2-B9F5-4C60313C8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1DC08DF-96A6-DB62-342A-E38E4AB5B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F5C4D9-269C-2577-F744-65F975A8DB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04321A-28B8-9545-AD00-C130CF747A0A}" type="datetimeFigureOut">
              <a:rPr kumimoji="1" lang="ko-KR" altLang="en-US" smtClean="0"/>
              <a:t>2025. 7. 21.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98B893-3EAB-0009-59D8-0EA3F293A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89E5CB-3BAA-255C-992B-46AA8675BD1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E6EE35-4C2E-4E4F-959A-B06707A6A060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29786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q_ZM_JR6SHutv5vzuWOZ-ximci8Y01Y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RW586EnxiWM2mZXoKf39l3eqPmUFWVke#scrollTo=dxqTYRF6CQ_V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sPYdtjHHDWtfBpP7fDrh3SEbUUCM77Wz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sPYdtjHHDWtfBpP7fDrh3SEbUUCM77Wz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E5303D-E403-A700-3C3E-9AD4ED4CF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CNN</a:t>
            </a:r>
            <a:endParaRPr kumimoji="1"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E8A4251-2327-C10B-E5B5-45F4D01581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ko-KR" dirty="0"/>
              <a:t>Lec5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4847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61DF681-7E9C-86A7-CB27-9CCFAF4499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90" y="1770216"/>
            <a:ext cx="10515600" cy="4351338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kumimoji="1" lang="en-US" altLang="ko-KR" dirty="0"/>
              <a:t>Gradient Descent(</a:t>
            </a:r>
            <a:r>
              <a:rPr kumimoji="1" lang="ko-KR" altLang="en-US" dirty="0"/>
              <a:t>경사 </a:t>
            </a:r>
            <a:r>
              <a:rPr kumimoji="1" lang="ko-KR" altLang="en-US" dirty="0" err="1"/>
              <a:t>하강법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Batch Gradient Descent(</a:t>
            </a:r>
            <a:r>
              <a:rPr kumimoji="1" lang="ko-KR" altLang="en-US" dirty="0"/>
              <a:t>배치 </a:t>
            </a:r>
            <a:r>
              <a:rPr kumimoji="1" lang="ko-KR" altLang="en-US" dirty="0" err="1"/>
              <a:t>경사하강법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Stochastic Gradient Descent(</a:t>
            </a:r>
            <a:r>
              <a:rPr kumimoji="1" lang="ko-KR" altLang="en-US" dirty="0"/>
              <a:t>확률적 </a:t>
            </a:r>
            <a:r>
              <a:rPr kumimoji="1" lang="ko-KR" altLang="en-US" dirty="0" err="1"/>
              <a:t>경사하강법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Mini-Batch Gradient Descent(</a:t>
            </a:r>
            <a:r>
              <a:rPr kumimoji="1" lang="ko-KR" altLang="en-US" dirty="0"/>
              <a:t>미니배치 경사 </a:t>
            </a:r>
            <a:r>
              <a:rPr kumimoji="1" lang="ko-KR" altLang="en-US" dirty="0" err="1"/>
              <a:t>하강법</a:t>
            </a:r>
            <a:r>
              <a:rPr kumimoji="1" lang="en-US" altLang="ko-KR" dirty="0"/>
              <a:t>)</a:t>
            </a:r>
          </a:p>
          <a:p>
            <a:pPr>
              <a:lnSpc>
                <a:spcPct val="150000"/>
              </a:lnSpc>
            </a:pPr>
            <a:r>
              <a:rPr kumimoji="1" lang="en-US" altLang="ko-KR" dirty="0"/>
              <a:t>Vanilla SGD</a:t>
            </a:r>
            <a:r>
              <a:rPr kumimoji="1" lang="ko-KR" altLang="en-US" dirty="0"/>
              <a:t>의 문제점과 해결방안</a:t>
            </a:r>
            <a:endParaRPr kumimoji="1" lang="en-US" altLang="ko-KR" dirty="0"/>
          </a:p>
          <a:p>
            <a:pPr>
              <a:lnSpc>
                <a:spcPct val="150000"/>
              </a:lnSpc>
            </a:pPr>
            <a:r>
              <a:rPr kumimoji="1" lang="en-US" altLang="ko-KR" dirty="0"/>
              <a:t>Review Question(</a:t>
            </a:r>
            <a:r>
              <a:rPr kumimoji="1" lang="ko-KR" altLang="en-US" dirty="0"/>
              <a:t>강의에서 나온 질문들</a:t>
            </a:r>
            <a:r>
              <a:rPr kumimoji="1" lang="en-US" altLang="ko-KR" dirty="0"/>
              <a:t>)</a:t>
            </a:r>
          </a:p>
          <a:p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E5B68F57-D566-EF3A-B64E-DF327BC91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535" y="73664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000" dirty="0"/>
              <a:t>Review</a:t>
            </a:r>
            <a:endParaRPr kumimoji="1" lang="ko-KR" altLang="en-US" sz="3000" dirty="0"/>
          </a:p>
        </p:txBody>
      </p:sp>
    </p:spTree>
    <p:extLst>
      <p:ext uri="{BB962C8B-B14F-4D97-AF65-F5344CB8AC3E}">
        <p14:creationId xmlns:p14="http://schemas.microsoft.com/office/powerpoint/2010/main" val="31388015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C66034-5EBB-C4E9-94F6-7051D4095563}"/>
              </a:ext>
            </a:extLst>
          </p:cNvPr>
          <p:cNvSpPr txBox="1"/>
          <p:nvPr/>
        </p:nvSpPr>
        <p:spPr>
          <a:xfrm>
            <a:off x="391379" y="1502545"/>
            <a:ext cx="11409239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개념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loss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각각의 파라미터로 </a:t>
            </a:r>
            <a:r>
              <a:rPr kumimoji="1" lang="ko-KR" altLang="en-US" dirty="0" err="1"/>
              <a:t>편미분하면</a:t>
            </a:r>
            <a:r>
              <a:rPr kumimoji="1" lang="ko-KR" altLang="en-US" dirty="0"/>
              <a:t> </a:t>
            </a:r>
            <a:r>
              <a:rPr kumimoji="1" lang="en-US" altLang="ko-KR" dirty="0"/>
              <a:t>Gradient(</a:t>
            </a:r>
            <a:r>
              <a:rPr kumimoji="1" lang="ko-KR" altLang="en-US" dirty="0"/>
              <a:t>기울기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나오는데 </a:t>
            </a:r>
            <a:r>
              <a:rPr kumimoji="1" lang="en-US" altLang="ko-KR" dirty="0"/>
              <a:t>Gradient(</a:t>
            </a:r>
            <a:r>
              <a:rPr kumimoji="1" lang="ko-KR" altLang="en-US" dirty="0"/>
              <a:t>기울기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가 낮아지는 방향으로 </a:t>
            </a:r>
            <a:r>
              <a:rPr kumimoji="1" lang="en-US" altLang="ko-KR" dirty="0"/>
              <a:t>1</a:t>
            </a:r>
            <a:r>
              <a:rPr kumimoji="1" lang="ko-KR" altLang="en-US" dirty="0"/>
              <a:t>단계씩 </a:t>
            </a:r>
            <a:r>
              <a:rPr kumimoji="1" lang="ko-KR" altLang="en-US" dirty="0" err="1"/>
              <a:t>진행하다보면</a:t>
            </a:r>
            <a:r>
              <a:rPr kumimoji="1" lang="ko-KR" altLang="en-US" dirty="0"/>
              <a:t> 결국 전체적으로 </a:t>
            </a:r>
            <a:r>
              <a:rPr kumimoji="1" lang="en-US" altLang="ko-KR" dirty="0"/>
              <a:t>loss</a:t>
            </a:r>
            <a:r>
              <a:rPr kumimoji="1" lang="ko-KR" altLang="en-US" dirty="0"/>
              <a:t>가 줄어드는 방향으로 나아갈 수 있다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함수의 최솟값을 찾기 위해 반복적으로 함수의 </a:t>
            </a:r>
            <a:r>
              <a:rPr kumimoji="1" lang="en-US" altLang="ko-KR" dirty="0"/>
              <a:t>Gradient(</a:t>
            </a:r>
            <a:r>
              <a:rPr kumimoji="1" lang="ko-KR" altLang="en-US" dirty="0"/>
              <a:t>기울기</a:t>
            </a:r>
            <a:r>
              <a:rPr kumimoji="1" lang="en-US" altLang="ko-KR" dirty="0"/>
              <a:t>)</a:t>
            </a:r>
            <a:r>
              <a:rPr kumimoji="1" lang="ko-KR" altLang="en-US" dirty="0"/>
              <a:t>의 반대 방향으로 이동하는 기본적인 최적화 알고리즘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과정</a:t>
            </a:r>
            <a:endParaRPr kumimoji="1" lang="en-US" altLang="ko-KR" dirty="0"/>
          </a:p>
          <a:p>
            <a:pPr marL="800100" lvl="1" indent="-342900">
              <a:buFont typeface="+mj-lt"/>
              <a:buAutoNum type="arabicPeriod"/>
            </a:pPr>
            <a:r>
              <a:rPr kumimoji="1" lang="ko-KR" altLang="en-US" dirty="0"/>
              <a:t>시작 파라미터에서 미분을 구한다</a:t>
            </a:r>
            <a:r>
              <a:rPr kumimoji="1" lang="en-US" altLang="ko-KR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ko-KR" altLang="en-US" dirty="0"/>
              <a:t>구해진 기울기의 반대 방향</a:t>
            </a:r>
            <a:r>
              <a:rPr kumimoji="1" lang="en-US" altLang="ko-KR" dirty="0"/>
              <a:t>(</a:t>
            </a:r>
            <a:r>
              <a:rPr kumimoji="1" lang="ko-KR" altLang="en-US" dirty="0"/>
              <a:t>기울기가 </a:t>
            </a:r>
            <a:r>
              <a:rPr kumimoji="1" lang="en-US" altLang="ko-KR" dirty="0"/>
              <a:t>+</a:t>
            </a:r>
            <a:r>
              <a:rPr kumimoji="1" lang="ko-KR" altLang="en-US" dirty="0"/>
              <a:t>면 음의 방향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-</a:t>
            </a:r>
            <a:r>
              <a:rPr kumimoji="1" lang="ko-KR" altLang="en-US" dirty="0"/>
              <a:t>면 양의 방향</a:t>
            </a:r>
            <a:r>
              <a:rPr kumimoji="1" lang="en-US" altLang="ko-KR" dirty="0"/>
              <a:t>)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얼마간 이동시킨 뒤 다음 파라미터에서 미분을 구한다</a:t>
            </a:r>
            <a:r>
              <a:rPr kumimoji="1" lang="en-US" altLang="ko-KR" dirty="0"/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ko-KR" altLang="en-US" dirty="0"/>
              <a:t>위에서 구한 미분 값이 </a:t>
            </a:r>
            <a:r>
              <a:rPr kumimoji="1" lang="en-US" altLang="ko-KR" dirty="0"/>
              <a:t>0</a:t>
            </a:r>
            <a:r>
              <a:rPr kumimoji="1" lang="ko-KR" altLang="en-US" dirty="0"/>
              <a:t>이 아니면 위 과정을 반복한다</a:t>
            </a:r>
            <a:r>
              <a:rPr kumimoji="1" lang="en-US" altLang="ko-KR" dirty="0"/>
              <a:t>.</a:t>
            </a:r>
          </a:p>
          <a:p>
            <a:pPr lvl="1"/>
            <a:endParaRPr kumimoji="1"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기울기가 한쪽으로만 가는 경우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적절한 </a:t>
            </a:r>
            <a:r>
              <a:rPr kumimoji="1" lang="ko-KR" altLang="en-US" dirty="0" err="1"/>
              <a:t>학습률을</a:t>
            </a:r>
            <a:r>
              <a:rPr kumimoji="1" lang="ko-KR" altLang="en-US" dirty="0"/>
              <a:t> 사용할 때</a:t>
            </a:r>
            <a:endParaRPr kumimoji="1" lang="en-US" altLang="ko-KR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기울기가 양수와 음수를 반복하는 경우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 err="1"/>
              <a:t>학습률이</a:t>
            </a:r>
            <a:r>
              <a:rPr kumimoji="1" lang="ko-KR" altLang="en-US" dirty="0"/>
              <a:t> 너무 클 때</a:t>
            </a:r>
            <a:endParaRPr kumimoji="1" lang="en-US" altLang="ko-KR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kumimoji="1" lang="ko-KR" altLang="en-US" dirty="0"/>
              <a:t>최악의 경우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값이 발산하거나</a:t>
            </a:r>
            <a:r>
              <a:rPr kumimoji="1" lang="en-US" altLang="ko-KR" dirty="0"/>
              <a:t>,</a:t>
            </a:r>
            <a:r>
              <a:rPr kumimoji="1" lang="ko-KR" altLang="en-US" dirty="0"/>
              <a:t> 수렴하지 않고 계속 진동할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524F4FD-549F-6E2E-C26C-D13164E88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0" y="176982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3200" dirty="0"/>
              <a:t>Gradient Descent(</a:t>
            </a:r>
            <a:r>
              <a:rPr kumimoji="1" lang="ko-KR" altLang="en-US" sz="3200" dirty="0"/>
              <a:t>경사 </a:t>
            </a:r>
            <a:r>
              <a:rPr kumimoji="1" lang="ko-KR" altLang="en-US" sz="3200" dirty="0" err="1"/>
              <a:t>하강법</a:t>
            </a:r>
            <a:r>
              <a:rPr kumimoji="1" lang="en-US" altLang="ko-KR" sz="3200" dirty="0"/>
              <a:t>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FA3A35C-D9DC-E00D-5A6C-AE2BE7917AB4}"/>
              </a:ext>
            </a:extLst>
          </p:cNvPr>
          <p:cNvSpPr txBox="1"/>
          <p:nvPr/>
        </p:nvSpPr>
        <p:spPr>
          <a:xfrm>
            <a:off x="4710844" y="6303859"/>
            <a:ext cx="27703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hlinkClick r:id="rId2"/>
              </a:rPr>
              <a:t>Gradient Descent </a:t>
            </a:r>
            <a:r>
              <a:rPr kumimoji="1" lang="ko-KR" altLang="en-US" dirty="0">
                <a:hlinkClick r:id="rId2"/>
              </a:rPr>
              <a:t>시각화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54267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9687C-11E6-B3DB-F215-2FFF22F62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093CC4A-8822-B363-B7A9-0502C288A335}"/>
              </a:ext>
            </a:extLst>
          </p:cNvPr>
          <p:cNvSpPr txBox="1"/>
          <p:nvPr/>
        </p:nvSpPr>
        <p:spPr>
          <a:xfrm>
            <a:off x="391380" y="1502545"/>
            <a:ext cx="114092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개념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전체 학습 데이터를 사용해 한 번에 손실 함수의 기울기를 계산하고 파라미터를 업데이트한다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과정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epoch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번당</a:t>
            </a:r>
            <a:r>
              <a:rPr kumimoji="1" lang="en-US" altLang="ko-KR" dirty="0"/>
              <a:t>,</a:t>
            </a:r>
            <a:r>
              <a:rPr kumimoji="1" lang="ko-KR" altLang="en-US" dirty="0"/>
              <a:t> 전체 데이터를 모두 사용해 파라미터를 업데이트한다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장점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수렴 과정이 안정적이고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결과가 일정함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노이즈가 적다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단점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데이터가 많을수록 메모리 사용량이 매우 큼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한 번의 업데이트에 시간이 오래 걸림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실시간 데이터나 온라인 학습에는 부적합</a:t>
            </a:r>
            <a:endParaRPr kumimoji="1" lang="en-US" altLang="ko-KR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54E7717-F95B-F4C4-2034-024EC8C0A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0" y="1769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/>
              <a:t>Batch Gradient Descent(</a:t>
            </a:r>
            <a:r>
              <a:rPr kumimoji="1" lang="ko-KR" altLang="en-US" sz="3200"/>
              <a:t>배치 경사하강법</a:t>
            </a:r>
            <a:r>
              <a:rPr kumimoji="1" lang="en-US" altLang="ko-KR" sz="3200"/>
              <a:t>)</a:t>
            </a:r>
            <a:endParaRPr kumimoji="1" lang="en-US" altLang="ko-KR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85E5D-EC67-6BC8-0BB6-FF2DC8EB3F6A}"/>
              </a:ext>
            </a:extLst>
          </p:cNvPr>
          <p:cNvSpPr txBox="1"/>
          <p:nvPr/>
        </p:nvSpPr>
        <p:spPr>
          <a:xfrm>
            <a:off x="5385708" y="6032090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hlinkClick r:id="rId2"/>
              </a:rPr>
              <a:t>BGD </a:t>
            </a:r>
            <a:r>
              <a:rPr kumimoji="1" lang="ko-KR" altLang="en-US" dirty="0">
                <a:hlinkClick r:id="rId2"/>
              </a:rPr>
              <a:t>시각화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88480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CBAA8-C132-0708-1490-546531916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2E630F8-98E8-3D43-D4BC-EE5565ACA452}"/>
              </a:ext>
            </a:extLst>
          </p:cNvPr>
          <p:cNvSpPr txBox="1"/>
          <p:nvPr/>
        </p:nvSpPr>
        <p:spPr>
          <a:xfrm>
            <a:off x="391380" y="1502545"/>
            <a:ext cx="1140923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개념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무작위로 선택한 </a:t>
            </a:r>
            <a:r>
              <a:rPr kumimoji="1" lang="en-US" altLang="ko-KR" dirty="0"/>
              <a:t>1</a:t>
            </a:r>
            <a:r>
              <a:rPr kumimoji="1" lang="ko-KR" altLang="en-US" dirty="0"/>
              <a:t>개의 데이터 샘플만을 사용해 기울기를 계산하고 파라미터를 업데이트한다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과정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데이터 샘플 한 개마다 파라미터를 갱신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장점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빠른 업데이트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노이즈 덕분에 지역 최소값에 벗어날 수 있음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대용량 데이터나 온라인 학습에 적합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단점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업데이트가 불안정해 손실 함수가 많이 출렁임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정확한 최소값에 수렴하기 어려움</a:t>
            </a:r>
            <a:endParaRPr kumimoji="1" lang="en-US" altLang="ko-KR" dirty="0"/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74F0DD33-35FA-C117-90E3-DB109E80F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0" y="1769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/>
              <a:t>Stochastic Gradient Descent(</a:t>
            </a:r>
            <a:r>
              <a:rPr kumimoji="1" lang="ko-KR" altLang="en-US" sz="3200" dirty="0"/>
              <a:t>확률적 </a:t>
            </a:r>
            <a:r>
              <a:rPr kumimoji="1" lang="ko-KR" altLang="en-US" sz="3200" dirty="0" err="1"/>
              <a:t>경사하강법</a:t>
            </a:r>
            <a:r>
              <a:rPr kumimoji="1" lang="en-US" altLang="ko-KR" sz="3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4978BE-D12C-2DF7-1AD1-238307332ED8}"/>
              </a:ext>
            </a:extLst>
          </p:cNvPr>
          <p:cNvSpPr txBox="1"/>
          <p:nvPr/>
        </p:nvSpPr>
        <p:spPr>
          <a:xfrm>
            <a:off x="5390517" y="604683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hlinkClick r:id="rId3"/>
              </a:rPr>
              <a:t>SGD </a:t>
            </a:r>
            <a:r>
              <a:rPr kumimoji="1" lang="ko-KR" altLang="en-US" dirty="0">
                <a:hlinkClick r:id="rId3"/>
              </a:rPr>
              <a:t>시각화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779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9C190-7EBA-9ED1-BBA5-73FA8FCFA5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DD1D5B7-1E97-3425-DF96-0F10973B31F1}"/>
              </a:ext>
            </a:extLst>
          </p:cNvPr>
          <p:cNvSpPr txBox="1"/>
          <p:nvPr/>
        </p:nvSpPr>
        <p:spPr>
          <a:xfrm>
            <a:off x="391380" y="1502545"/>
            <a:ext cx="11409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이론 관점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데이터가 매우 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입출력 비용이 크면 </a:t>
            </a:r>
            <a:r>
              <a:rPr kumimoji="1" lang="en-US" altLang="ko-KR" dirty="0"/>
              <a:t>BGD</a:t>
            </a:r>
            <a:r>
              <a:rPr kumimoji="1" lang="ko-KR" altLang="en-US" dirty="0"/>
              <a:t>가 더 오래 걸릴 수 있다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실습 관점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실습 코드는 </a:t>
            </a:r>
            <a:r>
              <a:rPr kumimoji="1" lang="en-US" altLang="ko-KR" dirty="0"/>
              <a:t>“</a:t>
            </a:r>
            <a:r>
              <a:rPr kumimoji="1" lang="ko-KR" altLang="en-US" dirty="0"/>
              <a:t>데이터셋</a:t>
            </a:r>
            <a:r>
              <a:rPr kumimoji="1" lang="en-US" altLang="ko-KR" dirty="0"/>
              <a:t>＂</a:t>
            </a:r>
            <a:r>
              <a:rPr kumimoji="1" lang="ko-KR" altLang="en-US" dirty="0"/>
              <a:t>이 실제로 존재하지 않고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단순히 수식 계산만 반복한다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BGD</a:t>
            </a:r>
            <a:r>
              <a:rPr kumimoji="1" lang="ko-KR" altLang="en-US" dirty="0"/>
              <a:t>는 한 </a:t>
            </a:r>
            <a:r>
              <a:rPr kumimoji="1" lang="en-US" altLang="ko-KR" dirty="0"/>
              <a:t>epoch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SGD</a:t>
            </a:r>
            <a:r>
              <a:rPr kumimoji="1" lang="ko-KR" altLang="en-US" dirty="0"/>
              <a:t>는 한 </a:t>
            </a:r>
            <a:r>
              <a:rPr kumimoji="1" lang="en-US" altLang="ko-KR" dirty="0"/>
              <a:t>epoch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여러 번</a:t>
            </a:r>
            <a:r>
              <a:rPr kumimoji="1" lang="en-US" altLang="ko-KR" dirty="0"/>
              <a:t>(</a:t>
            </a:r>
            <a:r>
              <a:rPr kumimoji="1" lang="ko-KR" altLang="en-US" dirty="0"/>
              <a:t>예</a:t>
            </a:r>
            <a:r>
              <a:rPr kumimoji="1" lang="en-US" altLang="ko-KR" dirty="0"/>
              <a:t>:10</a:t>
            </a:r>
            <a:r>
              <a:rPr kumimoji="1" lang="ko-KR" altLang="en-US" dirty="0"/>
              <a:t>번</a:t>
            </a:r>
            <a:r>
              <a:rPr kumimoji="1" lang="en-US" altLang="ko-KR" dirty="0"/>
              <a:t>)</a:t>
            </a:r>
            <a:r>
              <a:rPr kumimoji="1" lang="ko-KR" altLang="en-US" dirty="0"/>
              <a:t> 파라미터를 업데이트한다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SGD</a:t>
            </a:r>
            <a:r>
              <a:rPr kumimoji="1" lang="ko-KR" altLang="en-US" dirty="0"/>
              <a:t>가 한 </a:t>
            </a:r>
            <a:r>
              <a:rPr kumimoji="1" lang="en-US" altLang="ko-KR" dirty="0"/>
              <a:t>epoch</a:t>
            </a:r>
            <a:r>
              <a:rPr kumimoji="1" lang="ko-KR" altLang="en-US" dirty="0" err="1"/>
              <a:t>에</a:t>
            </a:r>
            <a:r>
              <a:rPr kumimoji="1" lang="ko-KR" altLang="en-US" dirty="0"/>
              <a:t> 더 많은 연산을 하므로</a:t>
            </a:r>
            <a:r>
              <a:rPr kumimoji="1" lang="en-US" altLang="ko-KR" dirty="0"/>
              <a:t>, BGD</a:t>
            </a:r>
            <a:r>
              <a:rPr kumimoji="1" lang="ko-KR" altLang="en-US" dirty="0"/>
              <a:t>보다 소요시간이 더 크게 측정된다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실제 </a:t>
            </a:r>
            <a:r>
              <a:rPr kumimoji="1" lang="ko-KR" altLang="en-US" dirty="0" err="1"/>
              <a:t>머신러닝</a:t>
            </a:r>
            <a:r>
              <a:rPr kumimoji="1" lang="ko-KR" altLang="en-US" dirty="0"/>
              <a:t> 환경 관점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데이터가 매우 크고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입출력</a:t>
            </a:r>
            <a:r>
              <a:rPr kumimoji="1" lang="en-US" altLang="ko-KR" dirty="0"/>
              <a:t>(IO)</a:t>
            </a:r>
            <a:r>
              <a:rPr kumimoji="1" lang="ko-KR" altLang="en-US" dirty="0"/>
              <a:t> 시간이 무시할 수 없을 때는 </a:t>
            </a:r>
            <a:r>
              <a:rPr kumimoji="1" lang="en-US" altLang="ko-KR" dirty="0"/>
              <a:t>BGD</a:t>
            </a:r>
            <a:r>
              <a:rPr kumimoji="1" lang="ko-KR" altLang="en-US" dirty="0"/>
              <a:t>의 </a:t>
            </a:r>
            <a:r>
              <a:rPr kumimoji="1" lang="en-US" altLang="ko-KR" dirty="0"/>
              <a:t>epoch</a:t>
            </a:r>
            <a:r>
              <a:rPr kumimoji="1" lang="ko-KR" altLang="en-US" dirty="0"/>
              <a:t> </a:t>
            </a:r>
            <a:r>
              <a:rPr kumimoji="1" lang="en-US" altLang="ko-KR" dirty="0"/>
              <a:t>1</a:t>
            </a:r>
            <a:r>
              <a:rPr kumimoji="1" lang="ko-KR" altLang="en-US" dirty="0"/>
              <a:t>번당 소요 시간이 더 커질 수 있다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SGD</a:t>
            </a:r>
            <a:r>
              <a:rPr kumimoji="1" lang="ko-KR" altLang="en-US" dirty="0"/>
              <a:t>는 데이터를 쪼개서 여러 번 불러오므로</a:t>
            </a:r>
            <a:r>
              <a:rPr kumimoji="1" lang="en-US" altLang="ko-KR" dirty="0"/>
              <a:t>,</a:t>
            </a:r>
            <a:r>
              <a:rPr kumimoji="1" lang="ko-KR" altLang="en-US" dirty="0"/>
              <a:t> 각 연산은 가볍지만 전체적으로는 연산 횟수가 많아진다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따라서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 환경에서는 데이터 크기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IO</a:t>
            </a:r>
            <a:r>
              <a:rPr kumimoji="1" lang="ko-KR" altLang="en-US" dirty="0"/>
              <a:t> 비용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연산량에</a:t>
            </a:r>
            <a:r>
              <a:rPr kumimoji="1" lang="ko-KR" altLang="en-US" dirty="0"/>
              <a:t> 따라 어느 쪽이 더 오래 걸릴지 달라질 수 있다</a:t>
            </a:r>
            <a:r>
              <a:rPr kumimoji="1" lang="en-US" altLang="ko-KR" dirty="0"/>
              <a:t>.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E9904B7-9455-9A6C-6DCD-98CC4D549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0" y="1769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/>
              <a:t>BGD VS SGD epoch </a:t>
            </a:r>
            <a:r>
              <a:rPr kumimoji="1" lang="ko-KR" altLang="en-US" sz="3200" dirty="0"/>
              <a:t>소요 시간</a:t>
            </a:r>
            <a:endParaRPr kumimoji="1" lang="en-US" altLang="ko-KR" sz="3200" dirty="0"/>
          </a:p>
        </p:txBody>
      </p:sp>
    </p:spTree>
    <p:extLst>
      <p:ext uri="{BB962C8B-B14F-4D97-AF65-F5344CB8AC3E}">
        <p14:creationId xmlns:p14="http://schemas.microsoft.com/office/powerpoint/2010/main" val="3063594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F32E5-D2EC-5DC1-1E7F-AE6CC01C4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6F6938-A111-277B-7DA6-75211C8E6CDD}"/>
              </a:ext>
            </a:extLst>
          </p:cNvPr>
          <p:cNvSpPr txBox="1"/>
          <p:nvPr/>
        </p:nvSpPr>
        <p:spPr>
          <a:xfrm>
            <a:off x="391380" y="1502545"/>
            <a:ext cx="1140923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개념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전체 데이터를 여러 개의 작은 배치로 나누어 각 배치마다 기울기를 계산해 파라미터를 업데이트한다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과정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미니배치마다 파라미터를 업데이트한다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장점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BGD</a:t>
            </a:r>
            <a:r>
              <a:rPr kumimoji="1" lang="ko-KR" altLang="en-US" dirty="0"/>
              <a:t>보다 빠르고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dirty="0"/>
              <a:t>SGD</a:t>
            </a:r>
            <a:r>
              <a:rPr kumimoji="1" lang="ko-KR" altLang="en-US" dirty="0"/>
              <a:t>보다 안정적이다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행렬 연산 및 </a:t>
            </a:r>
            <a:r>
              <a:rPr kumimoji="1" lang="en-US" altLang="ko-KR" dirty="0"/>
              <a:t>GPU </a:t>
            </a:r>
            <a:r>
              <a:rPr kumimoji="1" lang="ko-KR" altLang="en-US" dirty="0"/>
              <a:t>등 병렬처리에 효율적이다</a:t>
            </a:r>
            <a:r>
              <a:rPr kumimoji="1" lang="en-US" altLang="ko-K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단점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배치 크기 설정이 필요하다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완전히 안정적이지는 않다</a:t>
            </a:r>
            <a:r>
              <a:rPr kumimoji="1" lang="en-US" altLang="ko-KR" dirty="0"/>
              <a:t>.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40D8E4E5-432F-7469-9FDE-4A68DFC91B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0" y="1769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/>
              <a:t>Mini-Batch Gradient Descent(</a:t>
            </a:r>
            <a:r>
              <a:rPr kumimoji="1" lang="ko-KR" altLang="en-US" sz="3200" dirty="0"/>
              <a:t>미니배치 경사 </a:t>
            </a:r>
            <a:r>
              <a:rPr kumimoji="1" lang="ko-KR" altLang="en-US" sz="3200" dirty="0" err="1"/>
              <a:t>하강법</a:t>
            </a:r>
            <a:r>
              <a:rPr kumimoji="1" lang="en-US" altLang="ko-KR" sz="3200" dirty="0"/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F7DF80-9CC6-EFC5-A22F-DB111AA5C9DE}"/>
              </a:ext>
            </a:extLst>
          </p:cNvPr>
          <p:cNvSpPr txBox="1"/>
          <p:nvPr/>
        </p:nvSpPr>
        <p:spPr>
          <a:xfrm>
            <a:off x="5390517" y="6046838"/>
            <a:ext cx="1410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R" dirty="0">
                <a:hlinkClick r:id="rId2"/>
              </a:rPr>
              <a:t>SGD </a:t>
            </a:r>
            <a:r>
              <a:rPr kumimoji="1" lang="ko-KR" altLang="en-US" dirty="0">
                <a:hlinkClick r:id="rId2"/>
              </a:rPr>
              <a:t>시각화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4325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BA3C7-97D4-965C-1969-A4438411E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25DD70-BFA8-5E34-7C7C-05C75408C7D7}"/>
              </a:ext>
            </a:extLst>
          </p:cNvPr>
          <p:cNvSpPr txBox="1"/>
          <p:nvPr/>
        </p:nvSpPr>
        <p:spPr>
          <a:xfrm>
            <a:off x="391380" y="1502545"/>
            <a:ext cx="11409239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이론 관점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BGD : </a:t>
            </a:r>
            <a:r>
              <a:rPr kumimoji="1" lang="ko-KR" altLang="en-US" dirty="0"/>
              <a:t>전체 데이터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SGD : 1</a:t>
            </a:r>
            <a:r>
              <a:rPr kumimoji="1" lang="ko-KR" altLang="en-US" dirty="0"/>
              <a:t>개 샘플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MBGD : </a:t>
            </a:r>
            <a:r>
              <a:rPr kumimoji="1" lang="ko-KR" altLang="en-US" dirty="0"/>
              <a:t>소규모 묶음</a:t>
            </a: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실무 관점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dirty="0"/>
              <a:t>SGD</a:t>
            </a:r>
            <a:r>
              <a:rPr kumimoji="1" lang="ko-KR" altLang="en-US" dirty="0"/>
              <a:t>라는 용어를 </a:t>
            </a:r>
            <a:r>
              <a:rPr kumimoji="1" lang="en-US" altLang="ko-KR" dirty="0"/>
              <a:t>Mini-Batch </a:t>
            </a:r>
            <a:r>
              <a:rPr kumimoji="1" lang="ko-KR" altLang="en-US" dirty="0"/>
              <a:t>방식까지 넓게 사용한다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프레임워크에서도 </a:t>
            </a:r>
            <a:r>
              <a:rPr kumimoji="1" lang="en-US" altLang="ko-KR" dirty="0"/>
              <a:t>optimizer</a:t>
            </a:r>
            <a:r>
              <a:rPr kumimoji="1" lang="ko-KR" altLang="en-US" dirty="0"/>
              <a:t> 이름이 </a:t>
            </a:r>
            <a:r>
              <a:rPr kumimoji="1" lang="en-US" altLang="ko-KR" dirty="0"/>
              <a:t>SGD</a:t>
            </a:r>
            <a:r>
              <a:rPr kumimoji="1" lang="ko-KR" altLang="en-US" dirty="0"/>
              <a:t>지만</a:t>
            </a:r>
            <a:r>
              <a:rPr kumimoji="1" lang="en-US" altLang="ko-KR" dirty="0"/>
              <a:t>,</a:t>
            </a:r>
            <a:r>
              <a:rPr kumimoji="1" lang="ko-KR" altLang="en-US" dirty="0"/>
              <a:t> 실제로는 </a:t>
            </a:r>
            <a:r>
              <a:rPr kumimoji="1" lang="en-US" altLang="ko-KR" dirty="0"/>
              <a:t>mini-batch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사용한다</a:t>
            </a:r>
            <a:r>
              <a:rPr kumimoji="1" lang="en-US" altLang="ko-KR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중요한 점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전체 데이터가 아닌 일부</a:t>
            </a:r>
            <a:r>
              <a:rPr kumimoji="1" lang="en-US" altLang="ko-KR" dirty="0"/>
              <a:t>(1</a:t>
            </a:r>
            <a:r>
              <a:rPr kumimoji="1" lang="ko-KR" altLang="en-US" dirty="0"/>
              <a:t>개 또는 미니배치</a:t>
            </a:r>
            <a:r>
              <a:rPr kumimoji="1" lang="en-US" altLang="ko-KR" dirty="0"/>
              <a:t>)</a:t>
            </a:r>
            <a:r>
              <a:rPr kumimoji="1" lang="ko-KR" altLang="en-US" dirty="0"/>
              <a:t>로 업데이트하는 것이 </a:t>
            </a:r>
            <a:r>
              <a:rPr kumimoji="1" lang="en-US" altLang="ko-KR" dirty="0"/>
              <a:t>BGD</a:t>
            </a:r>
            <a:r>
              <a:rPr kumimoji="1" lang="ko-KR" altLang="en-US" dirty="0" err="1"/>
              <a:t>와의</a:t>
            </a:r>
            <a:r>
              <a:rPr kumimoji="1" lang="ko-KR" altLang="en-US" dirty="0"/>
              <a:t> 본질적 차이점이다</a:t>
            </a:r>
            <a:r>
              <a:rPr kumimoji="1" lang="en-US" altLang="ko-KR" dirty="0"/>
              <a:t>.</a:t>
            </a: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33A782A8-7F21-FA87-E109-75032CE70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80" y="176982"/>
            <a:ext cx="10515600" cy="13255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3200" dirty="0"/>
              <a:t>SGD VS MBGD</a:t>
            </a:r>
          </a:p>
        </p:txBody>
      </p:sp>
    </p:spTree>
    <p:extLst>
      <p:ext uri="{BB962C8B-B14F-4D97-AF65-F5344CB8AC3E}">
        <p14:creationId xmlns:p14="http://schemas.microsoft.com/office/powerpoint/2010/main" val="25781841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558</Words>
  <Application>Microsoft Macintosh PowerPoint</Application>
  <PresentationFormat>와이드스크린</PresentationFormat>
  <Paragraphs>101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CNN</vt:lpstr>
      <vt:lpstr>Review</vt:lpstr>
      <vt:lpstr>Gradient Descent(경사 하강법)</vt:lpstr>
      <vt:lpstr>Batch Gradient Descent(배치 경사하강법)</vt:lpstr>
      <vt:lpstr>Stochastic Gradient Descent(확률적 경사하강법)</vt:lpstr>
      <vt:lpstr>BGD VS SGD epoch 소요 시간</vt:lpstr>
      <vt:lpstr>Mini-Batch Gradient Descent(미니배치 경사 하강법)</vt:lpstr>
      <vt:lpstr>SGD VS MBGD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하태영</dc:creator>
  <cp:lastModifiedBy>하태영</cp:lastModifiedBy>
  <cp:revision>3</cp:revision>
  <dcterms:created xsi:type="dcterms:W3CDTF">2025-07-12T08:26:30Z</dcterms:created>
  <dcterms:modified xsi:type="dcterms:W3CDTF">2025-07-21T03:39:42Z</dcterms:modified>
</cp:coreProperties>
</file>