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76" r:id="rId4"/>
    <p:sldId id="258" r:id="rId5"/>
    <p:sldId id="277" r:id="rId6"/>
    <p:sldId id="263" r:id="rId7"/>
    <p:sldId id="271" r:id="rId8"/>
    <p:sldId id="272" r:id="rId9"/>
    <p:sldId id="273" r:id="rId10"/>
    <p:sldId id="274" r:id="rId11"/>
    <p:sldId id="275" r:id="rId12"/>
    <p:sldId id="264" r:id="rId13"/>
    <p:sldId id="266" r:id="rId14"/>
    <p:sldId id="269" r:id="rId15"/>
    <p:sldId id="270" r:id="rId16"/>
    <p:sldId id="278" r:id="rId17"/>
    <p:sldId id="279" r:id="rId18"/>
    <p:sldId id="280" r:id="rId19"/>
    <p:sldId id="281" r:id="rId20"/>
    <p:sldId id="282" r:id="rId21"/>
    <p:sldId id="283" r:id="rId22"/>
    <p:sldId id="287" r:id="rId23"/>
    <p:sldId id="290" r:id="rId24"/>
    <p:sldId id="288" r:id="rId25"/>
    <p:sldId id="284" r:id="rId26"/>
    <p:sldId id="289" r:id="rId27"/>
    <p:sldId id="285" r:id="rId28"/>
    <p:sldId id="267" r:id="rId29"/>
    <p:sldId id="286" r:id="rId30"/>
    <p:sldId id="262" r:id="rId31"/>
  </p:sldIdLst>
  <p:sldSz cx="12192000" cy="6858000"/>
  <p:notesSz cx="6858000" cy="9144000"/>
  <p:embeddedFontLst>
    <p:embeddedFont>
      <p:font typeface="Bahnschrift" panose="020B0502040204020203" pitchFamily="34" charset="0"/>
      <p:regular r:id="rId33"/>
      <p:bold r:id="rId34"/>
    </p:embeddedFont>
    <p:embeddedFont>
      <p:font typeface="HY중고딕" panose="02030600000101010101" pitchFamily="18" charset="-127"/>
      <p:regular r:id="rId35"/>
    </p:embeddedFont>
    <p:embeddedFont>
      <p:font typeface="HY헤드라인M" panose="02030600000101010101" pitchFamily="18" charset="-127"/>
      <p:regular r:id="rId36"/>
    </p:embeddedFont>
    <p:embeddedFont>
      <p:font typeface="IrisUPC" panose="020B0604020202020204" pitchFamily="34" charset="-34"/>
      <p:regular r:id="rId37"/>
      <p:bold r:id="rId38"/>
      <p:italic r:id="rId39"/>
      <p:boldItalic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aafa86d545a127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214" autoAdjust="0"/>
  </p:normalViewPr>
  <p:slideViewPr>
    <p:cSldViewPr snapToGrid="0">
      <p:cViewPr varScale="1">
        <p:scale>
          <a:sx n="48" d="100"/>
          <a:sy n="48" d="100"/>
        </p:scale>
        <p:origin x="67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실행 시간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BWT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N=100</c:v>
                </c:pt>
                <c:pt idx="1">
                  <c:v>N=1000</c:v>
                </c:pt>
                <c:pt idx="2">
                  <c:v>N=10000</c:v>
                </c:pt>
                <c:pt idx="3">
                  <c:v>N=30000</c:v>
                </c:pt>
                <c:pt idx="4">
                  <c:v>N=60000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2.1999999999999999E-2</c:v>
                </c:pt>
                <c:pt idx="1">
                  <c:v>0.14599999999999999</c:v>
                </c:pt>
                <c:pt idx="2">
                  <c:v>1.419</c:v>
                </c:pt>
                <c:pt idx="3">
                  <c:v>5.202</c:v>
                </c:pt>
                <c:pt idx="4">
                  <c:v>16.954999999999998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10-4C5C-B94E-48743A68C5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trivial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N=100</c:v>
                </c:pt>
                <c:pt idx="1">
                  <c:v>N=1000</c:v>
                </c:pt>
                <c:pt idx="2">
                  <c:v>N=10000</c:v>
                </c:pt>
                <c:pt idx="3">
                  <c:v>N=30000</c:v>
                </c:pt>
                <c:pt idx="4">
                  <c:v>N=60000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0.155</c:v>
                </c:pt>
                <c:pt idx="1">
                  <c:v>2.0569999999999999</c:v>
                </c:pt>
                <c:pt idx="2">
                  <c:v>21.437000000000001</c:v>
                </c:pt>
                <c:pt idx="3">
                  <c:v>64.158000000000001</c:v>
                </c:pt>
                <c:pt idx="4">
                  <c:v>127.33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10-4C5C-B94E-48743A68C5D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959199311"/>
        <c:axId val="982965279"/>
      </c:lineChart>
      <c:catAx>
        <c:axId val="959199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82965279"/>
        <c:crosses val="autoZero"/>
        <c:auto val="1"/>
        <c:lblAlgn val="ctr"/>
        <c:lblOffset val="100"/>
        <c:noMultiLvlLbl val="0"/>
      </c:catAx>
      <c:valAx>
        <c:axId val="982965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(</a:t>
                </a:r>
                <a:r>
                  <a:rPr lang="ko-KR" altLang="en-US" dirty="0"/>
                  <a:t>초</a:t>
                </a:r>
                <a:r>
                  <a:rPr lang="en-US" altLang="ko-KR" dirty="0"/>
                  <a:t>)</a:t>
                </a:r>
                <a:endParaRPr lang="ko-KR" altLang="en-US" dirty="0"/>
              </a:p>
            </c:rich>
          </c:tx>
          <c:layout>
            <c:manualLayout>
              <c:xMode val="edge"/>
              <c:yMode val="edge"/>
              <c:x val="9.753952956014425E-2"/>
              <c:y val="4.710018617553905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59199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168554095677487"/>
          <c:y val="0.92446795575053164"/>
          <c:w val="0.28295359495830824"/>
          <c:h val="6.88205586558797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정확도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BWT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N=100</c:v>
                </c:pt>
                <c:pt idx="1">
                  <c:v>N=1000</c:v>
                </c:pt>
                <c:pt idx="2">
                  <c:v>N=10000</c:v>
                </c:pt>
                <c:pt idx="3">
                  <c:v>N=30000</c:v>
                </c:pt>
                <c:pt idx="4">
                  <c:v>N=60000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0.97</c:v>
                </c:pt>
                <c:pt idx="1">
                  <c:v>0.97599999999999998</c:v>
                </c:pt>
                <c:pt idx="2">
                  <c:v>0.99777000000000005</c:v>
                </c:pt>
                <c:pt idx="3">
                  <c:v>0.99916000000000005</c:v>
                </c:pt>
                <c:pt idx="4">
                  <c:v>0.99956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ED-45D9-83AF-728BEF125B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trivial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N=100</c:v>
                </c:pt>
                <c:pt idx="1">
                  <c:v>N=1000</c:v>
                </c:pt>
                <c:pt idx="2">
                  <c:v>N=10000</c:v>
                </c:pt>
                <c:pt idx="3">
                  <c:v>N=30000</c:v>
                </c:pt>
                <c:pt idx="4">
                  <c:v>N=60000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0.99970000000000003</c:v>
                </c:pt>
                <c:pt idx="3">
                  <c:v>0.99926700000000002</c:v>
                </c:pt>
                <c:pt idx="4">
                  <c:v>0.99965000000000004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EED-45D9-83AF-728BEF125B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72828303"/>
        <c:axId val="983032671"/>
      </c:lineChart>
      <c:catAx>
        <c:axId val="1072828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83032671"/>
        <c:crosses val="autoZero"/>
        <c:auto val="1"/>
        <c:lblAlgn val="ctr"/>
        <c:lblOffset val="100"/>
        <c:noMultiLvlLbl val="0"/>
      </c:catAx>
      <c:valAx>
        <c:axId val="983032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72828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실행 시간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BWT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M=2000</c:v>
                </c:pt>
                <c:pt idx="1">
                  <c:v>M=20000</c:v>
                </c:pt>
                <c:pt idx="2">
                  <c:v>M=100000</c:v>
                </c:pt>
                <c:pt idx="3">
                  <c:v>M=1000000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1.8089999999999999</c:v>
                </c:pt>
                <c:pt idx="1">
                  <c:v>5.4470000000000001</c:v>
                </c:pt>
                <c:pt idx="2">
                  <c:v>21.007999999999999</c:v>
                </c:pt>
                <c:pt idx="3">
                  <c:v>198.916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10-4C5C-B94E-48743A68C5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trivial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M=2000</c:v>
                </c:pt>
                <c:pt idx="1">
                  <c:v>M=20000</c:v>
                </c:pt>
                <c:pt idx="2">
                  <c:v>M=100000</c:v>
                </c:pt>
                <c:pt idx="3">
                  <c:v>M=1000000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6.1609999999999996</c:v>
                </c:pt>
                <c:pt idx="1">
                  <c:v>63.167999999999999</c:v>
                </c:pt>
                <c:pt idx="2">
                  <c:v>327.34300000000002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10-4C5C-B94E-48743A68C5D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959199311"/>
        <c:axId val="982965279"/>
      </c:lineChart>
      <c:catAx>
        <c:axId val="959199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82965279"/>
        <c:crosses val="autoZero"/>
        <c:auto val="1"/>
        <c:lblAlgn val="ctr"/>
        <c:lblOffset val="100"/>
        <c:noMultiLvlLbl val="0"/>
      </c:catAx>
      <c:valAx>
        <c:axId val="982965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(</a:t>
                </a:r>
                <a:r>
                  <a:rPr lang="ko-KR" altLang="en-US" dirty="0"/>
                  <a:t>초</a:t>
                </a:r>
                <a:r>
                  <a:rPr lang="en-US" altLang="ko-KR" dirty="0"/>
                  <a:t>)</a:t>
                </a:r>
                <a:endParaRPr lang="ko-KR" altLang="en-US" dirty="0"/>
              </a:p>
            </c:rich>
          </c:tx>
          <c:layout>
            <c:manualLayout>
              <c:xMode val="edge"/>
              <c:yMode val="edge"/>
              <c:x val="9.753952956014425E-2"/>
              <c:y val="4.710018617553905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59199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168554095677487"/>
          <c:y val="0.92446795575053164"/>
          <c:w val="0.28201517494492878"/>
          <c:h val="7.09062039882415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정확도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BWT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M=2000</c:v>
                </c:pt>
                <c:pt idx="1">
                  <c:v>M=20000</c:v>
                </c:pt>
                <c:pt idx="2">
                  <c:v>M=100000</c:v>
                </c:pt>
                <c:pt idx="3">
                  <c:v>M=1000000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0.99922999999999995</c:v>
                </c:pt>
                <c:pt idx="1">
                  <c:v>0.99926000000000004</c:v>
                </c:pt>
                <c:pt idx="2">
                  <c:v>0.99929999999999997</c:v>
                </c:pt>
                <c:pt idx="3">
                  <c:v>0.99934999999999996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E9-4FEC-84C5-4898AEE17A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trivial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M=2000</c:v>
                </c:pt>
                <c:pt idx="1">
                  <c:v>M=20000</c:v>
                </c:pt>
                <c:pt idx="2">
                  <c:v>M=100000</c:v>
                </c:pt>
                <c:pt idx="3">
                  <c:v>M=1000000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0.99943000000000004</c:v>
                </c:pt>
                <c:pt idx="1">
                  <c:v>0.99953000000000003</c:v>
                </c:pt>
                <c:pt idx="2">
                  <c:v>0.99990000000000001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E9-4FEC-84C5-4898AEE17A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72828303"/>
        <c:axId val="983032671"/>
      </c:lineChart>
      <c:catAx>
        <c:axId val="1072828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83032671"/>
        <c:crosses val="autoZero"/>
        <c:auto val="1"/>
        <c:lblAlgn val="ctr"/>
        <c:lblOffset val="100"/>
        <c:noMultiLvlLbl val="0"/>
      </c:catAx>
      <c:valAx>
        <c:axId val="983032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72828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3T01:56:20.729" idx="1">
    <p:pos x="6954" y="2104"/>
    <p:text>가장 무식한 방법은 문자열 길이 N만큼 suffix들을 따로 저장한 다음 sorting 하는것-&gt;O(n^2logN)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A53B5-4B7D-481B-AC7A-0E68CAED95A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F235E-2D3B-45EA-A2F6-FBBB99CE9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08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DNA Reconstructing</a:t>
            </a:r>
            <a:r>
              <a:rPr lang="ko-KR" altLang="en-US" dirty="0"/>
              <a:t>이라는 주제로 발표를 하게 될 하유진입니다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F235E-2D3B-45EA-A2F6-FBBB99CE90E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802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read</a:t>
            </a:r>
            <a:r>
              <a:rPr lang="ko-KR" altLang="en-US" dirty="0"/>
              <a:t>를 탐색해보겠습니다</a:t>
            </a:r>
            <a:r>
              <a:rPr lang="en-US" altLang="ko-KR" dirty="0"/>
              <a:t>. </a:t>
            </a:r>
            <a:r>
              <a:rPr lang="ko-KR" altLang="en-US" dirty="0"/>
              <a:t>먼저 </a:t>
            </a:r>
            <a:r>
              <a:rPr lang="en-US" altLang="ko-KR" dirty="0"/>
              <a:t>mismatch</a:t>
            </a:r>
            <a:r>
              <a:rPr lang="ko-KR" altLang="en-US" dirty="0"/>
              <a:t>가 없는 경우입니다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</a:t>
            </a:r>
            <a:r>
              <a:rPr lang="en-US" altLang="ko-KR" dirty="0"/>
              <a:t>read</a:t>
            </a:r>
            <a:r>
              <a:rPr lang="ko-KR" altLang="en-US" dirty="0"/>
              <a:t>의 맨 마지막 문자인 </a:t>
            </a:r>
            <a:r>
              <a:rPr lang="en-US" altLang="ko-KR" dirty="0"/>
              <a:t>G</a:t>
            </a:r>
            <a:r>
              <a:rPr lang="ko-KR" altLang="en-US" dirty="0"/>
              <a:t>를 탐색합니다</a:t>
            </a:r>
            <a:r>
              <a:rPr lang="en-US" altLang="ko-KR" dirty="0"/>
              <a:t>. G</a:t>
            </a:r>
            <a:r>
              <a:rPr lang="ko-KR" altLang="en-US" dirty="0"/>
              <a:t>가 </a:t>
            </a:r>
            <a:r>
              <a:rPr lang="en-US" altLang="ko-KR" dirty="0"/>
              <a:t>F</a:t>
            </a:r>
            <a:r>
              <a:rPr lang="ko-KR" altLang="en-US" dirty="0"/>
              <a:t>에서 나오는 범위를 찾기 위해 </a:t>
            </a:r>
            <a:r>
              <a:rPr lang="en-US" altLang="ko-KR" dirty="0"/>
              <a:t>last</a:t>
            </a:r>
            <a:r>
              <a:rPr lang="ko-KR" altLang="en-US" dirty="0"/>
              <a:t>배열을 이용해</a:t>
            </a:r>
            <a:endParaRPr lang="en-US" altLang="ko-KR" dirty="0"/>
          </a:p>
          <a:p>
            <a:r>
              <a:rPr lang="en-US" altLang="ko-KR" dirty="0"/>
              <a:t>start</a:t>
            </a:r>
            <a:r>
              <a:rPr lang="ko-KR" altLang="en-US" dirty="0"/>
              <a:t>와 </a:t>
            </a:r>
            <a:r>
              <a:rPr lang="en-US" altLang="ko-KR" dirty="0"/>
              <a:t>end </a:t>
            </a:r>
            <a:r>
              <a:rPr lang="ko-KR" altLang="en-US" dirty="0"/>
              <a:t>값을 설정해줍니다</a:t>
            </a:r>
            <a:r>
              <a:rPr lang="en-US" altLang="ko-KR" dirty="0"/>
              <a:t>.  </a:t>
            </a:r>
            <a:r>
              <a:rPr lang="ko-KR" altLang="en-US" dirty="0"/>
              <a:t>따라서 </a:t>
            </a:r>
            <a:r>
              <a:rPr lang="en-US" altLang="ko-KR" dirty="0"/>
              <a:t>G</a:t>
            </a:r>
            <a:r>
              <a:rPr lang="ko-KR" altLang="en-US" dirty="0"/>
              <a:t>는 </a:t>
            </a:r>
            <a:r>
              <a:rPr lang="en-US" altLang="ko-KR" dirty="0"/>
              <a:t>index 4</a:t>
            </a:r>
            <a:r>
              <a:rPr lang="ko-KR" altLang="en-US" dirty="0"/>
              <a:t>에 위치한다는 것을 알 수 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BWT_T</a:t>
            </a:r>
            <a:r>
              <a:rPr lang="ko-KR" altLang="en-US" dirty="0"/>
              <a:t>에서 </a:t>
            </a:r>
            <a:r>
              <a:rPr lang="en-US" altLang="ko-KR" dirty="0"/>
              <a:t>index</a:t>
            </a:r>
            <a:r>
              <a:rPr lang="ko-KR" altLang="en-US" dirty="0"/>
              <a:t>가 </a:t>
            </a:r>
            <a:r>
              <a:rPr lang="en-US" altLang="ko-KR" dirty="0"/>
              <a:t>4</a:t>
            </a:r>
            <a:r>
              <a:rPr lang="ko-KR" altLang="en-US" dirty="0"/>
              <a:t>인 곳을 따라가면 </a:t>
            </a:r>
            <a:r>
              <a:rPr lang="en-US" altLang="ko-KR" dirty="0"/>
              <a:t>G</a:t>
            </a:r>
            <a:r>
              <a:rPr lang="ko-KR" altLang="en-US" dirty="0"/>
              <a:t>앞에 </a:t>
            </a:r>
            <a:r>
              <a:rPr lang="en-US" altLang="ko-KR" dirty="0"/>
              <a:t>C</a:t>
            </a:r>
            <a:r>
              <a:rPr lang="ko-KR" altLang="en-US" dirty="0"/>
              <a:t>가 존재한다는 것을 알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tally table</a:t>
            </a:r>
            <a:r>
              <a:rPr lang="ko-KR" altLang="en-US" dirty="0"/>
              <a:t>을 따라가면 현재까지 </a:t>
            </a:r>
            <a:r>
              <a:rPr lang="en-US" altLang="ko-KR" dirty="0"/>
              <a:t>C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번 나왔다는 것과 </a:t>
            </a:r>
            <a:r>
              <a:rPr lang="en-US" altLang="ko-KR" dirty="0"/>
              <a:t>rank=2</a:t>
            </a:r>
            <a:r>
              <a:rPr lang="ko-KR" altLang="en-US" dirty="0"/>
              <a:t>인 </a:t>
            </a:r>
            <a:r>
              <a:rPr lang="en-US" altLang="ko-KR" dirty="0"/>
              <a:t>C</a:t>
            </a:r>
            <a:r>
              <a:rPr lang="ko-KR" altLang="en-US" dirty="0"/>
              <a:t>라는 것을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이제 그 </a:t>
            </a:r>
            <a:r>
              <a:rPr lang="en-US" altLang="ko-KR" dirty="0"/>
              <a:t>C</a:t>
            </a:r>
            <a:r>
              <a:rPr lang="ko-KR" altLang="en-US" dirty="0"/>
              <a:t>의 위치는 </a:t>
            </a:r>
            <a:r>
              <a:rPr lang="en-US" altLang="ko-KR" dirty="0"/>
              <a:t>tally </a:t>
            </a:r>
            <a:r>
              <a:rPr lang="ko-KR" altLang="en-US" dirty="0"/>
              <a:t>테이블 값과 </a:t>
            </a: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en-US" altLang="ko-KR" dirty="0"/>
              <a:t>last</a:t>
            </a:r>
            <a:r>
              <a:rPr lang="ko-KR" altLang="en-US" dirty="0"/>
              <a:t>배열 값을 더한 값입니다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F235E-2D3B-45EA-A2F6-FBBB99CE90E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378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마찬가지로 </a:t>
            </a:r>
            <a:r>
              <a:rPr lang="en-US" altLang="ko-KR" dirty="0"/>
              <a:t>C</a:t>
            </a:r>
            <a:r>
              <a:rPr lang="ko-KR" altLang="en-US" dirty="0"/>
              <a:t>앞에 </a:t>
            </a:r>
            <a:r>
              <a:rPr lang="en-US" altLang="ko-KR" dirty="0"/>
              <a:t>A</a:t>
            </a:r>
            <a:r>
              <a:rPr lang="ko-KR" altLang="en-US" dirty="0"/>
              <a:t>가 존재한다는 것을 알 수 있고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en-US" altLang="ko-KR" dirty="0"/>
              <a:t>A</a:t>
            </a:r>
            <a:r>
              <a:rPr lang="ko-KR" altLang="en-US" dirty="0"/>
              <a:t>의 위치를 </a:t>
            </a:r>
            <a:r>
              <a:rPr lang="en-US" altLang="ko-KR" dirty="0"/>
              <a:t>tally table</a:t>
            </a:r>
            <a:r>
              <a:rPr lang="ko-KR" altLang="en-US" dirty="0"/>
              <a:t>을 통해 구할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F235E-2D3B-45EA-A2F6-FBBB99CE90E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710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탐색이 완료되고 </a:t>
            </a:r>
            <a:r>
              <a:rPr lang="en-US" altLang="ko-KR" dirty="0"/>
              <a:t>1</a:t>
            </a:r>
            <a:r>
              <a:rPr lang="ko-KR" altLang="en-US" dirty="0"/>
              <a:t>을 따라 </a:t>
            </a:r>
            <a:r>
              <a:rPr lang="en-US" altLang="ko-KR" dirty="0"/>
              <a:t>sf</a:t>
            </a:r>
            <a:r>
              <a:rPr lang="ko-KR" altLang="en-US" dirty="0"/>
              <a:t>배열을 보면 </a:t>
            </a:r>
            <a:r>
              <a:rPr lang="en-US" altLang="ko-KR" dirty="0"/>
              <a:t>1</a:t>
            </a:r>
            <a:r>
              <a:rPr lang="ko-KR" altLang="en-US" dirty="0"/>
              <a:t>이므로</a:t>
            </a:r>
            <a:r>
              <a:rPr lang="en-US" altLang="ko-KR" dirty="0"/>
              <a:t>, A</a:t>
            </a:r>
            <a:r>
              <a:rPr lang="ko-KR" altLang="en-US" dirty="0"/>
              <a:t>가 문자 </a:t>
            </a:r>
            <a:r>
              <a:rPr lang="en-US" altLang="ko-KR" dirty="0"/>
              <a:t>“TACGC”</a:t>
            </a:r>
            <a:r>
              <a:rPr lang="ko-KR" altLang="en-US" dirty="0"/>
              <a:t>에서 </a:t>
            </a:r>
            <a:r>
              <a:rPr lang="en-US" altLang="ko-KR" dirty="0"/>
              <a:t>index 1</a:t>
            </a:r>
            <a:r>
              <a:rPr lang="ko-KR" altLang="en-US" dirty="0"/>
              <a:t>에 위치한다는 것을 알 수 있고</a:t>
            </a:r>
            <a:r>
              <a:rPr lang="en-US" altLang="ko-KR" dirty="0"/>
              <a:t>, </a:t>
            </a:r>
            <a:r>
              <a:rPr lang="ko-KR" altLang="en-US" dirty="0"/>
              <a:t>그 위치에 </a:t>
            </a:r>
            <a:r>
              <a:rPr lang="en-US" altLang="ko-KR" dirty="0"/>
              <a:t>ACG</a:t>
            </a:r>
            <a:r>
              <a:rPr lang="ko-KR" altLang="en-US" dirty="0"/>
              <a:t>를 넣어줍니다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F235E-2D3B-45EA-A2F6-FBBB99CE90E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004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</a:t>
            </a:r>
            <a:r>
              <a:rPr lang="en-US" altLang="ko-KR" dirty="0"/>
              <a:t>mismatch</a:t>
            </a:r>
            <a:r>
              <a:rPr lang="ko-KR" altLang="en-US" dirty="0"/>
              <a:t>가 발생한 경우입니다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앞의 경우와 마찬가지로 탐색해 나가다가 </a:t>
            </a:r>
            <a:r>
              <a:rPr lang="en-US" altLang="ko-KR" dirty="0"/>
              <a:t>mismatch</a:t>
            </a:r>
            <a:r>
              <a:rPr lang="ko-KR" altLang="en-US" dirty="0"/>
              <a:t>가 발생하면 </a:t>
            </a:r>
            <a:r>
              <a:rPr lang="en-US" altLang="ko-KR" dirty="0"/>
              <a:t>1</a:t>
            </a:r>
            <a:r>
              <a:rPr lang="ko-KR" altLang="en-US" dirty="0"/>
              <a:t>증가시켜주고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mismatch </a:t>
            </a:r>
            <a:r>
              <a:rPr lang="ko-KR" altLang="en-US" dirty="0"/>
              <a:t>발생 여부와 상관없이 이어서 탐색합니다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F235E-2D3B-45EA-A2F6-FBBB99CE90E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026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최종적으로 </a:t>
            </a:r>
            <a:r>
              <a:rPr lang="en-US" altLang="ko-KR" dirty="0"/>
              <a:t>read </a:t>
            </a:r>
            <a:r>
              <a:rPr lang="ko-KR" altLang="en-US" dirty="0"/>
              <a:t>탐색이 끝나고 </a:t>
            </a:r>
            <a:r>
              <a:rPr lang="en-US" altLang="ko-KR" dirty="0"/>
              <a:t>mismatch</a:t>
            </a:r>
            <a:r>
              <a:rPr lang="ko-KR" altLang="en-US" dirty="0"/>
              <a:t>가 허용되는 범위 안이므로 </a:t>
            </a:r>
            <a:endParaRPr lang="en-US" altLang="ko-KR" dirty="0"/>
          </a:p>
          <a:p>
            <a:r>
              <a:rPr lang="en-US" altLang="ko-KR" dirty="0"/>
              <a:t>read</a:t>
            </a:r>
            <a:r>
              <a:rPr lang="ko-KR" altLang="en-US" dirty="0"/>
              <a:t>의 위치로 선택합니다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F235E-2D3B-45EA-A2F6-FBBB99CE90E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427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결과 및 분석입니다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F235E-2D3B-45EA-A2F6-FBBB99CE90E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214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F235E-2D3B-45EA-A2F6-FBBB99CE90E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6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L=30, M=2</a:t>
            </a:r>
            <a:r>
              <a:rPr lang="ko-KR" altLang="en-US" dirty="0"/>
              <a:t>만</a:t>
            </a:r>
            <a:r>
              <a:rPr lang="en-US" altLang="ko-KR" dirty="0"/>
              <a:t>, D=2</a:t>
            </a:r>
            <a:r>
              <a:rPr lang="ko-KR" altLang="en-US" dirty="0"/>
              <a:t>일 때 </a:t>
            </a:r>
            <a:r>
              <a:rPr lang="en-US" altLang="ko-KR" dirty="0"/>
              <a:t>N</a:t>
            </a:r>
            <a:r>
              <a:rPr lang="ko-KR" altLang="en-US" dirty="0"/>
              <a:t>의 변화에 따른 정확도 및 실행시간 변화입니다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trivial, BWT</a:t>
            </a:r>
            <a:r>
              <a:rPr lang="ko-KR" altLang="en-US" dirty="0"/>
              <a:t> 모두 정확도가 </a:t>
            </a:r>
            <a:r>
              <a:rPr lang="en-US" altLang="ko-KR" dirty="0"/>
              <a:t>97%</a:t>
            </a:r>
            <a:r>
              <a:rPr lang="ko-KR" altLang="en-US" dirty="0"/>
              <a:t>이상으로 별 차이가 나지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실행시간에서는 </a:t>
            </a:r>
            <a:r>
              <a:rPr lang="en-US" altLang="ko-KR" dirty="0"/>
              <a:t>N</a:t>
            </a:r>
            <a:r>
              <a:rPr lang="ko-KR" altLang="en-US" dirty="0"/>
              <a:t>이 만을 넘어가는 순간부터 </a:t>
            </a:r>
            <a:r>
              <a:rPr lang="en-US" altLang="ko-KR" dirty="0"/>
              <a:t>trivial</a:t>
            </a:r>
            <a:r>
              <a:rPr lang="ko-KR" altLang="en-US" dirty="0"/>
              <a:t>의 실행시간이 급격히 증가해서</a:t>
            </a:r>
            <a:endParaRPr lang="en-US" altLang="ko-KR" dirty="0"/>
          </a:p>
          <a:p>
            <a:r>
              <a:rPr lang="en-US" altLang="ko-KR" dirty="0"/>
              <a:t>BWT</a:t>
            </a:r>
            <a:r>
              <a:rPr lang="ko-KR" altLang="en-US" dirty="0"/>
              <a:t>가 더 효율이 좋다는 것을 확인할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F235E-2D3B-45EA-A2F6-FBBB99CE90E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358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/>
              <a:t>L=30, N=3</a:t>
            </a:r>
            <a:r>
              <a:rPr lang="ko-KR" altLang="en-US" dirty="0"/>
              <a:t>만</a:t>
            </a:r>
            <a:r>
              <a:rPr lang="en-US" altLang="ko-KR" dirty="0"/>
              <a:t>, D=2</a:t>
            </a:r>
            <a:r>
              <a:rPr lang="ko-KR" altLang="en-US" dirty="0"/>
              <a:t>일 때 </a:t>
            </a:r>
            <a:r>
              <a:rPr lang="en-US" altLang="ko-KR" dirty="0"/>
              <a:t>M</a:t>
            </a:r>
            <a:r>
              <a:rPr lang="ko-KR" altLang="en-US" dirty="0"/>
              <a:t>에 따른 정확도 및 실행시간 변화입니다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아주 미세하지만 </a:t>
            </a:r>
            <a:r>
              <a:rPr lang="en-US" altLang="ko-KR" dirty="0"/>
              <a:t>M(read</a:t>
            </a:r>
            <a:r>
              <a:rPr lang="ko-KR" altLang="en-US" dirty="0"/>
              <a:t>의 개수가 많아질수록</a:t>
            </a:r>
            <a:r>
              <a:rPr lang="en-US" altLang="ko-KR" dirty="0"/>
              <a:t>) </a:t>
            </a:r>
            <a:r>
              <a:rPr lang="ko-KR" altLang="en-US" dirty="0"/>
              <a:t>두 알고리즘 모두 정확도가 높아지는 것을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M</a:t>
            </a:r>
            <a:r>
              <a:rPr lang="ko-KR" altLang="en-US" dirty="0"/>
              <a:t>이 커질수록 실행시간은 증가했습니다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F235E-2D3B-45EA-A2F6-FBBB99CE90E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535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</a:t>
            </a:r>
            <a:r>
              <a:rPr lang="en-US" altLang="ko-KR" dirty="0"/>
              <a:t>Future Work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F235E-2D3B-45EA-A2F6-FBBB99CE90E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310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제 발표 순서는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F235E-2D3B-45EA-A2F6-FBBB99CE90E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4061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 알고리즘은 실행시간은 단축시켰지만 </a:t>
            </a:r>
            <a:r>
              <a:rPr lang="en-US" altLang="ko-KR" dirty="0"/>
              <a:t>read</a:t>
            </a:r>
            <a:r>
              <a:rPr lang="ko-KR" altLang="en-US" dirty="0"/>
              <a:t>를 탐색하는 과정에서 마지막 문자의 </a:t>
            </a:r>
            <a:r>
              <a:rPr lang="en-US" altLang="ko-KR" dirty="0"/>
              <a:t>mismatch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ko-KR" altLang="en-US" dirty="0"/>
              <a:t>고려하지 못했다는 점</a:t>
            </a:r>
            <a:r>
              <a:rPr lang="en-US" altLang="ko-KR" dirty="0"/>
              <a:t>, suffix array</a:t>
            </a:r>
            <a:r>
              <a:rPr lang="ko-KR" altLang="en-US" dirty="0"/>
              <a:t>를 </a:t>
            </a:r>
            <a:r>
              <a:rPr lang="en-US" altLang="ko-KR" dirty="0"/>
              <a:t>sorting</a:t>
            </a:r>
            <a:r>
              <a:rPr lang="ko-KR" altLang="en-US" dirty="0"/>
              <a:t>하는 과정에서 </a:t>
            </a:r>
            <a:r>
              <a:rPr lang="en-US" altLang="ko-KR" dirty="0"/>
              <a:t>100%</a:t>
            </a:r>
            <a:r>
              <a:rPr lang="ko-KR" altLang="en-US" dirty="0"/>
              <a:t>활용하지 못했다는 점에서 단점이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따라서 </a:t>
            </a:r>
            <a:r>
              <a:rPr lang="en-US" altLang="ko-KR" dirty="0"/>
              <a:t>read</a:t>
            </a:r>
            <a:r>
              <a:rPr lang="ko-KR" altLang="en-US" dirty="0"/>
              <a:t>의 마지막 문자가 </a:t>
            </a:r>
            <a:r>
              <a:rPr lang="en-US" altLang="ko-KR" dirty="0"/>
              <a:t>mismatch</a:t>
            </a:r>
            <a:r>
              <a:rPr lang="ko-KR" altLang="en-US" dirty="0"/>
              <a:t>일 경우 그 전 문자를 탐색하는 방법을 통해 정확도를 높이고 </a:t>
            </a:r>
            <a:r>
              <a:rPr lang="en-US" altLang="ko-KR" dirty="0"/>
              <a:t>suffix array</a:t>
            </a:r>
            <a:r>
              <a:rPr lang="ko-KR" altLang="en-US" dirty="0"/>
              <a:t> </a:t>
            </a:r>
            <a:r>
              <a:rPr lang="ko-KR" altLang="en-US" dirty="0" err="1"/>
              <a:t>정렬시</a:t>
            </a:r>
            <a:r>
              <a:rPr lang="ko-KR" altLang="en-US" dirty="0"/>
              <a:t> 문자열을 </a:t>
            </a:r>
            <a:r>
              <a:rPr lang="en-US" altLang="ko-KR" dirty="0"/>
              <a:t>1,2,4</a:t>
            </a:r>
            <a:r>
              <a:rPr lang="ko-KR" altLang="en-US" dirty="0"/>
              <a:t>길이 단위로 확인하며 정렬하는 방법을 통해 정렬하는데 걸리는 시간을 줄여야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F235E-2D3B-45EA-A2F6-FBBB99CE90E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0473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F235E-2D3B-45EA-A2F6-FBBB99CE90E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824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F235E-2D3B-45EA-A2F6-FBBB99CE90E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9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프로젝트 개요입니다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F235E-2D3B-45EA-A2F6-FBBB99CE90E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087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</a:t>
            </a:r>
            <a:r>
              <a:rPr lang="en-US" altLang="ko-KR" dirty="0"/>
              <a:t>reference </a:t>
            </a:r>
            <a:r>
              <a:rPr lang="ko-KR" altLang="en-US" dirty="0"/>
              <a:t>방식으로 </a:t>
            </a:r>
            <a:r>
              <a:rPr lang="en-US" altLang="ko-KR" dirty="0" err="1"/>
              <a:t>myGenome</a:t>
            </a:r>
            <a:r>
              <a:rPr lang="ko-KR" altLang="en-US" dirty="0"/>
              <a:t>을 재구성하는 것을 선택했습니다</a:t>
            </a:r>
            <a:r>
              <a:rPr lang="en-US" altLang="ko-KR" dirty="0"/>
              <a:t>. </a:t>
            </a:r>
            <a:r>
              <a:rPr lang="ko-KR" altLang="en-US" dirty="0"/>
              <a:t>따라서 길이가 </a:t>
            </a:r>
            <a:r>
              <a:rPr lang="en-US" altLang="ko-KR" dirty="0"/>
              <a:t>N</a:t>
            </a:r>
            <a:r>
              <a:rPr lang="ko-KR" altLang="en-US" dirty="0"/>
              <a:t>인 </a:t>
            </a:r>
            <a:r>
              <a:rPr lang="en-US" altLang="ko-KR" dirty="0" err="1"/>
              <a:t>humanGenome</a:t>
            </a:r>
            <a:r>
              <a:rPr lang="ko-KR" altLang="en-US" dirty="0"/>
              <a:t>과 </a:t>
            </a:r>
            <a:r>
              <a:rPr lang="en-US" altLang="ko-KR" dirty="0"/>
              <a:t>m</a:t>
            </a:r>
            <a:r>
              <a:rPr lang="ko-KR" altLang="en-US" dirty="0"/>
              <a:t>개의 </a:t>
            </a:r>
            <a:r>
              <a:rPr lang="en-US" altLang="ko-KR" dirty="0"/>
              <a:t>L</a:t>
            </a:r>
            <a:r>
              <a:rPr lang="ko-KR" altLang="en-US" dirty="0"/>
              <a:t>길이 </a:t>
            </a:r>
            <a:r>
              <a:rPr lang="en-US" altLang="ko-KR" dirty="0"/>
              <a:t> short read</a:t>
            </a:r>
            <a:r>
              <a:rPr lang="ko-KR" altLang="en-US" dirty="0"/>
              <a:t>를 통해 길이가 </a:t>
            </a:r>
            <a:r>
              <a:rPr lang="en-US" altLang="ko-KR" dirty="0"/>
              <a:t>N</a:t>
            </a:r>
            <a:r>
              <a:rPr lang="ko-KR" altLang="en-US" dirty="0"/>
              <a:t>인 </a:t>
            </a:r>
            <a:r>
              <a:rPr lang="en-US" altLang="ko-KR" dirty="0" err="1"/>
              <a:t>myGenome</a:t>
            </a:r>
            <a:r>
              <a:rPr lang="ko-KR" altLang="en-US" dirty="0"/>
              <a:t>을 재구성할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프로젝트를 진행하기 위해 먼저 </a:t>
            </a:r>
            <a:r>
              <a:rPr lang="en-US" altLang="ko-KR" dirty="0" err="1"/>
              <a:t>mygenome</a:t>
            </a:r>
            <a:r>
              <a:rPr lang="ko-KR" altLang="en-US" dirty="0"/>
              <a:t>을 </a:t>
            </a:r>
            <a:r>
              <a:rPr lang="en-US" altLang="ko-KR" dirty="0"/>
              <a:t>ACGT</a:t>
            </a:r>
            <a:r>
              <a:rPr lang="ko-KR" altLang="en-US" dirty="0"/>
              <a:t>로 구성되도록 랜덤으로 생성한 후 </a:t>
            </a:r>
            <a:r>
              <a:rPr lang="en-US" altLang="ko-KR" dirty="0"/>
              <a:t>L</a:t>
            </a:r>
            <a:r>
              <a:rPr lang="ko-KR" altLang="en-US" dirty="0"/>
              <a:t>개의 염기 중 총 </a:t>
            </a:r>
            <a:r>
              <a:rPr lang="en-US" altLang="ko-KR" dirty="0"/>
              <a:t>1% </a:t>
            </a:r>
            <a:r>
              <a:rPr lang="ko-KR" altLang="en-US" dirty="0" err="1"/>
              <a:t>랜덤한</a:t>
            </a:r>
            <a:r>
              <a:rPr lang="ko-KR" altLang="en-US" dirty="0"/>
              <a:t> 인덱스에서 변이가 생기도록 하였습니다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 err="1"/>
              <a:t>myGenome</a:t>
            </a:r>
            <a:r>
              <a:rPr lang="ko-KR" altLang="en-US" dirty="0"/>
              <a:t>을 랜덤으로 잘라 </a:t>
            </a:r>
            <a:r>
              <a:rPr lang="en-US" altLang="ko-KR" dirty="0"/>
              <a:t>short read</a:t>
            </a:r>
            <a:r>
              <a:rPr lang="ko-KR" altLang="en-US" dirty="0"/>
              <a:t>를 생성했습니다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F235E-2D3B-45EA-A2F6-FBBB99CE90E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655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구현내용을 </a:t>
            </a:r>
            <a:r>
              <a:rPr lang="ko-KR" altLang="en-US" dirty="0" err="1"/>
              <a:t>설명드리겠습니다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F235E-2D3B-45EA-A2F6-FBBB99CE90E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04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저는 벤치마크</a:t>
            </a:r>
            <a:r>
              <a:rPr lang="en-US" altLang="ko-KR" dirty="0"/>
              <a:t> </a:t>
            </a:r>
            <a:r>
              <a:rPr lang="ko-KR" altLang="en-US" dirty="0"/>
              <a:t>알고리즘으로 </a:t>
            </a:r>
            <a:r>
              <a:rPr lang="en-US" altLang="ko-KR" dirty="0"/>
              <a:t>trivial </a:t>
            </a:r>
            <a:r>
              <a:rPr lang="ko-KR" altLang="en-US" dirty="0"/>
              <a:t>알고리즘을 선택했습니다</a:t>
            </a:r>
            <a:r>
              <a:rPr lang="en-US" altLang="ko-KR" dirty="0"/>
              <a:t>. trivial </a:t>
            </a:r>
            <a:r>
              <a:rPr lang="ko-KR" altLang="en-US" dirty="0"/>
              <a:t>알고리즘에서는 </a:t>
            </a:r>
            <a:r>
              <a:rPr lang="en-US" altLang="ko-KR" dirty="0"/>
              <a:t>read</a:t>
            </a:r>
            <a:r>
              <a:rPr lang="ko-KR" altLang="en-US" dirty="0"/>
              <a:t>와 </a:t>
            </a:r>
            <a:r>
              <a:rPr lang="en-US" altLang="ko-KR" dirty="0"/>
              <a:t>human genome</a:t>
            </a:r>
            <a:r>
              <a:rPr lang="ko-KR" altLang="en-US" dirty="0"/>
              <a:t>을 비교하다가 허용하는 </a:t>
            </a:r>
            <a:r>
              <a:rPr lang="en-US" altLang="ko-KR" dirty="0"/>
              <a:t>mismatch</a:t>
            </a:r>
            <a:r>
              <a:rPr lang="ko-KR" altLang="en-US" dirty="0"/>
              <a:t>수를 넘어가면 다음 비교를 진행하고</a:t>
            </a:r>
            <a:r>
              <a:rPr lang="en-US" altLang="ko-KR" dirty="0"/>
              <a:t>, </a:t>
            </a:r>
            <a:r>
              <a:rPr lang="ko-KR" altLang="en-US" dirty="0"/>
              <a:t>허용 </a:t>
            </a:r>
            <a:r>
              <a:rPr lang="en-US" altLang="ko-KR" dirty="0"/>
              <a:t>mismatch </a:t>
            </a:r>
            <a:r>
              <a:rPr lang="ko-KR" altLang="en-US" dirty="0"/>
              <a:t>범위 안에 있다면 </a:t>
            </a:r>
            <a:r>
              <a:rPr lang="en-US" altLang="ko-KR" dirty="0" err="1"/>
              <a:t>findOriginal</a:t>
            </a:r>
            <a:r>
              <a:rPr lang="en-US" altLang="ko-KR" dirty="0"/>
              <a:t> </a:t>
            </a:r>
            <a:r>
              <a:rPr lang="ko-KR" altLang="en-US" dirty="0"/>
              <a:t>배열 위치에 넣어주었습니다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F235E-2D3B-45EA-A2F6-FBBB99CE90E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02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</a:t>
            </a:r>
            <a:r>
              <a:rPr lang="en-US" altLang="ko-KR" dirty="0"/>
              <a:t>BWT </a:t>
            </a:r>
            <a:r>
              <a:rPr lang="ko-KR" altLang="en-US" dirty="0"/>
              <a:t>알고리즘입니다</a:t>
            </a:r>
            <a:r>
              <a:rPr lang="en-US" altLang="ko-KR" dirty="0"/>
              <a:t>. BWT</a:t>
            </a:r>
            <a:r>
              <a:rPr lang="ko-KR" altLang="en-US" dirty="0"/>
              <a:t> 알고리즘을 사용하기 위해서는 우선 </a:t>
            </a:r>
            <a:r>
              <a:rPr lang="en-US" altLang="ko-KR" dirty="0"/>
              <a:t>BWT_T</a:t>
            </a:r>
            <a:r>
              <a:rPr lang="ko-KR" altLang="en-US" dirty="0"/>
              <a:t>를 찾아야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BWT_T</a:t>
            </a:r>
            <a:r>
              <a:rPr lang="ko-KR" altLang="en-US" dirty="0"/>
              <a:t>를 찾기 위해 원래는 </a:t>
            </a:r>
            <a:r>
              <a:rPr lang="en-US" altLang="ko-KR" dirty="0"/>
              <a:t>N*N</a:t>
            </a:r>
            <a:r>
              <a:rPr lang="ko-KR" altLang="en-US" dirty="0"/>
              <a:t>크기의 테이블이 필요하지만 이 프로젝트에서는 </a:t>
            </a:r>
            <a:r>
              <a:rPr lang="en-US" altLang="ko-KR" dirty="0"/>
              <a:t>N</a:t>
            </a:r>
            <a:r>
              <a:rPr lang="ko-KR" altLang="en-US" dirty="0"/>
              <a:t>이 엄청 크기때문에 접미사만 저장하는 </a:t>
            </a:r>
            <a:r>
              <a:rPr lang="en-US" altLang="ko-KR" dirty="0"/>
              <a:t>suffix array</a:t>
            </a:r>
            <a:r>
              <a:rPr lang="ko-KR" altLang="en-US" dirty="0"/>
              <a:t>를 사용했습니다</a:t>
            </a:r>
            <a:r>
              <a:rPr lang="en-US" altLang="ko-KR" dirty="0"/>
              <a:t>. T=“TACGC”</a:t>
            </a:r>
            <a:r>
              <a:rPr lang="ko-KR" altLang="en-US" dirty="0"/>
              <a:t>일 때 </a:t>
            </a:r>
            <a:r>
              <a:rPr lang="en-US" altLang="ko-KR" dirty="0"/>
              <a:t>suffix array</a:t>
            </a:r>
            <a:r>
              <a:rPr lang="ko-KR" altLang="en-US" dirty="0"/>
              <a:t>를 정렬하면 다음과 같습니다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// </a:t>
            </a:r>
            <a:r>
              <a:rPr lang="ko-KR" altLang="en-US" dirty="0"/>
              <a:t>단어 </a:t>
            </a:r>
            <a:r>
              <a:rPr lang="ko-KR" altLang="en-US" dirty="0" err="1"/>
              <a:t>비교시</a:t>
            </a:r>
            <a:r>
              <a:rPr lang="ko-KR" altLang="en-US" dirty="0"/>
              <a:t> </a:t>
            </a:r>
            <a:r>
              <a:rPr lang="en-US" altLang="ko-KR" dirty="0"/>
              <a:t>O(N) , </a:t>
            </a:r>
            <a:r>
              <a:rPr lang="ko-KR" altLang="en-US" dirty="0" err="1"/>
              <a:t>정렬시</a:t>
            </a:r>
            <a:r>
              <a:rPr lang="ko-KR" altLang="en-US" dirty="0"/>
              <a:t> </a:t>
            </a:r>
            <a:r>
              <a:rPr lang="en-US" altLang="ko-KR" dirty="0"/>
              <a:t>O(</a:t>
            </a:r>
            <a:r>
              <a:rPr lang="en-US" altLang="ko-KR" dirty="0" err="1"/>
              <a:t>NlogN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F235E-2D3B-45EA-A2F6-FBBB99CE90E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970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정렬이 된 </a:t>
            </a:r>
            <a:r>
              <a:rPr lang="en-US" altLang="ko-KR" dirty="0"/>
              <a:t>suffix array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실제 접미사가 위치하는 인덱스만 </a:t>
            </a:r>
            <a:r>
              <a:rPr lang="en-US" altLang="ko-KR" dirty="0"/>
              <a:t>sf</a:t>
            </a:r>
            <a:r>
              <a:rPr lang="ko-KR" altLang="en-US" dirty="0"/>
              <a:t>배열에 저장합니다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</a:t>
            </a:r>
            <a:r>
              <a:rPr lang="en-US" altLang="ko-KR" dirty="0"/>
              <a:t>sf </a:t>
            </a:r>
            <a:r>
              <a:rPr lang="ko-KR" altLang="en-US" dirty="0"/>
              <a:t>배열을 통해 </a:t>
            </a:r>
            <a:r>
              <a:rPr lang="en-US" altLang="ko-KR" dirty="0"/>
              <a:t>F</a:t>
            </a:r>
            <a:r>
              <a:rPr lang="ko-KR" altLang="en-US" dirty="0"/>
              <a:t>와 </a:t>
            </a:r>
            <a:r>
              <a:rPr lang="en-US" altLang="ko-KR" dirty="0"/>
              <a:t>BWT_T</a:t>
            </a:r>
            <a:r>
              <a:rPr lang="ko-KR" altLang="en-US" dirty="0"/>
              <a:t>를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F235E-2D3B-45EA-A2F6-FBBB99CE90E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6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Read</a:t>
            </a:r>
            <a:r>
              <a:rPr lang="ko-KR" altLang="en-US" dirty="0"/>
              <a:t>를 탐색해야 되는데 </a:t>
            </a:r>
            <a:r>
              <a:rPr lang="en-US" altLang="ko-KR" dirty="0"/>
              <a:t>read</a:t>
            </a:r>
            <a:r>
              <a:rPr lang="ko-KR" altLang="en-US" dirty="0"/>
              <a:t>의 위치를 더 빠르게 찾기 위해 다음과 같은 </a:t>
            </a:r>
            <a:r>
              <a:rPr lang="en-US" altLang="ko-KR" dirty="0"/>
              <a:t>data</a:t>
            </a:r>
            <a:r>
              <a:rPr lang="ko-KR" altLang="en-US" dirty="0"/>
              <a:t>를 추가적으로 생성합니다</a:t>
            </a:r>
            <a:r>
              <a:rPr lang="en-US" altLang="ko-KR" dirty="0"/>
              <a:t>.  </a:t>
            </a:r>
            <a:r>
              <a:rPr lang="ko-KR" altLang="en-US" dirty="0"/>
              <a:t>먼저 </a:t>
            </a:r>
            <a:r>
              <a:rPr lang="en-US" altLang="ko-KR" dirty="0"/>
              <a:t>tally table</a:t>
            </a:r>
            <a:r>
              <a:rPr lang="ko-KR" altLang="en-US" dirty="0"/>
              <a:t>은 </a:t>
            </a:r>
            <a:r>
              <a:rPr lang="en-US" altLang="ko-KR" dirty="0"/>
              <a:t>BWT_T</a:t>
            </a:r>
            <a:r>
              <a:rPr lang="ko-KR" altLang="en-US" dirty="0"/>
              <a:t>에서 어떤 염기가 나오는지 그 개수를 누적해서 저장한 테이블이고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last </a:t>
            </a:r>
            <a:r>
              <a:rPr lang="ko-KR" altLang="en-US" dirty="0"/>
              <a:t>배열은 </a:t>
            </a:r>
            <a:r>
              <a:rPr lang="en-US" altLang="ko-KR" dirty="0"/>
              <a:t>F</a:t>
            </a:r>
            <a:r>
              <a:rPr lang="ko-KR" altLang="en-US" dirty="0"/>
              <a:t>에서 각 염기가 마지막으로 나오는 인덱스를 저장한 배열입니다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F235E-2D3B-45EA-A2F6-FBBB99CE90E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25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2019-06-04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2019-06-04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2019-06-04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8328501" y="5781750"/>
            <a:ext cx="3482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IrisUPC" panose="020B0604020202020204" pitchFamily="34" charset="-34"/>
                <a:ea typeface="KoPub돋움체 Light" panose="02020603020101020101" pitchFamily="18" charset="-127"/>
                <a:cs typeface="IrisUPC" panose="020B0604020202020204" pitchFamily="34" charset="-34"/>
              </a:rPr>
              <a:t>컴퓨터공학과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IrisUPC" panose="020B0604020202020204" pitchFamily="34" charset="-34"/>
                <a:ea typeface="KoPub돋움체 Light" panose="02020603020101020101" pitchFamily="18" charset="-127"/>
                <a:cs typeface="IrisUPC" panose="020B0604020202020204" pitchFamily="34" charset="-34"/>
              </a:rPr>
              <a:t>2017112142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IrisUPC" panose="020B0604020202020204" pitchFamily="34" charset="-34"/>
                <a:ea typeface="KoPub돋움체 Light" panose="02020603020101020101" pitchFamily="18" charset="-127"/>
                <a:cs typeface="IrisUPC" panose="020B0604020202020204" pitchFamily="34" charset="-34"/>
              </a:rPr>
              <a:t>하유진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20365DE-5E26-4FB9-A948-16957FB87283}"/>
              </a:ext>
            </a:extLst>
          </p:cNvPr>
          <p:cNvGrpSpPr/>
          <p:nvPr/>
        </p:nvGrpSpPr>
        <p:grpSpPr>
          <a:xfrm>
            <a:off x="3729655" y="2598546"/>
            <a:ext cx="4732690" cy="1660907"/>
            <a:chOff x="4160645" y="1126274"/>
            <a:chExt cx="4084997" cy="1660907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160645" y="1785365"/>
              <a:ext cx="4084997" cy="171772"/>
              <a:chOff x="4337108" y="1769323"/>
              <a:chExt cx="3275272" cy="88579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IrisUPC" panose="020B0604020202020204" pitchFamily="34" charset="-34"/>
                  <a:cs typeface="IrisUPC" panose="020B0604020202020204" pitchFamily="34" charset="-34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36B305E-0F6B-4B99-882A-37313EC9E4AE}"/>
                  </a:ext>
                </a:extLst>
              </p:cNvPr>
              <p:cNvSpPr/>
              <p:nvPr/>
            </p:nvSpPr>
            <p:spPr>
              <a:xfrm>
                <a:off x="6978669" y="181218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IrisUPC" panose="020B0604020202020204" pitchFamily="34" charset="-34"/>
                  <a:cs typeface="IrisUPC" panose="020B0604020202020204" pitchFamily="34" charset="-34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5B3DC0-C60A-44F9-B405-EC9DBF52B20D}"/>
                </a:ext>
              </a:extLst>
            </p:cNvPr>
            <p:cNvSpPr txBox="1"/>
            <p:nvPr/>
          </p:nvSpPr>
          <p:spPr>
            <a:xfrm>
              <a:off x="4400715" y="1126274"/>
              <a:ext cx="36048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IrisUPC" panose="020B0604020202020204" pitchFamily="34" charset="-34"/>
                  <a:ea typeface="KoPub돋움체 Medium" panose="02020603020101020101" pitchFamily="18" charset="-127"/>
                  <a:cs typeface="IrisUPC" panose="020B0604020202020204" pitchFamily="34" charset="-34"/>
                </a:rPr>
                <a:t>기말프로젝트 최종 발표</a:t>
              </a:r>
              <a:endPara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IrisUPC" panose="020B0604020202020204" pitchFamily="34" charset="-34"/>
                <a:ea typeface="KoPub돋움체 Light" panose="02020603020101020101" pitchFamily="18" charset="-127"/>
                <a:cs typeface="IrisUPC" panose="020B0604020202020204" pitchFamily="34" charset="-34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9316D5-EEB6-45E0-99C8-BD96F2453DEC}"/>
                </a:ext>
              </a:extLst>
            </p:cNvPr>
            <p:cNvSpPr txBox="1"/>
            <p:nvPr/>
          </p:nvSpPr>
          <p:spPr>
            <a:xfrm>
              <a:off x="4400715" y="2233183"/>
              <a:ext cx="360485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IrisUPC" panose="020B0604020202020204" pitchFamily="34" charset="-34"/>
                  <a:ea typeface="KoPub돋움체 Light" panose="02020603020101020101" pitchFamily="18" charset="-127"/>
                  <a:cs typeface="IrisUPC" panose="020B0604020202020204" pitchFamily="34" charset="-34"/>
                </a:rPr>
                <a:t>DNA Reconstructing</a:t>
              </a:r>
              <a:endPara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IrisUPC" panose="020B0604020202020204" pitchFamily="34" charset="-34"/>
                <a:ea typeface="KoPub돋움체 Light" panose="02020603020101020101" pitchFamily="18" charset="-127"/>
                <a:cs typeface="IrisUPC" panose="020B0604020202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3979671" cy="641873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477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2.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프로젝트 구현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-Benchmark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B2347A0-7786-4D5F-B8F3-E427CE1E2E32}"/>
              </a:ext>
            </a:extLst>
          </p:cNvPr>
          <p:cNvCxnSpPr>
            <a:cxnSpLocks/>
          </p:cNvCxnSpPr>
          <p:nvPr/>
        </p:nvCxnSpPr>
        <p:spPr>
          <a:xfrm>
            <a:off x="4363453" y="502025"/>
            <a:ext cx="76133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57F7CF-E9D0-4B17-A524-1BCE2D47B567}"/>
              </a:ext>
            </a:extLst>
          </p:cNvPr>
          <p:cNvSpPr txBox="1"/>
          <p:nvPr/>
        </p:nvSpPr>
        <p:spPr>
          <a:xfrm>
            <a:off x="262821" y="2817772"/>
            <a:ext cx="219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Human</a:t>
            </a:r>
            <a:r>
              <a:rPr lang="ko-KR" altLang="en-US" sz="20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0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Genome</a:t>
            </a:r>
            <a:endParaRPr lang="ko-KR" altLang="en-US" sz="20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7AEB26-FFD1-4086-BE9D-8FCA5CAD59A4}"/>
              </a:ext>
            </a:extLst>
          </p:cNvPr>
          <p:cNvSpPr txBox="1"/>
          <p:nvPr/>
        </p:nvSpPr>
        <p:spPr>
          <a:xfrm>
            <a:off x="611426" y="4286186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Short Read</a:t>
            </a:r>
            <a:endParaRPr lang="ko-KR" altLang="en-US" sz="20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932F411-C8AC-4D88-9033-B7C8118786C1}"/>
              </a:ext>
            </a:extLst>
          </p:cNvPr>
          <p:cNvGrpSpPr/>
          <p:nvPr/>
        </p:nvGrpSpPr>
        <p:grpSpPr>
          <a:xfrm>
            <a:off x="4040645" y="2053390"/>
            <a:ext cx="505484" cy="2151413"/>
            <a:chOff x="619887" y="1138989"/>
            <a:chExt cx="505484" cy="2151413"/>
          </a:xfrm>
        </p:grpSpPr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8C82C4CB-8C2E-414F-A792-CB46A7BE732E}"/>
                </a:ext>
              </a:extLst>
            </p:cNvPr>
            <p:cNvSpPr/>
            <p:nvPr/>
          </p:nvSpPr>
          <p:spPr>
            <a:xfrm>
              <a:off x="619888" y="1138989"/>
              <a:ext cx="505483" cy="641873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015D3CB9-22EF-4885-9888-BD405C954725}"/>
                </a:ext>
              </a:extLst>
            </p:cNvPr>
            <p:cNvSpPr/>
            <p:nvPr/>
          </p:nvSpPr>
          <p:spPr>
            <a:xfrm>
              <a:off x="619887" y="2648529"/>
              <a:ext cx="505483" cy="641873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3C1D0A-EF93-4136-B8CE-373B23488060}"/>
              </a:ext>
            </a:extLst>
          </p:cNvPr>
          <p:cNvSpPr/>
          <p:nvPr/>
        </p:nvSpPr>
        <p:spPr>
          <a:xfrm>
            <a:off x="3400725" y="4280712"/>
            <a:ext cx="1925456" cy="3488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C     A     C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13417F-696A-47F5-999C-F829B2EBEAFF}"/>
              </a:ext>
            </a:extLst>
          </p:cNvPr>
          <p:cNvSpPr txBox="1"/>
          <p:nvPr/>
        </p:nvSpPr>
        <p:spPr>
          <a:xfrm>
            <a:off x="6857064" y="1130060"/>
            <a:ext cx="4317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Mismatch=1</a:t>
            </a:r>
            <a:endParaRPr lang="ko-KR" altLang="en-US" sz="5400" b="1" dirty="0">
              <a:solidFill>
                <a:srgbClr val="FF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82DC08-9DAF-4FEE-8AA2-FDD58AFA11C9}"/>
              </a:ext>
            </a:extLst>
          </p:cNvPr>
          <p:cNvSpPr/>
          <p:nvPr/>
        </p:nvSpPr>
        <p:spPr>
          <a:xfrm>
            <a:off x="2667198" y="2843418"/>
            <a:ext cx="8379733" cy="3488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 A    T     A     C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864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3979671" cy="641873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477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2.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프로젝트 구현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-Benchmark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B2347A0-7786-4D5F-B8F3-E427CE1E2E32}"/>
              </a:ext>
            </a:extLst>
          </p:cNvPr>
          <p:cNvCxnSpPr>
            <a:cxnSpLocks/>
          </p:cNvCxnSpPr>
          <p:nvPr/>
        </p:nvCxnSpPr>
        <p:spPr>
          <a:xfrm>
            <a:off x="4363453" y="502025"/>
            <a:ext cx="76133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57F7CF-E9D0-4B17-A524-1BCE2D47B567}"/>
              </a:ext>
            </a:extLst>
          </p:cNvPr>
          <p:cNvSpPr txBox="1"/>
          <p:nvPr/>
        </p:nvSpPr>
        <p:spPr>
          <a:xfrm>
            <a:off x="262821" y="2817772"/>
            <a:ext cx="219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Human</a:t>
            </a:r>
            <a:r>
              <a:rPr lang="ko-KR" altLang="en-US" sz="20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0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Genome</a:t>
            </a:r>
            <a:endParaRPr lang="ko-KR" altLang="en-US" sz="20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7AEB26-FFD1-4086-BE9D-8FCA5CAD59A4}"/>
              </a:ext>
            </a:extLst>
          </p:cNvPr>
          <p:cNvSpPr txBox="1"/>
          <p:nvPr/>
        </p:nvSpPr>
        <p:spPr>
          <a:xfrm>
            <a:off x="611426" y="4286186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Short Read</a:t>
            </a:r>
            <a:endParaRPr lang="ko-KR" altLang="en-US" sz="20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932F411-C8AC-4D88-9033-B7C8118786C1}"/>
              </a:ext>
            </a:extLst>
          </p:cNvPr>
          <p:cNvGrpSpPr/>
          <p:nvPr/>
        </p:nvGrpSpPr>
        <p:grpSpPr>
          <a:xfrm>
            <a:off x="4794623" y="2053390"/>
            <a:ext cx="505484" cy="2151413"/>
            <a:chOff x="619887" y="1138989"/>
            <a:chExt cx="505484" cy="2151413"/>
          </a:xfrm>
        </p:grpSpPr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8C82C4CB-8C2E-414F-A792-CB46A7BE732E}"/>
                </a:ext>
              </a:extLst>
            </p:cNvPr>
            <p:cNvSpPr/>
            <p:nvPr/>
          </p:nvSpPr>
          <p:spPr>
            <a:xfrm>
              <a:off x="619888" y="1138989"/>
              <a:ext cx="505483" cy="641873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015D3CB9-22EF-4885-9888-BD405C954725}"/>
                </a:ext>
              </a:extLst>
            </p:cNvPr>
            <p:cNvSpPr/>
            <p:nvPr/>
          </p:nvSpPr>
          <p:spPr>
            <a:xfrm>
              <a:off x="619887" y="2648529"/>
              <a:ext cx="505483" cy="641873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3C1D0A-EF93-4136-B8CE-373B23488060}"/>
              </a:ext>
            </a:extLst>
          </p:cNvPr>
          <p:cNvSpPr/>
          <p:nvPr/>
        </p:nvSpPr>
        <p:spPr>
          <a:xfrm>
            <a:off x="3400725" y="4280712"/>
            <a:ext cx="1925456" cy="3488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C     A     C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13417F-696A-47F5-999C-F829B2EBEAFF}"/>
              </a:ext>
            </a:extLst>
          </p:cNvPr>
          <p:cNvSpPr txBox="1"/>
          <p:nvPr/>
        </p:nvSpPr>
        <p:spPr>
          <a:xfrm>
            <a:off x="6857064" y="1130060"/>
            <a:ext cx="4317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Mismatch=1</a:t>
            </a:r>
            <a:endParaRPr lang="ko-KR" altLang="en-US" sz="5400" b="1" dirty="0">
              <a:solidFill>
                <a:srgbClr val="FF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82DC08-9DAF-4FEE-8AA2-FDD58AFA11C9}"/>
              </a:ext>
            </a:extLst>
          </p:cNvPr>
          <p:cNvSpPr/>
          <p:nvPr/>
        </p:nvSpPr>
        <p:spPr>
          <a:xfrm>
            <a:off x="2667198" y="2843418"/>
            <a:ext cx="8379733" cy="3488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 A    T     A     C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472EE27-DA9B-49A1-B61A-6A3E5DAD2EA7}"/>
              </a:ext>
            </a:extLst>
          </p:cNvPr>
          <p:cNvGrpSpPr/>
          <p:nvPr/>
        </p:nvGrpSpPr>
        <p:grpSpPr>
          <a:xfrm>
            <a:off x="611426" y="5825667"/>
            <a:ext cx="10435504" cy="400110"/>
            <a:chOff x="611426" y="5825667"/>
            <a:chExt cx="10435504" cy="40011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045FF97-2B0C-4623-A0F1-2EB263C826A6}"/>
                </a:ext>
              </a:extLst>
            </p:cNvPr>
            <p:cNvSpPr/>
            <p:nvPr/>
          </p:nvSpPr>
          <p:spPr>
            <a:xfrm>
              <a:off x="2667197" y="5851313"/>
              <a:ext cx="8379733" cy="3488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>
                  <a:solidFill>
                    <a:schemeClr val="tx1"/>
                  </a:solidFill>
                </a:rPr>
                <a:t>       C     A     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50F7A5-C502-424E-96B0-7371F7C173C2}"/>
                </a:ext>
              </a:extLst>
            </p:cNvPr>
            <p:cNvSpPr txBox="1"/>
            <p:nvPr/>
          </p:nvSpPr>
          <p:spPr>
            <a:xfrm>
              <a:off x="611426" y="5825667"/>
              <a:ext cx="15872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>
                  <a:latin typeface="HY중고딕" panose="02030600000101010101" pitchFamily="18" charset="-127"/>
                  <a:ea typeface="HY중고딕" panose="02030600000101010101" pitchFamily="18" charset="-127"/>
                </a:rPr>
                <a:t>findOriginal</a:t>
              </a:r>
              <a:endParaRPr lang="ko-KR" altLang="en-US" sz="2000" b="1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59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3113397" cy="783723"/>
            <a:chOff x="640080" y="-971550"/>
            <a:chExt cx="1660746" cy="93504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44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2.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프로젝트 구현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-BWT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B2347A0-7786-4D5F-B8F3-E427CE1E2E32}"/>
              </a:ext>
            </a:extLst>
          </p:cNvPr>
          <p:cNvCxnSpPr>
            <a:cxnSpLocks/>
          </p:cNvCxnSpPr>
          <p:nvPr/>
        </p:nvCxnSpPr>
        <p:spPr>
          <a:xfrm>
            <a:off x="3449053" y="502025"/>
            <a:ext cx="8527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6E36BC0-9CA1-49D4-BF25-17753C2F5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728614"/>
              </p:ext>
            </p:extLst>
          </p:nvPr>
        </p:nvGraphicFramePr>
        <p:xfrm>
          <a:off x="1114959" y="2062357"/>
          <a:ext cx="4161577" cy="429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511">
                  <a:extLst>
                    <a:ext uri="{9D8B030D-6E8A-4147-A177-3AD203B41FA5}">
                      <a16:colId xmlns:a16="http://schemas.microsoft.com/office/drawing/2014/main" val="1580385383"/>
                    </a:ext>
                  </a:extLst>
                </a:gridCol>
                <a:gridCol w="594511">
                  <a:extLst>
                    <a:ext uri="{9D8B030D-6E8A-4147-A177-3AD203B41FA5}">
                      <a16:colId xmlns:a16="http://schemas.microsoft.com/office/drawing/2014/main" val="3854509108"/>
                    </a:ext>
                  </a:extLst>
                </a:gridCol>
                <a:gridCol w="594511">
                  <a:extLst>
                    <a:ext uri="{9D8B030D-6E8A-4147-A177-3AD203B41FA5}">
                      <a16:colId xmlns:a16="http://schemas.microsoft.com/office/drawing/2014/main" val="511089380"/>
                    </a:ext>
                  </a:extLst>
                </a:gridCol>
                <a:gridCol w="594511">
                  <a:extLst>
                    <a:ext uri="{9D8B030D-6E8A-4147-A177-3AD203B41FA5}">
                      <a16:colId xmlns:a16="http://schemas.microsoft.com/office/drawing/2014/main" val="139627560"/>
                    </a:ext>
                  </a:extLst>
                </a:gridCol>
                <a:gridCol w="594511">
                  <a:extLst>
                    <a:ext uri="{9D8B030D-6E8A-4147-A177-3AD203B41FA5}">
                      <a16:colId xmlns:a16="http://schemas.microsoft.com/office/drawing/2014/main" val="2486001238"/>
                    </a:ext>
                  </a:extLst>
                </a:gridCol>
                <a:gridCol w="594511">
                  <a:extLst>
                    <a:ext uri="{9D8B030D-6E8A-4147-A177-3AD203B41FA5}">
                      <a16:colId xmlns:a16="http://schemas.microsoft.com/office/drawing/2014/main" val="304078711"/>
                    </a:ext>
                  </a:extLst>
                </a:gridCol>
                <a:gridCol w="594511">
                  <a:extLst>
                    <a:ext uri="{9D8B030D-6E8A-4147-A177-3AD203B41FA5}">
                      <a16:colId xmlns:a16="http://schemas.microsoft.com/office/drawing/2014/main" val="594785497"/>
                    </a:ext>
                  </a:extLst>
                </a:gridCol>
              </a:tblGrid>
              <a:tr h="715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601754"/>
                  </a:ext>
                </a:extLst>
              </a:tr>
              <a:tr h="715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344290"/>
                  </a:ext>
                </a:extLst>
              </a:tr>
              <a:tr h="715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173608"/>
                  </a:ext>
                </a:extLst>
              </a:tr>
              <a:tr h="715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290720"/>
                  </a:ext>
                </a:extLst>
              </a:tr>
              <a:tr h="715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78650"/>
                  </a:ext>
                </a:extLst>
              </a:tr>
              <a:tr h="715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58612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4E5C5D9-EB76-405A-A4DD-D7784BDCD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31505"/>
              </p:ext>
            </p:extLst>
          </p:nvPr>
        </p:nvGraphicFramePr>
        <p:xfrm>
          <a:off x="7177740" y="2062356"/>
          <a:ext cx="4161577" cy="429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511">
                  <a:extLst>
                    <a:ext uri="{9D8B030D-6E8A-4147-A177-3AD203B41FA5}">
                      <a16:colId xmlns:a16="http://schemas.microsoft.com/office/drawing/2014/main" val="1580385383"/>
                    </a:ext>
                  </a:extLst>
                </a:gridCol>
                <a:gridCol w="594511">
                  <a:extLst>
                    <a:ext uri="{9D8B030D-6E8A-4147-A177-3AD203B41FA5}">
                      <a16:colId xmlns:a16="http://schemas.microsoft.com/office/drawing/2014/main" val="3854509108"/>
                    </a:ext>
                  </a:extLst>
                </a:gridCol>
                <a:gridCol w="594511">
                  <a:extLst>
                    <a:ext uri="{9D8B030D-6E8A-4147-A177-3AD203B41FA5}">
                      <a16:colId xmlns:a16="http://schemas.microsoft.com/office/drawing/2014/main" val="511089380"/>
                    </a:ext>
                  </a:extLst>
                </a:gridCol>
                <a:gridCol w="594511">
                  <a:extLst>
                    <a:ext uri="{9D8B030D-6E8A-4147-A177-3AD203B41FA5}">
                      <a16:colId xmlns:a16="http://schemas.microsoft.com/office/drawing/2014/main" val="139627560"/>
                    </a:ext>
                  </a:extLst>
                </a:gridCol>
                <a:gridCol w="594511">
                  <a:extLst>
                    <a:ext uri="{9D8B030D-6E8A-4147-A177-3AD203B41FA5}">
                      <a16:colId xmlns:a16="http://schemas.microsoft.com/office/drawing/2014/main" val="2486001238"/>
                    </a:ext>
                  </a:extLst>
                </a:gridCol>
                <a:gridCol w="594511">
                  <a:extLst>
                    <a:ext uri="{9D8B030D-6E8A-4147-A177-3AD203B41FA5}">
                      <a16:colId xmlns:a16="http://schemas.microsoft.com/office/drawing/2014/main" val="304078711"/>
                    </a:ext>
                  </a:extLst>
                </a:gridCol>
                <a:gridCol w="594511">
                  <a:extLst>
                    <a:ext uri="{9D8B030D-6E8A-4147-A177-3AD203B41FA5}">
                      <a16:colId xmlns:a16="http://schemas.microsoft.com/office/drawing/2014/main" val="594785497"/>
                    </a:ext>
                  </a:extLst>
                </a:gridCol>
              </a:tblGrid>
              <a:tr h="715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601754"/>
                  </a:ext>
                </a:extLst>
              </a:tr>
              <a:tr h="715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$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344290"/>
                  </a:ext>
                </a:extLst>
              </a:tr>
              <a:tr h="715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$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173608"/>
                  </a:ext>
                </a:extLst>
              </a:tr>
              <a:tr h="715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$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290720"/>
                  </a:ext>
                </a:extLst>
              </a:tr>
              <a:tr h="715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$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78650"/>
                  </a:ext>
                </a:extLst>
              </a:tr>
              <a:tr h="715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586120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D93DF788-1E7F-4FD7-8767-5064A7999254}"/>
              </a:ext>
            </a:extLst>
          </p:cNvPr>
          <p:cNvGrpSpPr/>
          <p:nvPr/>
        </p:nvGrpSpPr>
        <p:grpSpPr>
          <a:xfrm>
            <a:off x="5871648" y="3532327"/>
            <a:ext cx="710980" cy="953565"/>
            <a:chOff x="5740511" y="2913759"/>
            <a:chExt cx="710980" cy="9535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CE283F-2BFF-4BC1-9C60-024AED1296C9}"/>
                </a:ext>
              </a:extLst>
            </p:cNvPr>
            <p:cNvSpPr txBox="1"/>
            <p:nvPr/>
          </p:nvSpPr>
          <p:spPr>
            <a:xfrm>
              <a:off x="5740511" y="2913759"/>
              <a:ext cx="7109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정렬</a:t>
              </a:r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8B615ADC-C462-4BF5-9EF6-0371764375CC}"/>
                </a:ext>
              </a:extLst>
            </p:cNvPr>
            <p:cNvSpPr/>
            <p:nvPr/>
          </p:nvSpPr>
          <p:spPr>
            <a:xfrm>
              <a:off x="5800164" y="3313869"/>
              <a:ext cx="591671" cy="553455"/>
            </a:xfrm>
            <a:prstGeom prst="rightArrow">
              <a:avLst>
                <a:gd name="adj1" fmla="val 27323"/>
                <a:gd name="adj2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6C835F2-5833-4028-A430-C5A2C2588311}"/>
              </a:ext>
            </a:extLst>
          </p:cNvPr>
          <p:cNvSpPr txBox="1"/>
          <p:nvPr/>
        </p:nvSpPr>
        <p:spPr>
          <a:xfrm>
            <a:off x="1114958" y="1243500"/>
            <a:ext cx="1906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1) BWT_T </a:t>
            </a:r>
            <a:r>
              <a:rPr lang="ko-KR" altLang="en-US" sz="2000" dirty="0"/>
              <a:t>생성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D33540-1C42-4BFE-8E4F-1D3949D646BD}"/>
              </a:ext>
            </a:extLst>
          </p:cNvPr>
          <p:cNvSpPr txBox="1"/>
          <p:nvPr/>
        </p:nvSpPr>
        <p:spPr>
          <a:xfrm>
            <a:off x="9545053" y="704993"/>
            <a:ext cx="2178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T=“TACGC”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4579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15195A3-2F36-4A52-A1D2-8171777B9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254012"/>
              </p:ext>
            </p:extLst>
          </p:nvPr>
        </p:nvGraphicFramePr>
        <p:xfrm>
          <a:off x="865728" y="1434823"/>
          <a:ext cx="4501400" cy="4709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46">
                  <a:extLst>
                    <a:ext uri="{9D8B030D-6E8A-4147-A177-3AD203B41FA5}">
                      <a16:colId xmlns:a16="http://schemas.microsoft.com/office/drawing/2014/main" val="262406774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80385383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val="2291247421"/>
                    </a:ext>
                  </a:extLst>
                </a:gridCol>
                <a:gridCol w="1298711">
                  <a:extLst>
                    <a:ext uri="{9D8B030D-6E8A-4147-A177-3AD203B41FA5}">
                      <a16:colId xmlns:a16="http://schemas.microsoft.com/office/drawing/2014/main" val="511089380"/>
                    </a:ext>
                  </a:extLst>
                </a:gridCol>
              </a:tblGrid>
              <a:tr h="6728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BWT_T(L)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929677"/>
                  </a:ext>
                </a:extLst>
              </a:tr>
              <a:tr h="672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601754"/>
                  </a:ext>
                </a:extLst>
              </a:tr>
              <a:tr h="672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344290"/>
                  </a:ext>
                </a:extLst>
              </a:tr>
              <a:tr h="672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173608"/>
                  </a:ext>
                </a:extLst>
              </a:tr>
              <a:tr h="672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290720"/>
                  </a:ext>
                </a:extLst>
              </a:tr>
              <a:tr h="672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78650"/>
                  </a:ext>
                </a:extLst>
              </a:tr>
              <a:tr h="672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58612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AE002E8-2359-464B-8975-5A094F0A1E33}"/>
              </a:ext>
            </a:extLst>
          </p:cNvPr>
          <p:cNvSpPr txBox="1"/>
          <p:nvPr/>
        </p:nvSpPr>
        <p:spPr>
          <a:xfrm>
            <a:off x="9545053" y="704993"/>
            <a:ext cx="2178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T=“TACGC”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24A7B1-75FC-463C-AE0D-BA6178664DA1}"/>
              </a:ext>
            </a:extLst>
          </p:cNvPr>
          <p:cNvSpPr txBox="1"/>
          <p:nvPr/>
        </p:nvSpPr>
        <p:spPr>
          <a:xfrm>
            <a:off x="5511407" y="2474893"/>
            <a:ext cx="62125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  <a:cs typeface="IrisUPC" panose="020B0604020202020204" pitchFamily="34" charset="-34"/>
              </a:rPr>
              <a:t>suffix array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  <a:cs typeface="IrisUPC" panose="020B0604020202020204" pitchFamily="34" charset="-34"/>
              </a:rPr>
              <a:t>를 통해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  <a:cs typeface="IrisUPC" panose="020B0604020202020204" pitchFamily="34" charset="-34"/>
            </a:endParaRPr>
          </a:p>
          <a:p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  <a:cs typeface="IrisUPC" panose="020B0604020202020204" pitchFamily="34" charset="-34"/>
              </a:rPr>
              <a:t>   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  <a:cs typeface="IrisUPC" panose="020B0604020202020204" pitchFamily="34" charset="-34"/>
              </a:rPr>
              <a:t>접미사가 위치하는 인덱스들 저장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  <a:cs typeface="IrisUPC" panose="020B0604020202020204" pitchFamily="34" charset="-34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F8F7F1-1F2F-4BAF-9F99-50188EDE3578}"/>
              </a:ext>
            </a:extLst>
          </p:cNvPr>
          <p:cNvGrpSpPr/>
          <p:nvPr/>
        </p:nvGrpSpPr>
        <p:grpSpPr>
          <a:xfrm>
            <a:off x="159191" y="182880"/>
            <a:ext cx="3113397" cy="783723"/>
            <a:chOff x="640080" y="-971550"/>
            <a:chExt cx="1660746" cy="9350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8D78C1-1C22-4224-8716-F8A9708B40AA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44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2.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프로젝트 구현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-BWT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B574BB9-2C62-45C0-836E-86B3F8F2A7B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EE84163-845D-4156-BB25-E56D7CC4E804}"/>
              </a:ext>
            </a:extLst>
          </p:cNvPr>
          <p:cNvCxnSpPr>
            <a:cxnSpLocks/>
          </p:cNvCxnSpPr>
          <p:nvPr/>
        </p:nvCxnSpPr>
        <p:spPr>
          <a:xfrm>
            <a:off x="3449053" y="502025"/>
            <a:ext cx="8527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F1EA3C73-478D-4011-842E-CC320FD6B034}"/>
              </a:ext>
            </a:extLst>
          </p:cNvPr>
          <p:cNvSpPr/>
          <p:nvPr/>
        </p:nvSpPr>
        <p:spPr>
          <a:xfrm>
            <a:off x="8208603" y="3613666"/>
            <a:ext cx="818147" cy="86303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348F08-141E-4F48-B457-D5C5259F54E0}"/>
              </a:ext>
            </a:extLst>
          </p:cNvPr>
          <p:cNvSpPr txBox="1"/>
          <p:nvPr/>
        </p:nvSpPr>
        <p:spPr>
          <a:xfrm>
            <a:off x="7269078" y="4661369"/>
            <a:ext cx="3094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  <a:cs typeface="IrisUPC" panose="020B0604020202020204" pitchFamily="34" charset="-34"/>
              </a:rPr>
              <a:t>“BWT_T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  <a:cs typeface="IrisUPC" panose="020B0604020202020204" pitchFamily="34" charset="-34"/>
              </a:rPr>
              <a:t> 찾기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  <a:cs typeface="IrisUPC" panose="020B0604020202020204" pitchFamily="34" charset="-34"/>
              </a:rPr>
              <a:t>”</a:t>
            </a:r>
          </a:p>
          <a:p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  <a:cs typeface="IrisUPC" panose="020B0604020202020204" pitchFamily="34" charset="-34"/>
              </a:rPr>
              <a:t>(sf[</a:t>
            </a:r>
            <a:r>
              <a:rPr lang="en-US" altLang="ko-KR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  <a:cs typeface="IrisUPC" panose="020B0604020202020204" pitchFamily="34" charset="-34"/>
              </a:rPr>
              <a:t>i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  <a:cs typeface="IrisUPC" panose="020B0604020202020204" pitchFamily="34" charset="-34"/>
              </a:rPr>
              <a:t>]-1)%length</a:t>
            </a:r>
          </a:p>
        </p:txBody>
      </p:sp>
    </p:spTree>
    <p:extLst>
      <p:ext uri="{BB962C8B-B14F-4D97-AF65-F5344CB8AC3E}">
        <p14:creationId xmlns:p14="http://schemas.microsoft.com/office/powerpoint/2010/main" val="4087466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AE002E8-2359-464B-8975-5A094F0A1E33}"/>
              </a:ext>
            </a:extLst>
          </p:cNvPr>
          <p:cNvSpPr txBox="1"/>
          <p:nvPr/>
        </p:nvSpPr>
        <p:spPr>
          <a:xfrm>
            <a:off x="9772843" y="0"/>
            <a:ext cx="2178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T=“TACGC”</a:t>
            </a:r>
            <a:endParaRPr lang="ko-KR" altLang="en-US" sz="32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F8F7F1-1F2F-4BAF-9F99-50188EDE3578}"/>
              </a:ext>
            </a:extLst>
          </p:cNvPr>
          <p:cNvGrpSpPr/>
          <p:nvPr/>
        </p:nvGrpSpPr>
        <p:grpSpPr>
          <a:xfrm>
            <a:off x="159191" y="182880"/>
            <a:ext cx="3113397" cy="783723"/>
            <a:chOff x="640080" y="-971550"/>
            <a:chExt cx="1660746" cy="9350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8D78C1-1C22-4224-8716-F8A9708B40AA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44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2.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프로젝트 구현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-BWT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B574BB9-2C62-45C0-836E-86B3F8F2A7B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EE84163-845D-4156-BB25-E56D7CC4E804}"/>
              </a:ext>
            </a:extLst>
          </p:cNvPr>
          <p:cNvCxnSpPr>
            <a:cxnSpLocks/>
          </p:cNvCxnSpPr>
          <p:nvPr/>
        </p:nvCxnSpPr>
        <p:spPr>
          <a:xfrm>
            <a:off x="3449053" y="502025"/>
            <a:ext cx="8527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1836DCA-01E4-4172-91A2-47CE3D398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779908"/>
              </p:ext>
            </p:extLst>
          </p:nvPr>
        </p:nvGraphicFramePr>
        <p:xfrm>
          <a:off x="4951644" y="2021298"/>
          <a:ext cx="2765408" cy="4334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352">
                  <a:extLst>
                    <a:ext uri="{9D8B030D-6E8A-4147-A177-3AD203B41FA5}">
                      <a16:colId xmlns:a16="http://schemas.microsoft.com/office/drawing/2014/main" val="3854509108"/>
                    </a:ext>
                  </a:extLst>
                </a:gridCol>
                <a:gridCol w="691352">
                  <a:extLst>
                    <a:ext uri="{9D8B030D-6E8A-4147-A177-3AD203B41FA5}">
                      <a16:colId xmlns:a16="http://schemas.microsoft.com/office/drawing/2014/main" val="511089380"/>
                    </a:ext>
                  </a:extLst>
                </a:gridCol>
                <a:gridCol w="691352">
                  <a:extLst>
                    <a:ext uri="{9D8B030D-6E8A-4147-A177-3AD203B41FA5}">
                      <a16:colId xmlns:a16="http://schemas.microsoft.com/office/drawing/2014/main" val="139627560"/>
                    </a:ext>
                  </a:extLst>
                </a:gridCol>
                <a:gridCol w="691352">
                  <a:extLst>
                    <a:ext uri="{9D8B030D-6E8A-4147-A177-3AD203B41FA5}">
                      <a16:colId xmlns:a16="http://schemas.microsoft.com/office/drawing/2014/main" val="2486001238"/>
                    </a:ext>
                  </a:extLst>
                </a:gridCol>
              </a:tblGrid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01754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34429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173608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29072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7865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58612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6459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D7C8CBB-D76C-4864-A404-91ECDC877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667698"/>
              </p:ext>
            </p:extLst>
          </p:nvPr>
        </p:nvGraphicFramePr>
        <p:xfrm>
          <a:off x="8456081" y="3280834"/>
          <a:ext cx="2822304" cy="1275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576">
                  <a:extLst>
                    <a:ext uri="{9D8B030D-6E8A-4147-A177-3AD203B41FA5}">
                      <a16:colId xmlns:a16="http://schemas.microsoft.com/office/drawing/2014/main" val="1580385383"/>
                    </a:ext>
                  </a:extLst>
                </a:gridCol>
                <a:gridCol w="705576">
                  <a:extLst>
                    <a:ext uri="{9D8B030D-6E8A-4147-A177-3AD203B41FA5}">
                      <a16:colId xmlns:a16="http://schemas.microsoft.com/office/drawing/2014/main" val="3854509108"/>
                    </a:ext>
                  </a:extLst>
                </a:gridCol>
                <a:gridCol w="705576">
                  <a:extLst>
                    <a:ext uri="{9D8B030D-6E8A-4147-A177-3AD203B41FA5}">
                      <a16:colId xmlns:a16="http://schemas.microsoft.com/office/drawing/2014/main" val="511089380"/>
                    </a:ext>
                  </a:extLst>
                </a:gridCol>
                <a:gridCol w="705576">
                  <a:extLst>
                    <a:ext uri="{9D8B030D-6E8A-4147-A177-3AD203B41FA5}">
                      <a16:colId xmlns:a16="http://schemas.microsoft.com/office/drawing/2014/main" val="139627560"/>
                    </a:ext>
                  </a:extLst>
                </a:gridCol>
              </a:tblGrid>
              <a:tr h="637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01754"/>
                  </a:ext>
                </a:extLst>
              </a:tr>
              <a:tr h="637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34429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CAEE976-16E2-42EC-A43E-D48587688721}"/>
              </a:ext>
            </a:extLst>
          </p:cNvPr>
          <p:cNvSpPr txBox="1"/>
          <p:nvPr/>
        </p:nvSpPr>
        <p:spPr>
          <a:xfrm>
            <a:off x="5540357" y="1595955"/>
            <a:ext cx="1582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Tally</a:t>
            </a:r>
            <a:r>
              <a:rPr lang="ko-KR" altLang="en-US" sz="2000" dirty="0"/>
              <a:t> 테이블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7D29D7-35CE-4BDE-BC66-B302C97AEE0C}"/>
              </a:ext>
            </a:extLst>
          </p:cNvPr>
          <p:cNvSpPr txBox="1"/>
          <p:nvPr/>
        </p:nvSpPr>
        <p:spPr>
          <a:xfrm>
            <a:off x="9202362" y="2873628"/>
            <a:ext cx="1329741" cy="407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Last</a:t>
            </a:r>
            <a:r>
              <a:rPr lang="ko-KR" altLang="en-US" sz="2000" dirty="0"/>
              <a:t> 배열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945736-8914-40CB-92E6-BDA76BAAABC8}"/>
              </a:ext>
            </a:extLst>
          </p:cNvPr>
          <p:cNvSpPr txBox="1"/>
          <p:nvPr/>
        </p:nvSpPr>
        <p:spPr>
          <a:xfrm>
            <a:off x="1114958" y="1243500"/>
            <a:ext cx="1906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2) Read </a:t>
            </a:r>
            <a:r>
              <a:rPr lang="ko-KR" altLang="en-US" sz="2000" dirty="0"/>
              <a:t>찾기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286A5EE-08A3-4635-B50C-37DC83665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58170"/>
              </p:ext>
            </p:extLst>
          </p:nvPr>
        </p:nvGraphicFramePr>
        <p:xfrm>
          <a:off x="439203" y="2021299"/>
          <a:ext cx="3773412" cy="4334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353">
                  <a:extLst>
                    <a:ext uri="{9D8B030D-6E8A-4147-A177-3AD203B41FA5}">
                      <a16:colId xmlns:a16="http://schemas.microsoft.com/office/drawing/2014/main" val="2624067744"/>
                    </a:ext>
                  </a:extLst>
                </a:gridCol>
                <a:gridCol w="943353">
                  <a:extLst>
                    <a:ext uri="{9D8B030D-6E8A-4147-A177-3AD203B41FA5}">
                      <a16:colId xmlns:a16="http://schemas.microsoft.com/office/drawing/2014/main" val="1580385383"/>
                    </a:ext>
                  </a:extLst>
                </a:gridCol>
                <a:gridCol w="943353">
                  <a:extLst>
                    <a:ext uri="{9D8B030D-6E8A-4147-A177-3AD203B41FA5}">
                      <a16:colId xmlns:a16="http://schemas.microsoft.com/office/drawing/2014/main" val="2291247421"/>
                    </a:ext>
                  </a:extLst>
                </a:gridCol>
                <a:gridCol w="943353">
                  <a:extLst>
                    <a:ext uri="{9D8B030D-6E8A-4147-A177-3AD203B41FA5}">
                      <a16:colId xmlns:a16="http://schemas.microsoft.com/office/drawing/2014/main" val="511089380"/>
                    </a:ext>
                  </a:extLst>
                </a:gridCol>
              </a:tblGrid>
              <a:tr h="6192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BWT_T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929677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601754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34429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173608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29072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7865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586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58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AE002E8-2359-464B-8975-5A094F0A1E33}"/>
              </a:ext>
            </a:extLst>
          </p:cNvPr>
          <p:cNvSpPr txBox="1"/>
          <p:nvPr/>
        </p:nvSpPr>
        <p:spPr>
          <a:xfrm>
            <a:off x="9772843" y="0"/>
            <a:ext cx="2178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T=“TACGC”</a:t>
            </a:r>
            <a:endParaRPr lang="ko-KR" altLang="en-US" sz="32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F8F7F1-1F2F-4BAF-9F99-50188EDE3578}"/>
              </a:ext>
            </a:extLst>
          </p:cNvPr>
          <p:cNvGrpSpPr/>
          <p:nvPr/>
        </p:nvGrpSpPr>
        <p:grpSpPr>
          <a:xfrm>
            <a:off x="159191" y="182880"/>
            <a:ext cx="3113397" cy="783723"/>
            <a:chOff x="640080" y="-971550"/>
            <a:chExt cx="1660746" cy="9350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8D78C1-1C22-4224-8716-F8A9708B40AA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44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2.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프로젝트 구현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-BWT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B574BB9-2C62-45C0-836E-86B3F8F2A7B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EE84163-845D-4156-BB25-E56D7CC4E804}"/>
              </a:ext>
            </a:extLst>
          </p:cNvPr>
          <p:cNvCxnSpPr>
            <a:cxnSpLocks/>
          </p:cNvCxnSpPr>
          <p:nvPr/>
        </p:nvCxnSpPr>
        <p:spPr>
          <a:xfrm>
            <a:off x="3449053" y="502025"/>
            <a:ext cx="8527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4CBA3D4-A79F-4A42-8F69-B068A0553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155045"/>
              </p:ext>
            </p:extLst>
          </p:nvPr>
        </p:nvGraphicFramePr>
        <p:xfrm>
          <a:off x="5192276" y="1621195"/>
          <a:ext cx="2765408" cy="4334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352">
                  <a:extLst>
                    <a:ext uri="{9D8B030D-6E8A-4147-A177-3AD203B41FA5}">
                      <a16:colId xmlns:a16="http://schemas.microsoft.com/office/drawing/2014/main" val="3854509108"/>
                    </a:ext>
                  </a:extLst>
                </a:gridCol>
                <a:gridCol w="691352">
                  <a:extLst>
                    <a:ext uri="{9D8B030D-6E8A-4147-A177-3AD203B41FA5}">
                      <a16:colId xmlns:a16="http://schemas.microsoft.com/office/drawing/2014/main" val="511089380"/>
                    </a:ext>
                  </a:extLst>
                </a:gridCol>
                <a:gridCol w="691352">
                  <a:extLst>
                    <a:ext uri="{9D8B030D-6E8A-4147-A177-3AD203B41FA5}">
                      <a16:colId xmlns:a16="http://schemas.microsoft.com/office/drawing/2014/main" val="139627560"/>
                    </a:ext>
                  </a:extLst>
                </a:gridCol>
                <a:gridCol w="691352">
                  <a:extLst>
                    <a:ext uri="{9D8B030D-6E8A-4147-A177-3AD203B41FA5}">
                      <a16:colId xmlns:a16="http://schemas.microsoft.com/office/drawing/2014/main" val="2486001238"/>
                    </a:ext>
                  </a:extLst>
                </a:gridCol>
              </a:tblGrid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01754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34429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173608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29072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7865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58612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64594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5024142-D984-4A7C-B48B-2CF9B1BA1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450124"/>
              </p:ext>
            </p:extLst>
          </p:nvPr>
        </p:nvGraphicFramePr>
        <p:xfrm>
          <a:off x="8696713" y="1621195"/>
          <a:ext cx="2822304" cy="1275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576">
                  <a:extLst>
                    <a:ext uri="{9D8B030D-6E8A-4147-A177-3AD203B41FA5}">
                      <a16:colId xmlns:a16="http://schemas.microsoft.com/office/drawing/2014/main" val="1580385383"/>
                    </a:ext>
                  </a:extLst>
                </a:gridCol>
                <a:gridCol w="705576">
                  <a:extLst>
                    <a:ext uri="{9D8B030D-6E8A-4147-A177-3AD203B41FA5}">
                      <a16:colId xmlns:a16="http://schemas.microsoft.com/office/drawing/2014/main" val="3854509108"/>
                    </a:ext>
                  </a:extLst>
                </a:gridCol>
                <a:gridCol w="705576">
                  <a:extLst>
                    <a:ext uri="{9D8B030D-6E8A-4147-A177-3AD203B41FA5}">
                      <a16:colId xmlns:a16="http://schemas.microsoft.com/office/drawing/2014/main" val="511089380"/>
                    </a:ext>
                  </a:extLst>
                </a:gridCol>
                <a:gridCol w="705576">
                  <a:extLst>
                    <a:ext uri="{9D8B030D-6E8A-4147-A177-3AD203B41FA5}">
                      <a16:colId xmlns:a16="http://schemas.microsoft.com/office/drawing/2014/main" val="139627560"/>
                    </a:ext>
                  </a:extLst>
                </a:gridCol>
              </a:tblGrid>
              <a:tr h="637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01754"/>
                  </a:ext>
                </a:extLst>
              </a:tr>
              <a:tr h="637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34429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6861F99-8624-4918-BEAD-FCB95A82D921}"/>
              </a:ext>
            </a:extLst>
          </p:cNvPr>
          <p:cNvSpPr txBox="1"/>
          <p:nvPr/>
        </p:nvSpPr>
        <p:spPr>
          <a:xfrm>
            <a:off x="5716820" y="1213989"/>
            <a:ext cx="1716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Tally</a:t>
            </a:r>
            <a:r>
              <a:rPr lang="ko-KR" altLang="en-US" sz="2000" dirty="0"/>
              <a:t> 테이블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8ED333-F3EA-49C0-9447-1D863809C3D8}"/>
              </a:ext>
            </a:extLst>
          </p:cNvPr>
          <p:cNvSpPr txBox="1"/>
          <p:nvPr/>
        </p:nvSpPr>
        <p:spPr>
          <a:xfrm>
            <a:off x="9442994" y="1232162"/>
            <a:ext cx="1329741" cy="407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Last</a:t>
            </a:r>
            <a:r>
              <a:rPr lang="ko-KR" altLang="en-US" sz="2000" dirty="0"/>
              <a:t> 배열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6C3BAD5D-1506-4025-ADB2-022AB469A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36679"/>
              </p:ext>
            </p:extLst>
          </p:nvPr>
        </p:nvGraphicFramePr>
        <p:xfrm>
          <a:off x="679835" y="1621196"/>
          <a:ext cx="3773412" cy="4334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353">
                  <a:extLst>
                    <a:ext uri="{9D8B030D-6E8A-4147-A177-3AD203B41FA5}">
                      <a16:colId xmlns:a16="http://schemas.microsoft.com/office/drawing/2014/main" val="2624067744"/>
                    </a:ext>
                  </a:extLst>
                </a:gridCol>
                <a:gridCol w="943353">
                  <a:extLst>
                    <a:ext uri="{9D8B030D-6E8A-4147-A177-3AD203B41FA5}">
                      <a16:colId xmlns:a16="http://schemas.microsoft.com/office/drawing/2014/main" val="1580385383"/>
                    </a:ext>
                  </a:extLst>
                </a:gridCol>
                <a:gridCol w="943353">
                  <a:extLst>
                    <a:ext uri="{9D8B030D-6E8A-4147-A177-3AD203B41FA5}">
                      <a16:colId xmlns:a16="http://schemas.microsoft.com/office/drawing/2014/main" val="2291247421"/>
                    </a:ext>
                  </a:extLst>
                </a:gridCol>
                <a:gridCol w="943353">
                  <a:extLst>
                    <a:ext uri="{9D8B030D-6E8A-4147-A177-3AD203B41FA5}">
                      <a16:colId xmlns:a16="http://schemas.microsoft.com/office/drawing/2014/main" val="511089380"/>
                    </a:ext>
                  </a:extLst>
                </a:gridCol>
              </a:tblGrid>
              <a:tr h="6192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BWT_T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929677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601754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34429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173608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29072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7865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58612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986C1955-D716-47E9-8F78-227490378192}"/>
              </a:ext>
            </a:extLst>
          </p:cNvPr>
          <p:cNvSpPr txBox="1"/>
          <p:nvPr/>
        </p:nvSpPr>
        <p:spPr>
          <a:xfrm>
            <a:off x="8571987" y="3005552"/>
            <a:ext cx="2416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start = last[1]+1=4</a:t>
            </a:r>
          </a:p>
          <a:p>
            <a:r>
              <a:rPr lang="en-US" altLang="ko-KR" sz="2000" dirty="0"/>
              <a:t>end  = last[2] = 4</a:t>
            </a:r>
            <a:endParaRPr lang="ko-KR" alt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490613-61E3-4D6C-BC1E-C3CAD0A69300}"/>
              </a:ext>
            </a:extLst>
          </p:cNvPr>
          <p:cNvSpPr txBox="1"/>
          <p:nvPr/>
        </p:nvSpPr>
        <p:spPr>
          <a:xfrm>
            <a:off x="8595564" y="4538545"/>
            <a:ext cx="3119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next=tally[4][1]+last[0]=3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B92AB1-4058-46E2-93AC-6A068DBC6E99}"/>
              </a:ext>
            </a:extLst>
          </p:cNvPr>
          <p:cNvSpPr txBox="1"/>
          <p:nvPr/>
        </p:nvSpPr>
        <p:spPr>
          <a:xfrm>
            <a:off x="4186940" y="6198611"/>
            <a:ext cx="4491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read =</a:t>
            </a:r>
            <a:r>
              <a:rPr lang="ko-KR" altLang="en-US" sz="2800" dirty="0"/>
              <a:t> </a:t>
            </a:r>
            <a:r>
              <a:rPr lang="en-US" altLang="ko-KR" sz="2800" dirty="0"/>
              <a:t>“ACG”</a:t>
            </a:r>
            <a:r>
              <a:rPr lang="ko-KR" altLang="en-US" sz="2800" dirty="0"/>
              <a:t>일 때 </a:t>
            </a:r>
            <a:r>
              <a:rPr lang="en-US" altLang="ko-KR" sz="2800" dirty="0"/>
              <a:t>G </a:t>
            </a:r>
            <a:r>
              <a:rPr lang="ko-KR" altLang="en-US" sz="2800" dirty="0"/>
              <a:t>탐색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DA7908F-9181-4D2D-AC11-5A4027B211BF}"/>
              </a:ext>
            </a:extLst>
          </p:cNvPr>
          <p:cNvGrpSpPr/>
          <p:nvPr/>
        </p:nvGrpSpPr>
        <p:grpSpPr>
          <a:xfrm>
            <a:off x="336514" y="4878868"/>
            <a:ext cx="5759486" cy="318774"/>
            <a:chOff x="336514" y="4878868"/>
            <a:chExt cx="5759486" cy="318774"/>
          </a:xfrm>
        </p:grpSpPr>
        <p:sp>
          <p:nvSpPr>
            <p:cNvPr id="2" name="화살표: 오른쪽 1">
              <a:extLst>
                <a:ext uri="{FF2B5EF4-FFF2-40B4-BE49-F238E27FC236}">
                  <a16:creationId xmlns:a16="http://schemas.microsoft.com/office/drawing/2014/main" id="{A4970C2A-6661-4DDA-BD7E-A532B106EEE4}"/>
                </a:ext>
              </a:extLst>
            </p:cNvPr>
            <p:cNvSpPr/>
            <p:nvPr/>
          </p:nvSpPr>
          <p:spPr>
            <a:xfrm>
              <a:off x="336514" y="4878868"/>
              <a:ext cx="609970" cy="298149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F609D36A-1585-430A-BDE0-084D5562D698}"/>
                </a:ext>
              </a:extLst>
            </p:cNvPr>
            <p:cNvSpPr/>
            <p:nvPr/>
          </p:nvSpPr>
          <p:spPr>
            <a:xfrm>
              <a:off x="3449052" y="4878868"/>
              <a:ext cx="433505" cy="298149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20F4EE17-0DB3-4DBD-AA24-26B39196103A}"/>
                </a:ext>
              </a:extLst>
            </p:cNvPr>
            <p:cNvSpPr/>
            <p:nvPr/>
          </p:nvSpPr>
          <p:spPr>
            <a:xfrm>
              <a:off x="5716820" y="4878868"/>
              <a:ext cx="379180" cy="318774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E61208B-A50C-4582-A751-ABFE55F1D65B}"/>
              </a:ext>
            </a:extLst>
          </p:cNvPr>
          <p:cNvSpPr txBox="1"/>
          <p:nvPr/>
        </p:nvSpPr>
        <p:spPr>
          <a:xfrm>
            <a:off x="466191" y="1048791"/>
            <a:ext cx="272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(1) mismatch</a:t>
            </a:r>
            <a:r>
              <a:rPr lang="ko-KR" altLang="en-US" sz="2000" dirty="0"/>
              <a:t> 없을 때</a:t>
            </a:r>
          </a:p>
        </p:txBody>
      </p:sp>
    </p:spTree>
    <p:extLst>
      <p:ext uri="{BB962C8B-B14F-4D97-AF65-F5344CB8AC3E}">
        <p14:creationId xmlns:p14="http://schemas.microsoft.com/office/powerpoint/2010/main" val="132222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8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AE002E8-2359-464B-8975-5A094F0A1E33}"/>
              </a:ext>
            </a:extLst>
          </p:cNvPr>
          <p:cNvSpPr txBox="1"/>
          <p:nvPr/>
        </p:nvSpPr>
        <p:spPr>
          <a:xfrm>
            <a:off x="9772843" y="0"/>
            <a:ext cx="2178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T=“TACGC”</a:t>
            </a:r>
            <a:endParaRPr lang="ko-KR" altLang="en-US" sz="32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F8F7F1-1F2F-4BAF-9F99-50188EDE3578}"/>
              </a:ext>
            </a:extLst>
          </p:cNvPr>
          <p:cNvGrpSpPr/>
          <p:nvPr/>
        </p:nvGrpSpPr>
        <p:grpSpPr>
          <a:xfrm>
            <a:off x="159191" y="182880"/>
            <a:ext cx="3113397" cy="783723"/>
            <a:chOff x="640080" y="-971550"/>
            <a:chExt cx="1660746" cy="9350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8D78C1-1C22-4224-8716-F8A9708B40AA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44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2.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프로젝트 구현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-BWT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B574BB9-2C62-45C0-836E-86B3F8F2A7B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EE84163-845D-4156-BB25-E56D7CC4E804}"/>
              </a:ext>
            </a:extLst>
          </p:cNvPr>
          <p:cNvCxnSpPr>
            <a:cxnSpLocks/>
          </p:cNvCxnSpPr>
          <p:nvPr/>
        </p:nvCxnSpPr>
        <p:spPr>
          <a:xfrm>
            <a:off x="3449053" y="502025"/>
            <a:ext cx="8527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4CBA3D4-A79F-4A42-8F69-B068A05538BC}"/>
              </a:ext>
            </a:extLst>
          </p:cNvPr>
          <p:cNvGraphicFramePr>
            <a:graphicFrameLocks noGrp="1"/>
          </p:cNvGraphicFramePr>
          <p:nvPr/>
        </p:nvGraphicFramePr>
        <p:xfrm>
          <a:off x="5192276" y="1621195"/>
          <a:ext cx="2765408" cy="4334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352">
                  <a:extLst>
                    <a:ext uri="{9D8B030D-6E8A-4147-A177-3AD203B41FA5}">
                      <a16:colId xmlns:a16="http://schemas.microsoft.com/office/drawing/2014/main" val="3854509108"/>
                    </a:ext>
                  </a:extLst>
                </a:gridCol>
                <a:gridCol w="691352">
                  <a:extLst>
                    <a:ext uri="{9D8B030D-6E8A-4147-A177-3AD203B41FA5}">
                      <a16:colId xmlns:a16="http://schemas.microsoft.com/office/drawing/2014/main" val="511089380"/>
                    </a:ext>
                  </a:extLst>
                </a:gridCol>
                <a:gridCol w="691352">
                  <a:extLst>
                    <a:ext uri="{9D8B030D-6E8A-4147-A177-3AD203B41FA5}">
                      <a16:colId xmlns:a16="http://schemas.microsoft.com/office/drawing/2014/main" val="139627560"/>
                    </a:ext>
                  </a:extLst>
                </a:gridCol>
                <a:gridCol w="691352">
                  <a:extLst>
                    <a:ext uri="{9D8B030D-6E8A-4147-A177-3AD203B41FA5}">
                      <a16:colId xmlns:a16="http://schemas.microsoft.com/office/drawing/2014/main" val="2486001238"/>
                    </a:ext>
                  </a:extLst>
                </a:gridCol>
              </a:tblGrid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01754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34429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173608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29072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7865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58612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64594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5024142-D984-4A7C-B48B-2CF9B1BA1839}"/>
              </a:ext>
            </a:extLst>
          </p:cNvPr>
          <p:cNvGraphicFramePr>
            <a:graphicFrameLocks noGrp="1"/>
          </p:cNvGraphicFramePr>
          <p:nvPr/>
        </p:nvGraphicFramePr>
        <p:xfrm>
          <a:off x="8696713" y="1621195"/>
          <a:ext cx="2822304" cy="1275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576">
                  <a:extLst>
                    <a:ext uri="{9D8B030D-6E8A-4147-A177-3AD203B41FA5}">
                      <a16:colId xmlns:a16="http://schemas.microsoft.com/office/drawing/2014/main" val="1580385383"/>
                    </a:ext>
                  </a:extLst>
                </a:gridCol>
                <a:gridCol w="705576">
                  <a:extLst>
                    <a:ext uri="{9D8B030D-6E8A-4147-A177-3AD203B41FA5}">
                      <a16:colId xmlns:a16="http://schemas.microsoft.com/office/drawing/2014/main" val="3854509108"/>
                    </a:ext>
                  </a:extLst>
                </a:gridCol>
                <a:gridCol w="705576">
                  <a:extLst>
                    <a:ext uri="{9D8B030D-6E8A-4147-A177-3AD203B41FA5}">
                      <a16:colId xmlns:a16="http://schemas.microsoft.com/office/drawing/2014/main" val="511089380"/>
                    </a:ext>
                  </a:extLst>
                </a:gridCol>
                <a:gridCol w="705576">
                  <a:extLst>
                    <a:ext uri="{9D8B030D-6E8A-4147-A177-3AD203B41FA5}">
                      <a16:colId xmlns:a16="http://schemas.microsoft.com/office/drawing/2014/main" val="139627560"/>
                    </a:ext>
                  </a:extLst>
                </a:gridCol>
              </a:tblGrid>
              <a:tr h="637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01754"/>
                  </a:ext>
                </a:extLst>
              </a:tr>
              <a:tr h="637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34429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6861F99-8624-4918-BEAD-FCB95A82D921}"/>
              </a:ext>
            </a:extLst>
          </p:cNvPr>
          <p:cNvSpPr txBox="1"/>
          <p:nvPr/>
        </p:nvSpPr>
        <p:spPr>
          <a:xfrm>
            <a:off x="5716820" y="1213989"/>
            <a:ext cx="1716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Tally</a:t>
            </a:r>
            <a:r>
              <a:rPr lang="ko-KR" altLang="en-US" sz="2000" dirty="0"/>
              <a:t> 테이블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8ED333-F3EA-49C0-9447-1D863809C3D8}"/>
              </a:ext>
            </a:extLst>
          </p:cNvPr>
          <p:cNvSpPr txBox="1"/>
          <p:nvPr/>
        </p:nvSpPr>
        <p:spPr>
          <a:xfrm>
            <a:off x="9442994" y="1232162"/>
            <a:ext cx="1329741" cy="407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Last</a:t>
            </a:r>
            <a:r>
              <a:rPr lang="ko-KR" altLang="en-US" sz="2000" dirty="0"/>
              <a:t> 배열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6C3BAD5D-1506-4025-ADB2-022AB469AF3A}"/>
              </a:ext>
            </a:extLst>
          </p:cNvPr>
          <p:cNvGraphicFramePr>
            <a:graphicFrameLocks noGrp="1"/>
          </p:cNvGraphicFramePr>
          <p:nvPr/>
        </p:nvGraphicFramePr>
        <p:xfrm>
          <a:off x="679835" y="1621196"/>
          <a:ext cx="3773412" cy="4334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353">
                  <a:extLst>
                    <a:ext uri="{9D8B030D-6E8A-4147-A177-3AD203B41FA5}">
                      <a16:colId xmlns:a16="http://schemas.microsoft.com/office/drawing/2014/main" val="2624067744"/>
                    </a:ext>
                  </a:extLst>
                </a:gridCol>
                <a:gridCol w="943353">
                  <a:extLst>
                    <a:ext uri="{9D8B030D-6E8A-4147-A177-3AD203B41FA5}">
                      <a16:colId xmlns:a16="http://schemas.microsoft.com/office/drawing/2014/main" val="1580385383"/>
                    </a:ext>
                  </a:extLst>
                </a:gridCol>
                <a:gridCol w="943353">
                  <a:extLst>
                    <a:ext uri="{9D8B030D-6E8A-4147-A177-3AD203B41FA5}">
                      <a16:colId xmlns:a16="http://schemas.microsoft.com/office/drawing/2014/main" val="2291247421"/>
                    </a:ext>
                  </a:extLst>
                </a:gridCol>
                <a:gridCol w="943353">
                  <a:extLst>
                    <a:ext uri="{9D8B030D-6E8A-4147-A177-3AD203B41FA5}">
                      <a16:colId xmlns:a16="http://schemas.microsoft.com/office/drawing/2014/main" val="511089380"/>
                    </a:ext>
                  </a:extLst>
                </a:gridCol>
              </a:tblGrid>
              <a:tr h="6192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BWT_T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929677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601754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34429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173608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29072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7865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58612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7490613-61E3-4D6C-BC1E-C3CAD0A69300}"/>
              </a:ext>
            </a:extLst>
          </p:cNvPr>
          <p:cNvSpPr txBox="1"/>
          <p:nvPr/>
        </p:nvSpPr>
        <p:spPr>
          <a:xfrm>
            <a:off x="8595564" y="4538545"/>
            <a:ext cx="2247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next=tally[3][0]=1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B92AB1-4058-46E2-93AC-6A068DBC6E99}"/>
              </a:ext>
            </a:extLst>
          </p:cNvPr>
          <p:cNvSpPr txBox="1"/>
          <p:nvPr/>
        </p:nvSpPr>
        <p:spPr>
          <a:xfrm>
            <a:off x="4186940" y="6198611"/>
            <a:ext cx="4380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read =</a:t>
            </a:r>
            <a:r>
              <a:rPr lang="ko-KR" altLang="en-US" sz="2800" dirty="0"/>
              <a:t> </a:t>
            </a:r>
            <a:r>
              <a:rPr lang="en-US" altLang="ko-KR" sz="2800" dirty="0"/>
              <a:t>“ACG”</a:t>
            </a:r>
            <a:r>
              <a:rPr lang="ko-KR" altLang="en-US" sz="2800" dirty="0"/>
              <a:t>일 때 </a:t>
            </a:r>
            <a:r>
              <a:rPr lang="en-US" altLang="ko-KR" sz="2800" dirty="0"/>
              <a:t>C </a:t>
            </a:r>
            <a:r>
              <a:rPr lang="ko-KR" altLang="en-US" sz="2800" dirty="0"/>
              <a:t>탐색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A4970C2A-6661-4DDA-BD7E-A532B106EEE4}"/>
              </a:ext>
            </a:extLst>
          </p:cNvPr>
          <p:cNvSpPr/>
          <p:nvPr/>
        </p:nvSpPr>
        <p:spPr>
          <a:xfrm>
            <a:off x="336514" y="4253230"/>
            <a:ext cx="609970" cy="29814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F609D36A-1585-430A-BDE0-084D5562D698}"/>
              </a:ext>
            </a:extLst>
          </p:cNvPr>
          <p:cNvSpPr/>
          <p:nvPr/>
        </p:nvSpPr>
        <p:spPr>
          <a:xfrm>
            <a:off x="3449052" y="4253230"/>
            <a:ext cx="433505" cy="29814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20F4EE17-0DB3-4DBD-AA24-26B39196103A}"/>
              </a:ext>
            </a:extLst>
          </p:cNvPr>
          <p:cNvSpPr/>
          <p:nvPr/>
        </p:nvSpPr>
        <p:spPr>
          <a:xfrm>
            <a:off x="5043055" y="4253230"/>
            <a:ext cx="379180" cy="3187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745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AE002E8-2359-464B-8975-5A094F0A1E33}"/>
              </a:ext>
            </a:extLst>
          </p:cNvPr>
          <p:cNvSpPr txBox="1"/>
          <p:nvPr/>
        </p:nvSpPr>
        <p:spPr>
          <a:xfrm>
            <a:off x="9772843" y="0"/>
            <a:ext cx="2178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T=“TACGC”</a:t>
            </a:r>
            <a:endParaRPr lang="ko-KR" altLang="en-US" sz="32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F8F7F1-1F2F-4BAF-9F99-50188EDE3578}"/>
              </a:ext>
            </a:extLst>
          </p:cNvPr>
          <p:cNvGrpSpPr/>
          <p:nvPr/>
        </p:nvGrpSpPr>
        <p:grpSpPr>
          <a:xfrm>
            <a:off x="159191" y="182880"/>
            <a:ext cx="3113397" cy="783723"/>
            <a:chOff x="640080" y="-971550"/>
            <a:chExt cx="1660746" cy="9350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8D78C1-1C22-4224-8716-F8A9708B40AA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44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2.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프로젝트 구현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-BWT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B574BB9-2C62-45C0-836E-86B3F8F2A7B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EE84163-845D-4156-BB25-E56D7CC4E804}"/>
              </a:ext>
            </a:extLst>
          </p:cNvPr>
          <p:cNvCxnSpPr>
            <a:cxnSpLocks/>
          </p:cNvCxnSpPr>
          <p:nvPr/>
        </p:nvCxnSpPr>
        <p:spPr>
          <a:xfrm>
            <a:off x="3449053" y="502025"/>
            <a:ext cx="8527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4CBA3D4-A79F-4A42-8F69-B068A05538BC}"/>
              </a:ext>
            </a:extLst>
          </p:cNvPr>
          <p:cNvGraphicFramePr>
            <a:graphicFrameLocks noGrp="1"/>
          </p:cNvGraphicFramePr>
          <p:nvPr/>
        </p:nvGraphicFramePr>
        <p:xfrm>
          <a:off x="5192276" y="1621195"/>
          <a:ext cx="2765408" cy="4334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352">
                  <a:extLst>
                    <a:ext uri="{9D8B030D-6E8A-4147-A177-3AD203B41FA5}">
                      <a16:colId xmlns:a16="http://schemas.microsoft.com/office/drawing/2014/main" val="3854509108"/>
                    </a:ext>
                  </a:extLst>
                </a:gridCol>
                <a:gridCol w="691352">
                  <a:extLst>
                    <a:ext uri="{9D8B030D-6E8A-4147-A177-3AD203B41FA5}">
                      <a16:colId xmlns:a16="http://schemas.microsoft.com/office/drawing/2014/main" val="511089380"/>
                    </a:ext>
                  </a:extLst>
                </a:gridCol>
                <a:gridCol w="691352">
                  <a:extLst>
                    <a:ext uri="{9D8B030D-6E8A-4147-A177-3AD203B41FA5}">
                      <a16:colId xmlns:a16="http://schemas.microsoft.com/office/drawing/2014/main" val="139627560"/>
                    </a:ext>
                  </a:extLst>
                </a:gridCol>
                <a:gridCol w="691352">
                  <a:extLst>
                    <a:ext uri="{9D8B030D-6E8A-4147-A177-3AD203B41FA5}">
                      <a16:colId xmlns:a16="http://schemas.microsoft.com/office/drawing/2014/main" val="2486001238"/>
                    </a:ext>
                  </a:extLst>
                </a:gridCol>
              </a:tblGrid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01754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34429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173608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29072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7865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58612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64594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5024142-D984-4A7C-B48B-2CF9B1BA1839}"/>
              </a:ext>
            </a:extLst>
          </p:cNvPr>
          <p:cNvGraphicFramePr>
            <a:graphicFrameLocks noGrp="1"/>
          </p:cNvGraphicFramePr>
          <p:nvPr/>
        </p:nvGraphicFramePr>
        <p:xfrm>
          <a:off x="8696713" y="1621195"/>
          <a:ext cx="2822304" cy="1275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576">
                  <a:extLst>
                    <a:ext uri="{9D8B030D-6E8A-4147-A177-3AD203B41FA5}">
                      <a16:colId xmlns:a16="http://schemas.microsoft.com/office/drawing/2014/main" val="1580385383"/>
                    </a:ext>
                  </a:extLst>
                </a:gridCol>
                <a:gridCol w="705576">
                  <a:extLst>
                    <a:ext uri="{9D8B030D-6E8A-4147-A177-3AD203B41FA5}">
                      <a16:colId xmlns:a16="http://schemas.microsoft.com/office/drawing/2014/main" val="3854509108"/>
                    </a:ext>
                  </a:extLst>
                </a:gridCol>
                <a:gridCol w="705576">
                  <a:extLst>
                    <a:ext uri="{9D8B030D-6E8A-4147-A177-3AD203B41FA5}">
                      <a16:colId xmlns:a16="http://schemas.microsoft.com/office/drawing/2014/main" val="511089380"/>
                    </a:ext>
                  </a:extLst>
                </a:gridCol>
                <a:gridCol w="705576">
                  <a:extLst>
                    <a:ext uri="{9D8B030D-6E8A-4147-A177-3AD203B41FA5}">
                      <a16:colId xmlns:a16="http://schemas.microsoft.com/office/drawing/2014/main" val="139627560"/>
                    </a:ext>
                  </a:extLst>
                </a:gridCol>
              </a:tblGrid>
              <a:tr h="637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01754"/>
                  </a:ext>
                </a:extLst>
              </a:tr>
              <a:tr h="637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34429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6861F99-8624-4918-BEAD-FCB95A82D921}"/>
              </a:ext>
            </a:extLst>
          </p:cNvPr>
          <p:cNvSpPr txBox="1"/>
          <p:nvPr/>
        </p:nvSpPr>
        <p:spPr>
          <a:xfrm>
            <a:off x="5716820" y="1213989"/>
            <a:ext cx="1716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Tally</a:t>
            </a:r>
            <a:r>
              <a:rPr lang="ko-KR" altLang="en-US" sz="2000" dirty="0"/>
              <a:t> 테이블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8ED333-F3EA-49C0-9447-1D863809C3D8}"/>
              </a:ext>
            </a:extLst>
          </p:cNvPr>
          <p:cNvSpPr txBox="1"/>
          <p:nvPr/>
        </p:nvSpPr>
        <p:spPr>
          <a:xfrm>
            <a:off x="9442994" y="1232162"/>
            <a:ext cx="1329741" cy="407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Last</a:t>
            </a:r>
            <a:r>
              <a:rPr lang="ko-KR" altLang="en-US" sz="2000" dirty="0"/>
              <a:t> 배열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6C3BAD5D-1506-4025-ADB2-022AB469AF3A}"/>
              </a:ext>
            </a:extLst>
          </p:cNvPr>
          <p:cNvGraphicFramePr>
            <a:graphicFrameLocks noGrp="1"/>
          </p:cNvGraphicFramePr>
          <p:nvPr/>
        </p:nvGraphicFramePr>
        <p:xfrm>
          <a:off x="679835" y="1621196"/>
          <a:ext cx="3773412" cy="4334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353">
                  <a:extLst>
                    <a:ext uri="{9D8B030D-6E8A-4147-A177-3AD203B41FA5}">
                      <a16:colId xmlns:a16="http://schemas.microsoft.com/office/drawing/2014/main" val="2624067744"/>
                    </a:ext>
                  </a:extLst>
                </a:gridCol>
                <a:gridCol w="943353">
                  <a:extLst>
                    <a:ext uri="{9D8B030D-6E8A-4147-A177-3AD203B41FA5}">
                      <a16:colId xmlns:a16="http://schemas.microsoft.com/office/drawing/2014/main" val="1580385383"/>
                    </a:ext>
                  </a:extLst>
                </a:gridCol>
                <a:gridCol w="943353">
                  <a:extLst>
                    <a:ext uri="{9D8B030D-6E8A-4147-A177-3AD203B41FA5}">
                      <a16:colId xmlns:a16="http://schemas.microsoft.com/office/drawing/2014/main" val="2291247421"/>
                    </a:ext>
                  </a:extLst>
                </a:gridCol>
                <a:gridCol w="943353">
                  <a:extLst>
                    <a:ext uri="{9D8B030D-6E8A-4147-A177-3AD203B41FA5}">
                      <a16:colId xmlns:a16="http://schemas.microsoft.com/office/drawing/2014/main" val="511089380"/>
                    </a:ext>
                  </a:extLst>
                </a:gridCol>
              </a:tblGrid>
              <a:tr h="6192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BWT_T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929677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601754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34429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173608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29072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7865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58612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D0B92AB1-4058-46E2-93AC-6A068DBC6E99}"/>
              </a:ext>
            </a:extLst>
          </p:cNvPr>
          <p:cNvSpPr txBox="1"/>
          <p:nvPr/>
        </p:nvSpPr>
        <p:spPr>
          <a:xfrm>
            <a:off x="4186940" y="6198611"/>
            <a:ext cx="4388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read =</a:t>
            </a:r>
            <a:r>
              <a:rPr lang="ko-KR" altLang="en-US" sz="2800" dirty="0"/>
              <a:t> </a:t>
            </a:r>
            <a:r>
              <a:rPr lang="en-US" altLang="ko-KR" sz="2800" dirty="0"/>
              <a:t>“ACG”</a:t>
            </a:r>
            <a:r>
              <a:rPr lang="ko-KR" altLang="en-US" sz="2800" dirty="0"/>
              <a:t>일 때 </a:t>
            </a:r>
            <a:r>
              <a:rPr lang="en-US" altLang="ko-KR" sz="2800" dirty="0"/>
              <a:t>A </a:t>
            </a:r>
            <a:r>
              <a:rPr lang="ko-KR" altLang="en-US" sz="2800" dirty="0"/>
              <a:t>탐색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A4970C2A-6661-4DDA-BD7E-A532B106EEE4}"/>
              </a:ext>
            </a:extLst>
          </p:cNvPr>
          <p:cNvSpPr/>
          <p:nvPr/>
        </p:nvSpPr>
        <p:spPr>
          <a:xfrm>
            <a:off x="336514" y="3017986"/>
            <a:ext cx="609970" cy="29814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4A35C81-D842-4BB4-A993-EDE3804B7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074232"/>
              </p:ext>
            </p:extLst>
          </p:nvPr>
        </p:nvGraphicFramePr>
        <p:xfrm>
          <a:off x="8595564" y="5280211"/>
          <a:ext cx="3049710" cy="61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942">
                  <a:extLst>
                    <a:ext uri="{9D8B030D-6E8A-4147-A177-3AD203B41FA5}">
                      <a16:colId xmlns:a16="http://schemas.microsoft.com/office/drawing/2014/main" val="2787430645"/>
                    </a:ext>
                  </a:extLst>
                </a:gridCol>
                <a:gridCol w="609942">
                  <a:extLst>
                    <a:ext uri="{9D8B030D-6E8A-4147-A177-3AD203B41FA5}">
                      <a16:colId xmlns:a16="http://schemas.microsoft.com/office/drawing/2014/main" val="709681495"/>
                    </a:ext>
                  </a:extLst>
                </a:gridCol>
                <a:gridCol w="609942">
                  <a:extLst>
                    <a:ext uri="{9D8B030D-6E8A-4147-A177-3AD203B41FA5}">
                      <a16:colId xmlns:a16="http://schemas.microsoft.com/office/drawing/2014/main" val="950604935"/>
                    </a:ext>
                  </a:extLst>
                </a:gridCol>
                <a:gridCol w="609942">
                  <a:extLst>
                    <a:ext uri="{9D8B030D-6E8A-4147-A177-3AD203B41FA5}">
                      <a16:colId xmlns:a16="http://schemas.microsoft.com/office/drawing/2014/main" val="4277011675"/>
                    </a:ext>
                  </a:extLst>
                </a:gridCol>
                <a:gridCol w="609942">
                  <a:extLst>
                    <a:ext uri="{9D8B030D-6E8A-4147-A177-3AD203B41FA5}">
                      <a16:colId xmlns:a16="http://schemas.microsoft.com/office/drawing/2014/main" val="194824884"/>
                    </a:ext>
                  </a:extLst>
                </a:gridCol>
              </a:tblGrid>
              <a:tr h="612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613832"/>
                  </a:ext>
                </a:extLst>
              </a:tr>
            </a:tbl>
          </a:graphicData>
        </a:graphic>
      </p:graphicFrame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6C21A3D-74CD-40A2-9E20-24D93340EBBF}"/>
              </a:ext>
            </a:extLst>
          </p:cNvPr>
          <p:cNvSpPr/>
          <p:nvPr/>
        </p:nvSpPr>
        <p:spPr>
          <a:xfrm>
            <a:off x="1685512" y="3017986"/>
            <a:ext cx="284497" cy="29814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5E653F91-6E5E-41DA-A90E-05A7078D7EEC}"/>
              </a:ext>
            </a:extLst>
          </p:cNvPr>
          <p:cNvSpPr/>
          <p:nvPr/>
        </p:nvSpPr>
        <p:spPr>
          <a:xfrm>
            <a:off x="9378826" y="4796588"/>
            <a:ext cx="211749" cy="40087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690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AE002E8-2359-464B-8975-5A094F0A1E33}"/>
              </a:ext>
            </a:extLst>
          </p:cNvPr>
          <p:cNvSpPr txBox="1"/>
          <p:nvPr/>
        </p:nvSpPr>
        <p:spPr>
          <a:xfrm>
            <a:off x="9772843" y="0"/>
            <a:ext cx="2178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T=“TACGC”</a:t>
            </a:r>
            <a:endParaRPr lang="ko-KR" altLang="en-US" sz="32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F8F7F1-1F2F-4BAF-9F99-50188EDE3578}"/>
              </a:ext>
            </a:extLst>
          </p:cNvPr>
          <p:cNvGrpSpPr/>
          <p:nvPr/>
        </p:nvGrpSpPr>
        <p:grpSpPr>
          <a:xfrm>
            <a:off x="159191" y="182880"/>
            <a:ext cx="3113397" cy="783723"/>
            <a:chOff x="640080" y="-971550"/>
            <a:chExt cx="1660746" cy="9350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8D78C1-1C22-4224-8716-F8A9708B40AA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44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2.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프로젝트 구현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-BWT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B574BB9-2C62-45C0-836E-86B3F8F2A7B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EE84163-845D-4156-BB25-E56D7CC4E804}"/>
              </a:ext>
            </a:extLst>
          </p:cNvPr>
          <p:cNvCxnSpPr>
            <a:cxnSpLocks/>
          </p:cNvCxnSpPr>
          <p:nvPr/>
        </p:nvCxnSpPr>
        <p:spPr>
          <a:xfrm>
            <a:off x="3449053" y="502025"/>
            <a:ext cx="8527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4CBA3D4-A79F-4A42-8F69-B068A05538BC}"/>
              </a:ext>
            </a:extLst>
          </p:cNvPr>
          <p:cNvGraphicFramePr>
            <a:graphicFrameLocks noGrp="1"/>
          </p:cNvGraphicFramePr>
          <p:nvPr/>
        </p:nvGraphicFramePr>
        <p:xfrm>
          <a:off x="5192276" y="1621195"/>
          <a:ext cx="2765408" cy="4334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352">
                  <a:extLst>
                    <a:ext uri="{9D8B030D-6E8A-4147-A177-3AD203B41FA5}">
                      <a16:colId xmlns:a16="http://schemas.microsoft.com/office/drawing/2014/main" val="3854509108"/>
                    </a:ext>
                  </a:extLst>
                </a:gridCol>
                <a:gridCol w="691352">
                  <a:extLst>
                    <a:ext uri="{9D8B030D-6E8A-4147-A177-3AD203B41FA5}">
                      <a16:colId xmlns:a16="http://schemas.microsoft.com/office/drawing/2014/main" val="511089380"/>
                    </a:ext>
                  </a:extLst>
                </a:gridCol>
                <a:gridCol w="691352">
                  <a:extLst>
                    <a:ext uri="{9D8B030D-6E8A-4147-A177-3AD203B41FA5}">
                      <a16:colId xmlns:a16="http://schemas.microsoft.com/office/drawing/2014/main" val="139627560"/>
                    </a:ext>
                  </a:extLst>
                </a:gridCol>
                <a:gridCol w="691352">
                  <a:extLst>
                    <a:ext uri="{9D8B030D-6E8A-4147-A177-3AD203B41FA5}">
                      <a16:colId xmlns:a16="http://schemas.microsoft.com/office/drawing/2014/main" val="2486001238"/>
                    </a:ext>
                  </a:extLst>
                </a:gridCol>
              </a:tblGrid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01754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34429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173608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29072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7865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58612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64594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5024142-D984-4A7C-B48B-2CF9B1BA1839}"/>
              </a:ext>
            </a:extLst>
          </p:cNvPr>
          <p:cNvGraphicFramePr>
            <a:graphicFrameLocks noGrp="1"/>
          </p:cNvGraphicFramePr>
          <p:nvPr/>
        </p:nvGraphicFramePr>
        <p:xfrm>
          <a:off x="8696713" y="1621195"/>
          <a:ext cx="2822304" cy="1275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576">
                  <a:extLst>
                    <a:ext uri="{9D8B030D-6E8A-4147-A177-3AD203B41FA5}">
                      <a16:colId xmlns:a16="http://schemas.microsoft.com/office/drawing/2014/main" val="1580385383"/>
                    </a:ext>
                  </a:extLst>
                </a:gridCol>
                <a:gridCol w="705576">
                  <a:extLst>
                    <a:ext uri="{9D8B030D-6E8A-4147-A177-3AD203B41FA5}">
                      <a16:colId xmlns:a16="http://schemas.microsoft.com/office/drawing/2014/main" val="3854509108"/>
                    </a:ext>
                  </a:extLst>
                </a:gridCol>
                <a:gridCol w="705576">
                  <a:extLst>
                    <a:ext uri="{9D8B030D-6E8A-4147-A177-3AD203B41FA5}">
                      <a16:colId xmlns:a16="http://schemas.microsoft.com/office/drawing/2014/main" val="511089380"/>
                    </a:ext>
                  </a:extLst>
                </a:gridCol>
                <a:gridCol w="705576">
                  <a:extLst>
                    <a:ext uri="{9D8B030D-6E8A-4147-A177-3AD203B41FA5}">
                      <a16:colId xmlns:a16="http://schemas.microsoft.com/office/drawing/2014/main" val="139627560"/>
                    </a:ext>
                  </a:extLst>
                </a:gridCol>
              </a:tblGrid>
              <a:tr h="637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01754"/>
                  </a:ext>
                </a:extLst>
              </a:tr>
              <a:tr h="637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34429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6861F99-8624-4918-BEAD-FCB95A82D921}"/>
              </a:ext>
            </a:extLst>
          </p:cNvPr>
          <p:cNvSpPr txBox="1"/>
          <p:nvPr/>
        </p:nvSpPr>
        <p:spPr>
          <a:xfrm>
            <a:off x="5716820" y="1213989"/>
            <a:ext cx="1716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Tally</a:t>
            </a:r>
            <a:r>
              <a:rPr lang="ko-KR" altLang="en-US" sz="2000" dirty="0"/>
              <a:t> 테이블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8ED333-F3EA-49C0-9447-1D863809C3D8}"/>
              </a:ext>
            </a:extLst>
          </p:cNvPr>
          <p:cNvSpPr txBox="1"/>
          <p:nvPr/>
        </p:nvSpPr>
        <p:spPr>
          <a:xfrm>
            <a:off x="9442994" y="1232162"/>
            <a:ext cx="1329741" cy="407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Last</a:t>
            </a:r>
            <a:r>
              <a:rPr lang="ko-KR" altLang="en-US" sz="2000" dirty="0"/>
              <a:t> 배열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6C3BAD5D-1506-4025-ADB2-022AB469AF3A}"/>
              </a:ext>
            </a:extLst>
          </p:cNvPr>
          <p:cNvGraphicFramePr>
            <a:graphicFrameLocks noGrp="1"/>
          </p:cNvGraphicFramePr>
          <p:nvPr/>
        </p:nvGraphicFramePr>
        <p:xfrm>
          <a:off x="679835" y="1621196"/>
          <a:ext cx="3773412" cy="4334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353">
                  <a:extLst>
                    <a:ext uri="{9D8B030D-6E8A-4147-A177-3AD203B41FA5}">
                      <a16:colId xmlns:a16="http://schemas.microsoft.com/office/drawing/2014/main" val="2624067744"/>
                    </a:ext>
                  </a:extLst>
                </a:gridCol>
                <a:gridCol w="943353">
                  <a:extLst>
                    <a:ext uri="{9D8B030D-6E8A-4147-A177-3AD203B41FA5}">
                      <a16:colId xmlns:a16="http://schemas.microsoft.com/office/drawing/2014/main" val="1580385383"/>
                    </a:ext>
                  </a:extLst>
                </a:gridCol>
                <a:gridCol w="943353">
                  <a:extLst>
                    <a:ext uri="{9D8B030D-6E8A-4147-A177-3AD203B41FA5}">
                      <a16:colId xmlns:a16="http://schemas.microsoft.com/office/drawing/2014/main" val="2291247421"/>
                    </a:ext>
                  </a:extLst>
                </a:gridCol>
                <a:gridCol w="943353">
                  <a:extLst>
                    <a:ext uri="{9D8B030D-6E8A-4147-A177-3AD203B41FA5}">
                      <a16:colId xmlns:a16="http://schemas.microsoft.com/office/drawing/2014/main" val="511089380"/>
                    </a:ext>
                  </a:extLst>
                </a:gridCol>
              </a:tblGrid>
              <a:tr h="6192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BWT_T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929677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601754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34429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173608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29072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7865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58612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986C1955-D716-47E9-8F78-227490378192}"/>
              </a:ext>
            </a:extLst>
          </p:cNvPr>
          <p:cNvSpPr txBox="1"/>
          <p:nvPr/>
        </p:nvSpPr>
        <p:spPr>
          <a:xfrm>
            <a:off x="8571987" y="3005552"/>
            <a:ext cx="2416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start = last[1]+1=4</a:t>
            </a:r>
          </a:p>
          <a:p>
            <a:r>
              <a:rPr lang="en-US" altLang="ko-KR" sz="2000" dirty="0"/>
              <a:t>end  = last[2] = 4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B92AB1-4058-46E2-93AC-6A068DBC6E99}"/>
              </a:ext>
            </a:extLst>
          </p:cNvPr>
          <p:cNvSpPr txBox="1"/>
          <p:nvPr/>
        </p:nvSpPr>
        <p:spPr>
          <a:xfrm>
            <a:off x="4186940" y="6198611"/>
            <a:ext cx="4339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read =</a:t>
            </a:r>
            <a:r>
              <a:rPr lang="ko-KR" altLang="en-US" sz="2800" dirty="0"/>
              <a:t> </a:t>
            </a:r>
            <a:r>
              <a:rPr lang="en-US" altLang="ko-KR" sz="2800" dirty="0"/>
              <a:t>“ATG”</a:t>
            </a:r>
            <a:r>
              <a:rPr lang="ko-KR" altLang="en-US" sz="2800" dirty="0"/>
              <a:t>일 때 </a:t>
            </a:r>
            <a:r>
              <a:rPr lang="en-US" altLang="ko-KR" sz="2800" dirty="0"/>
              <a:t>G </a:t>
            </a:r>
            <a:r>
              <a:rPr lang="ko-KR" altLang="en-US" sz="2800" dirty="0"/>
              <a:t>탐색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A4970C2A-6661-4DDA-BD7E-A532B106EEE4}"/>
              </a:ext>
            </a:extLst>
          </p:cNvPr>
          <p:cNvSpPr/>
          <p:nvPr/>
        </p:nvSpPr>
        <p:spPr>
          <a:xfrm>
            <a:off x="336514" y="4878868"/>
            <a:ext cx="609970" cy="29814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F609D36A-1585-430A-BDE0-084D5562D698}"/>
              </a:ext>
            </a:extLst>
          </p:cNvPr>
          <p:cNvSpPr/>
          <p:nvPr/>
        </p:nvSpPr>
        <p:spPr>
          <a:xfrm>
            <a:off x="3449052" y="4878868"/>
            <a:ext cx="433505" cy="29814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20F4EE17-0DB3-4DBD-AA24-26B39196103A}"/>
              </a:ext>
            </a:extLst>
          </p:cNvPr>
          <p:cNvSpPr/>
          <p:nvPr/>
        </p:nvSpPr>
        <p:spPr>
          <a:xfrm>
            <a:off x="5716820" y="4878868"/>
            <a:ext cx="379180" cy="3187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2CD674-39EE-426F-8975-B26167DAF707}"/>
              </a:ext>
            </a:extLst>
          </p:cNvPr>
          <p:cNvSpPr txBox="1"/>
          <p:nvPr/>
        </p:nvSpPr>
        <p:spPr>
          <a:xfrm>
            <a:off x="8547981" y="5306748"/>
            <a:ext cx="3119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next=tally[4][1]+last[0]=3</a:t>
            </a:r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54EA08-AF80-4274-BB71-EB2DAA61FAE2}"/>
              </a:ext>
            </a:extLst>
          </p:cNvPr>
          <p:cNvSpPr txBox="1"/>
          <p:nvPr/>
        </p:nvSpPr>
        <p:spPr>
          <a:xfrm>
            <a:off x="8571987" y="4322326"/>
            <a:ext cx="351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BWT_T[4] != T  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mismatch=1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911D20-B376-4654-B300-27C5F3A9CEEC}"/>
              </a:ext>
            </a:extLst>
          </p:cNvPr>
          <p:cNvSpPr txBox="1"/>
          <p:nvPr/>
        </p:nvSpPr>
        <p:spPr>
          <a:xfrm>
            <a:off x="466191" y="1048791"/>
            <a:ext cx="272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(1) mismatch</a:t>
            </a:r>
            <a:r>
              <a:rPr lang="ko-KR" altLang="en-US" sz="2000" dirty="0"/>
              <a:t> 있을 때</a:t>
            </a:r>
          </a:p>
        </p:txBody>
      </p:sp>
    </p:spTree>
    <p:extLst>
      <p:ext uri="{BB962C8B-B14F-4D97-AF65-F5344CB8AC3E}">
        <p14:creationId xmlns:p14="http://schemas.microsoft.com/office/powerpoint/2010/main" val="15361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8" grpId="0"/>
      <p:bldP spid="30" grpId="0"/>
      <p:bldP spid="2" grpId="0" animBg="1"/>
      <p:bldP spid="34" grpId="0" animBg="1"/>
      <p:bldP spid="35" grpId="0" animBg="1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AE002E8-2359-464B-8975-5A094F0A1E33}"/>
              </a:ext>
            </a:extLst>
          </p:cNvPr>
          <p:cNvSpPr txBox="1"/>
          <p:nvPr/>
        </p:nvSpPr>
        <p:spPr>
          <a:xfrm>
            <a:off x="9772843" y="0"/>
            <a:ext cx="2178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T=“TACGC”</a:t>
            </a:r>
            <a:endParaRPr lang="ko-KR" altLang="en-US" sz="32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F8F7F1-1F2F-4BAF-9F99-50188EDE3578}"/>
              </a:ext>
            </a:extLst>
          </p:cNvPr>
          <p:cNvGrpSpPr/>
          <p:nvPr/>
        </p:nvGrpSpPr>
        <p:grpSpPr>
          <a:xfrm>
            <a:off x="159191" y="182880"/>
            <a:ext cx="3113397" cy="783723"/>
            <a:chOff x="640080" y="-971550"/>
            <a:chExt cx="1660746" cy="9350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8D78C1-1C22-4224-8716-F8A9708B40AA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44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2.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프로젝트 구현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-BWT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B574BB9-2C62-45C0-836E-86B3F8F2A7B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EE84163-845D-4156-BB25-E56D7CC4E804}"/>
              </a:ext>
            </a:extLst>
          </p:cNvPr>
          <p:cNvCxnSpPr>
            <a:cxnSpLocks/>
          </p:cNvCxnSpPr>
          <p:nvPr/>
        </p:nvCxnSpPr>
        <p:spPr>
          <a:xfrm>
            <a:off x="3449053" y="502025"/>
            <a:ext cx="8527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4CBA3D4-A79F-4A42-8F69-B068A05538BC}"/>
              </a:ext>
            </a:extLst>
          </p:cNvPr>
          <p:cNvGraphicFramePr>
            <a:graphicFrameLocks noGrp="1"/>
          </p:cNvGraphicFramePr>
          <p:nvPr/>
        </p:nvGraphicFramePr>
        <p:xfrm>
          <a:off x="5192276" y="1621195"/>
          <a:ext cx="2765408" cy="4334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352">
                  <a:extLst>
                    <a:ext uri="{9D8B030D-6E8A-4147-A177-3AD203B41FA5}">
                      <a16:colId xmlns:a16="http://schemas.microsoft.com/office/drawing/2014/main" val="3854509108"/>
                    </a:ext>
                  </a:extLst>
                </a:gridCol>
                <a:gridCol w="691352">
                  <a:extLst>
                    <a:ext uri="{9D8B030D-6E8A-4147-A177-3AD203B41FA5}">
                      <a16:colId xmlns:a16="http://schemas.microsoft.com/office/drawing/2014/main" val="511089380"/>
                    </a:ext>
                  </a:extLst>
                </a:gridCol>
                <a:gridCol w="691352">
                  <a:extLst>
                    <a:ext uri="{9D8B030D-6E8A-4147-A177-3AD203B41FA5}">
                      <a16:colId xmlns:a16="http://schemas.microsoft.com/office/drawing/2014/main" val="139627560"/>
                    </a:ext>
                  </a:extLst>
                </a:gridCol>
                <a:gridCol w="691352">
                  <a:extLst>
                    <a:ext uri="{9D8B030D-6E8A-4147-A177-3AD203B41FA5}">
                      <a16:colId xmlns:a16="http://schemas.microsoft.com/office/drawing/2014/main" val="2486001238"/>
                    </a:ext>
                  </a:extLst>
                </a:gridCol>
              </a:tblGrid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01754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34429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173608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29072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7865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58612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64594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5024142-D984-4A7C-B48B-2CF9B1BA1839}"/>
              </a:ext>
            </a:extLst>
          </p:cNvPr>
          <p:cNvGraphicFramePr>
            <a:graphicFrameLocks noGrp="1"/>
          </p:cNvGraphicFramePr>
          <p:nvPr/>
        </p:nvGraphicFramePr>
        <p:xfrm>
          <a:off x="8696713" y="1621195"/>
          <a:ext cx="2822304" cy="1275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576">
                  <a:extLst>
                    <a:ext uri="{9D8B030D-6E8A-4147-A177-3AD203B41FA5}">
                      <a16:colId xmlns:a16="http://schemas.microsoft.com/office/drawing/2014/main" val="1580385383"/>
                    </a:ext>
                  </a:extLst>
                </a:gridCol>
                <a:gridCol w="705576">
                  <a:extLst>
                    <a:ext uri="{9D8B030D-6E8A-4147-A177-3AD203B41FA5}">
                      <a16:colId xmlns:a16="http://schemas.microsoft.com/office/drawing/2014/main" val="3854509108"/>
                    </a:ext>
                  </a:extLst>
                </a:gridCol>
                <a:gridCol w="705576">
                  <a:extLst>
                    <a:ext uri="{9D8B030D-6E8A-4147-A177-3AD203B41FA5}">
                      <a16:colId xmlns:a16="http://schemas.microsoft.com/office/drawing/2014/main" val="511089380"/>
                    </a:ext>
                  </a:extLst>
                </a:gridCol>
                <a:gridCol w="705576">
                  <a:extLst>
                    <a:ext uri="{9D8B030D-6E8A-4147-A177-3AD203B41FA5}">
                      <a16:colId xmlns:a16="http://schemas.microsoft.com/office/drawing/2014/main" val="139627560"/>
                    </a:ext>
                  </a:extLst>
                </a:gridCol>
              </a:tblGrid>
              <a:tr h="637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01754"/>
                  </a:ext>
                </a:extLst>
              </a:tr>
              <a:tr h="637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34429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6861F99-8624-4918-BEAD-FCB95A82D921}"/>
              </a:ext>
            </a:extLst>
          </p:cNvPr>
          <p:cNvSpPr txBox="1"/>
          <p:nvPr/>
        </p:nvSpPr>
        <p:spPr>
          <a:xfrm>
            <a:off x="5716820" y="1213989"/>
            <a:ext cx="1716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Tally</a:t>
            </a:r>
            <a:r>
              <a:rPr lang="ko-KR" altLang="en-US" sz="2000" dirty="0"/>
              <a:t> 테이블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8ED333-F3EA-49C0-9447-1D863809C3D8}"/>
              </a:ext>
            </a:extLst>
          </p:cNvPr>
          <p:cNvSpPr txBox="1"/>
          <p:nvPr/>
        </p:nvSpPr>
        <p:spPr>
          <a:xfrm>
            <a:off x="9442994" y="1232162"/>
            <a:ext cx="1329741" cy="407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Last</a:t>
            </a:r>
            <a:r>
              <a:rPr lang="ko-KR" altLang="en-US" sz="2000" dirty="0"/>
              <a:t> 배열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6C3BAD5D-1506-4025-ADB2-022AB469AF3A}"/>
              </a:ext>
            </a:extLst>
          </p:cNvPr>
          <p:cNvGraphicFramePr>
            <a:graphicFrameLocks noGrp="1"/>
          </p:cNvGraphicFramePr>
          <p:nvPr/>
        </p:nvGraphicFramePr>
        <p:xfrm>
          <a:off x="679835" y="1621196"/>
          <a:ext cx="3773412" cy="4334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353">
                  <a:extLst>
                    <a:ext uri="{9D8B030D-6E8A-4147-A177-3AD203B41FA5}">
                      <a16:colId xmlns:a16="http://schemas.microsoft.com/office/drawing/2014/main" val="2624067744"/>
                    </a:ext>
                  </a:extLst>
                </a:gridCol>
                <a:gridCol w="943353">
                  <a:extLst>
                    <a:ext uri="{9D8B030D-6E8A-4147-A177-3AD203B41FA5}">
                      <a16:colId xmlns:a16="http://schemas.microsoft.com/office/drawing/2014/main" val="1580385383"/>
                    </a:ext>
                  </a:extLst>
                </a:gridCol>
                <a:gridCol w="943353">
                  <a:extLst>
                    <a:ext uri="{9D8B030D-6E8A-4147-A177-3AD203B41FA5}">
                      <a16:colId xmlns:a16="http://schemas.microsoft.com/office/drawing/2014/main" val="2291247421"/>
                    </a:ext>
                  </a:extLst>
                </a:gridCol>
                <a:gridCol w="943353">
                  <a:extLst>
                    <a:ext uri="{9D8B030D-6E8A-4147-A177-3AD203B41FA5}">
                      <a16:colId xmlns:a16="http://schemas.microsoft.com/office/drawing/2014/main" val="511089380"/>
                    </a:ext>
                  </a:extLst>
                </a:gridCol>
              </a:tblGrid>
              <a:tr h="6192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BWT_T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929677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601754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34429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173608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29072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7865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586120"/>
                  </a:ext>
                </a:extLst>
              </a:tr>
            </a:tbl>
          </a:graphicData>
        </a:graphic>
      </p:graphicFrame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A4970C2A-6661-4DDA-BD7E-A532B106EEE4}"/>
              </a:ext>
            </a:extLst>
          </p:cNvPr>
          <p:cNvSpPr/>
          <p:nvPr/>
        </p:nvSpPr>
        <p:spPr>
          <a:xfrm>
            <a:off x="336514" y="4253230"/>
            <a:ext cx="609970" cy="29814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F609D36A-1585-430A-BDE0-084D5562D698}"/>
              </a:ext>
            </a:extLst>
          </p:cNvPr>
          <p:cNvSpPr/>
          <p:nvPr/>
        </p:nvSpPr>
        <p:spPr>
          <a:xfrm>
            <a:off x="3449052" y="4253230"/>
            <a:ext cx="433505" cy="29814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20F4EE17-0DB3-4DBD-AA24-26B39196103A}"/>
              </a:ext>
            </a:extLst>
          </p:cNvPr>
          <p:cNvSpPr/>
          <p:nvPr/>
        </p:nvSpPr>
        <p:spPr>
          <a:xfrm>
            <a:off x="5043055" y="4253230"/>
            <a:ext cx="379180" cy="3187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ED32D9-75B9-423A-9033-92CB0AD096F6}"/>
              </a:ext>
            </a:extLst>
          </p:cNvPr>
          <p:cNvSpPr txBox="1"/>
          <p:nvPr/>
        </p:nvSpPr>
        <p:spPr>
          <a:xfrm>
            <a:off x="8696713" y="4205104"/>
            <a:ext cx="1618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mismatch=1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891D4B-D670-4AD3-B59E-A3F3F342A1B0}"/>
              </a:ext>
            </a:extLst>
          </p:cNvPr>
          <p:cNvSpPr txBox="1"/>
          <p:nvPr/>
        </p:nvSpPr>
        <p:spPr>
          <a:xfrm>
            <a:off x="8711325" y="5246839"/>
            <a:ext cx="2247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next=tally[3][0]=1</a:t>
            </a:r>
            <a:endParaRPr lang="ko-KR" alt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A81A23-E969-4821-A025-D6F61AD34633}"/>
              </a:ext>
            </a:extLst>
          </p:cNvPr>
          <p:cNvSpPr txBox="1"/>
          <p:nvPr/>
        </p:nvSpPr>
        <p:spPr>
          <a:xfrm>
            <a:off x="4186940" y="6198611"/>
            <a:ext cx="4279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read =</a:t>
            </a:r>
            <a:r>
              <a:rPr lang="ko-KR" altLang="en-US" sz="2800" dirty="0"/>
              <a:t> </a:t>
            </a:r>
            <a:r>
              <a:rPr lang="en-US" altLang="ko-KR" sz="2800" dirty="0"/>
              <a:t>“ATG”</a:t>
            </a:r>
            <a:r>
              <a:rPr lang="ko-KR" altLang="en-US" sz="2800" dirty="0"/>
              <a:t>일 때 </a:t>
            </a:r>
            <a:r>
              <a:rPr lang="en-US" altLang="ko-KR" sz="2800" dirty="0"/>
              <a:t>T </a:t>
            </a:r>
            <a:r>
              <a:rPr lang="ko-KR" altLang="en-US" sz="2800" dirty="0"/>
              <a:t>탐색</a:t>
            </a:r>
          </a:p>
        </p:txBody>
      </p:sp>
    </p:spTree>
    <p:extLst>
      <p:ext uri="{BB962C8B-B14F-4D97-AF65-F5344CB8AC3E}">
        <p14:creationId xmlns:p14="http://schemas.microsoft.com/office/powerpoint/2010/main" val="379564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2064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  <a:cs typeface="IrisUPC" panose="020B0604020202020204" pitchFamily="34" charset="-34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  <a:cs typeface="IrisUPC" panose="020B0604020202020204" pitchFamily="34" charset="-34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9CEC459-97C9-4C39-B7D4-93B03CFA11AC}"/>
              </a:ext>
            </a:extLst>
          </p:cNvPr>
          <p:cNvGrpSpPr/>
          <p:nvPr/>
        </p:nvGrpSpPr>
        <p:grpSpPr>
          <a:xfrm>
            <a:off x="4619598" y="1515992"/>
            <a:ext cx="2567793" cy="3679925"/>
            <a:chOff x="4774301" y="1503600"/>
            <a:chExt cx="2567793" cy="367992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4774301" y="1503600"/>
              <a:ext cx="25677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1. </a:t>
              </a: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프로젝트 개요</a:t>
              </a:r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  <a:cs typeface="IrisUPC" panose="020B0604020202020204" pitchFamily="34" charset="-34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F18D29-0BBD-4082-9264-D5EBE78474F6}"/>
                </a:ext>
              </a:extLst>
            </p:cNvPr>
            <p:cNvSpPr txBox="1"/>
            <p:nvPr/>
          </p:nvSpPr>
          <p:spPr>
            <a:xfrm>
              <a:off x="4774301" y="2308165"/>
              <a:ext cx="25677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2. </a:t>
              </a: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프로젝트 구현</a:t>
              </a:r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  <a:cs typeface="IrisUPC" panose="020B0604020202020204" pitchFamily="34" charset="-34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5B16C2-1F46-45CF-8EE8-750B9283825D}"/>
                </a:ext>
              </a:extLst>
            </p:cNvPr>
            <p:cNvSpPr txBox="1"/>
            <p:nvPr/>
          </p:nvSpPr>
          <p:spPr>
            <a:xfrm>
              <a:off x="4774301" y="3112730"/>
              <a:ext cx="2451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3. </a:t>
              </a: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결과 및 분석</a:t>
              </a:r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  <a:cs typeface="IrisUPC" panose="020B0604020202020204" pitchFamily="34" charset="-34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35D128-7EFA-459D-A086-8E0DD41DD4D5}"/>
                </a:ext>
              </a:extLst>
            </p:cNvPr>
            <p:cNvSpPr txBox="1"/>
            <p:nvPr/>
          </p:nvSpPr>
          <p:spPr>
            <a:xfrm>
              <a:off x="4774301" y="3917295"/>
              <a:ext cx="2451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4. Future Work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A69034-7C28-4ABB-9C75-EE034998E3C2}"/>
                </a:ext>
              </a:extLst>
            </p:cNvPr>
            <p:cNvSpPr txBox="1"/>
            <p:nvPr/>
          </p:nvSpPr>
          <p:spPr>
            <a:xfrm>
              <a:off x="4774301" y="4721860"/>
              <a:ext cx="2220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5. </a:t>
              </a: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구현 환경</a:t>
              </a:r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  <a:cs typeface="IrisUPC" panose="020B0604020202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AE002E8-2359-464B-8975-5A094F0A1E33}"/>
              </a:ext>
            </a:extLst>
          </p:cNvPr>
          <p:cNvSpPr txBox="1"/>
          <p:nvPr/>
        </p:nvSpPr>
        <p:spPr>
          <a:xfrm>
            <a:off x="9772843" y="0"/>
            <a:ext cx="2178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T=“TACGC”</a:t>
            </a:r>
            <a:endParaRPr lang="ko-KR" altLang="en-US" sz="32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F8F7F1-1F2F-4BAF-9F99-50188EDE3578}"/>
              </a:ext>
            </a:extLst>
          </p:cNvPr>
          <p:cNvGrpSpPr/>
          <p:nvPr/>
        </p:nvGrpSpPr>
        <p:grpSpPr>
          <a:xfrm>
            <a:off x="159191" y="182880"/>
            <a:ext cx="3113397" cy="783723"/>
            <a:chOff x="640080" y="-971550"/>
            <a:chExt cx="1660746" cy="9350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8D78C1-1C22-4224-8716-F8A9708B40AA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44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2.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프로젝트 구현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-BWT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B574BB9-2C62-45C0-836E-86B3F8F2A7B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EE84163-845D-4156-BB25-E56D7CC4E804}"/>
              </a:ext>
            </a:extLst>
          </p:cNvPr>
          <p:cNvCxnSpPr>
            <a:cxnSpLocks/>
          </p:cNvCxnSpPr>
          <p:nvPr/>
        </p:nvCxnSpPr>
        <p:spPr>
          <a:xfrm>
            <a:off x="3449053" y="502025"/>
            <a:ext cx="8527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4CBA3D4-A79F-4A42-8F69-B068A05538BC}"/>
              </a:ext>
            </a:extLst>
          </p:cNvPr>
          <p:cNvGraphicFramePr>
            <a:graphicFrameLocks noGrp="1"/>
          </p:cNvGraphicFramePr>
          <p:nvPr/>
        </p:nvGraphicFramePr>
        <p:xfrm>
          <a:off x="5192276" y="1621195"/>
          <a:ext cx="2765408" cy="4334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352">
                  <a:extLst>
                    <a:ext uri="{9D8B030D-6E8A-4147-A177-3AD203B41FA5}">
                      <a16:colId xmlns:a16="http://schemas.microsoft.com/office/drawing/2014/main" val="3854509108"/>
                    </a:ext>
                  </a:extLst>
                </a:gridCol>
                <a:gridCol w="691352">
                  <a:extLst>
                    <a:ext uri="{9D8B030D-6E8A-4147-A177-3AD203B41FA5}">
                      <a16:colId xmlns:a16="http://schemas.microsoft.com/office/drawing/2014/main" val="511089380"/>
                    </a:ext>
                  </a:extLst>
                </a:gridCol>
                <a:gridCol w="691352">
                  <a:extLst>
                    <a:ext uri="{9D8B030D-6E8A-4147-A177-3AD203B41FA5}">
                      <a16:colId xmlns:a16="http://schemas.microsoft.com/office/drawing/2014/main" val="139627560"/>
                    </a:ext>
                  </a:extLst>
                </a:gridCol>
                <a:gridCol w="691352">
                  <a:extLst>
                    <a:ext uri="{9D8B030D-6E8A-4147-A177-3AD203B41FA5}">
                      <a16:colId xmlns:a16="http://schemas.microsoft.com/office/drawing/2014/main" val="2486001238"/>
                    </a:ext>
                  </a:extLst>
                </a:gridCol>
              </a:tblGrid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01754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34429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173608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29072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7865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58612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64594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5024142-D984-4A7C-B48B-2CF9B1BA1839}"/>
              </a:ext>
            </a:extLst>
          </p:cNvPr>
          <p:cNvGraphicFramePr>
            <a:graphicFrameLocks noGrp="1"/>
          </p:cNvGraphicFramePr>
          <p:nvPr/>
        </p:nvGraphicFramePr>
        <p:xfrm>
          <a:off x="8696713" y="1621195"/>
          <a:ext cx="2822304" cy="1275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576">
                  <a:extLst>
                    <a:ext uri="{9D8B030D-6E8A-4147-A177-3AD203B41FA5}">
                      <a16:colId xmlns:a16="http://schemas.microsoft.com/office/drawing/2014/main" val="1580385383"/>
                    </a:ext>
                  </a:extLst>
                </a:gridCol>
                <a:gridCol w="705576">
                  <a:extLst>
                    <a:ext uri="{9D8B030D-6E8A-4147-A177-3AD203B41FA5}">
                      <a16:colId xmlns:a16="http://schemas.microsoft.com/office/drawing/2014/main" val="3854509108"/>
                    </a:ext>
                  </a:extLst>
                </a:gridCol>
                <a:gridCol w="705576">
                  <a:extLst>
                    <a:ext uri="{9D8B030D-6E8A-4147-A177-3AD203B41FA5}">
                      <a16:colId xmlns:a16="http://schemas.microsoft.com/office/drawing/2014/main" val="511089380"/>
                    </a:ext>
                  </a:extLst>
                </a:gridCol>
                <a:gridCol w="705576">
                  <a:extLst>
                    <a:ext uri="{9D8B030D-6E8A-4147-A177-3AD203B41FA5}">
                      <a16:colId xmlns:a16="http://schemas.microsoft.com/office/drawing/2014/main" val="139627560"/>
                    </a:ext>
                  </a:extLst>
                </a:gridCol>
              </a:tblGrid>
              <a:tr h="637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01754"/>
                  </a:ext>
                </a:extLst>
              </a:tr>
              <a:tr h="637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34429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6861F99-8624-4918-BEAD-FCB95A82D921}"/>
              </a:ext>
            </a:extLst>
          </p:cNvPr>
          <p:cNvSpPr txBox="1"/>
          <p:nvPr/>
        </p:nvSpPr>
        <p:spPr>
          <a:xfrm>
            <a:off x="5716820" y="1213989"/>
            <a:ext cx="1716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Tally</a:t>
            </a:r>
            <a:r>
              <a:rPr lang="ko-KR" altLang="en-US" sz="2000" dirty="0"/>
              <a:t> 테이블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8ED333-F3EA-49C0-9447-1D863809C3D8}"/>
              </a:ext>
            </a:extLst>
          </p:cNvPr>
          <p:cNvSpPr txBox="1"/>
          <p:nvPr/>
        </p:nvSpPr>
        <p:spPr>
          <a:xfrm>
            <a:off x="9442994" y="1232162"/>
            <a:ext cx="1329741" cy="407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Last</a:t>
            </a:r>
            <a:r>
              <a:rPr lang="ko-KR" altLang="en-US" sz="2000" dirty="0"/>
              <a:t> 배열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6C3BAD5D-1506-4025-ADB2-022AB469AF3A}"/>
              </a:ext>
            </a:extLst>
          </p:cNvPr>
          <p:cNvGraphicFramePr>
            <a:graphicFrameLocks noGrp="1"/>
          </p:cNvGraphicFramePr>
          <p:nvPr/>
        </p:nvGraphicFramePr>
        <p:xfrm>
          <a:off x="679835" y="1621196"/>
          <a:ext cx="3773412" cy="4334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353">
                  <a:extLst>
                    <a:ext uri="{9D8B030D-6E8A-4147-A177-3AD203B41FA5}">
                      <a16:colId xmlns:a16="http://schemas.microsoft.com/office/drawing/2014/main" val="2624067744"/>
                    </a:ext>
                  </a:extLst>
                </a:gridCol>
                <a:gridCol w="943353">
                  <a:extLst>
                    <a:ext uri="{9D8B030D-6E8A-4147-A177-3AD203B41FA5}">
                      <a16:colId xmlns:a16="http://schemas.microsoft.com/office/drawing/2014/main" val="1580385383"/>
                    </a:ext>
                  </a:extLst>
                </a:gridCol>
                <a:gridCol w="943353">
                  <a:extLst>
                    <a:ext uri="{9D8B030D-6E8A-4147-A177-3AD203B41FA5}">
                      <a16:colId xmlns:a16="http://schemas.microsoft.com/office/drawing/2014/main" val="2291247421"/>
                    </a:ext>
                  </a:extLst>
                </a:gridCol>
                <a:gridCol w="943353">
                  <a:extLst>
                    <a:ext uri="{9D8B030D-6E8A-4147-A177-3AD203B41FA5}">
                      <a16:colId xmlns:a16="http://schemas.microsoft.com/office/drawing/2014/main" val="511089380"/>
                    </a:ext>
                  </a:extLst>
                </a:gridCol>
              </a:tblGrid>
              <a:tr h="6192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BWT_T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929677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601754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34429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173608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29072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78650"/>
                  </a:ext>
                </a:extLst>
              </a:tr>
              <a:tr h="619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586120"/>
                  </a:ext>
                </a:extLst>
              </a:tr>
            </a:tbl>
          </a:graphicData>
        </a:graphic>
      </p:graphicFrame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A4970C2A-6661-4DDA-BD7E-A532B106EEE4}"/>
              </a:ext>
            </a:extLst>
          </p:cNvPr>
          <p:cNvSpPr/>
          <p:nvPr/>
        </p:nvSpPr>
        <p:spPr>
          <a:xfrm>
            <a:off x="336514" y="3017986"/>
            <a:ext cx="609970" cy="29814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4A35C81-D842-4BB4-A993-EDE3804B7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683363"/>
              </p:ext>
            </p:extLst>
          </p:nvPr>
        </p:nvGraphicFramePr>
        <p:xfrm>
          <a:off x="8595564" y="5280211"/>
          <a:ext cx="3049710" cy="61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942">
                  <a:extLst>
                    <a:ext uri="{9D8B030D-6E8A-4147-A177-3AD203B41FA5}">
                      <a16:colId xmlns:a16="http://schemas.microsoft.com/office/drawing/2014/main" val="2787430645"/>
                    </a:ext>
                  </a:extLst>
                </a:gridCol>
                <a:gridCol w="609942">
                  <a:extLst>
                    <a:ext uri="{9D8B030D-6E8A-4147-A177-3AD203B41FA5}">
                      <a16:colId xmlns:a16="http://schemas.microsoft.com/office/drawing/2014/main" val="709681495"/>
                    </a:ext>
                  </a:extLst>
                </a:gridCol>
                <a:gridCol w="609942">
                  <a:extLst>
                    <a:ext uri="{9D8B030D-6E8A-4147-A177-3AD203B41FA5}">
                      <a16:colId xmlns:a16="http://schemas.microsoft.com/office/drawing/2014/main" val="950604935"/>
                    </a:ext>
                  </a:extLst>
                </a:gridCol>
                <a:gridCol w="609942">
                  <a:extLst>
                    <a:ext uri="{9D8B030D-6E8A-4147-A177-3AD203B41FA5}">
                      <a16:colId xmlns:a16="http://schemas.microsoft.com/office/drawing/2014/main" val="4277011675"/>
                    </a:ext>
                  </a:extLst>
                </a:gridCol>
                <a:gridCol w="609942">
                  <a:extLst>
                    <a:ext uri="{9D8B030D-6E8A-4147-A177-3AD203B41FA5}">
                      <a16:colId xmlns:a16="http://schemas.microsoft.com/office/drawing/2014/main" val="194824884"/>
                    </a:ext>
                  </a:extLst>
                </a:gridCol>
              </a:tblGrid>
              <a:tr h="612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613832"/>
                  </a:ext>
                </a:extLst>
              </a:tr>
            </a:tbl>
          </a:graphicData>
        </a:graphic>
      </p:graphicFrame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6C21A3D-74CD-40A2-9E20-24D93340EBBF}"/>
              </a:ext>
            </a:extLst>
          </p:cNvPr>
          <p:cNvSpPr/>
          <p:nvPr/>
        </p:nvSpPr>
        <p:spPr>
          <a:xfrm>
            <a:off x="1685512" y="3017986"/>
            <a:ext cx="284497" cy="29814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5E653F91-6E5E-41DA-A90E-05A7078D7EEC}"/>
              </a:ext>
            </a:extLst>
          </p:cNvPr>
          <p:cNvSpPr/>
          <p:nvPr/>
        </p:nvSpPr>
        <p:spPr>
          <a:xfrm>
            <a:off x="9378826" y="4796588"/>
            <a:ext cx="211749" cy="40087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51FAE-ADEB-43BA-A5F0-836E557D83B8}"/>
              </a:ext>
            </a:extLst>
          </p:cNvPr>
          <p:cNvSpPr txBox="1"/>
          <p:nvPr/>
        </p:nvSpPr>
        <p:spPr>
          <a:xfrm>
            <a:off x="4186940" y="6198611"/>
            <a:ext cx="4323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read =</a:t>
            </a:r>
            <a:r>
              <a:rPr lang="ko-KR" altLang="en-US" sz="2800" dirty="0"/>
              <a:t> </a:t>
            </a:r>
            <a:r>
              <a:rPr lang="en-US" altLang="ko-KR" sz="2800" dirty="0"/>
              <a:t>“ATG”</a:t>
            </a:r>
            <a:r>
              <a:rPr lang="ko-KR" altLang="en-US" sz="2800" dirty="0"/>
              <a:t>일 때 </a:t>
            </a:r>
            <a:r>
              <a:rPr lang="en-US" altLang="ko-KR" sz="2800" dirty="0"/>
              <a:t>A </a:t>
            </a:r>
            <a:r>
              <a:rPr lang="ko-KR" altLang="en-US" sz="2800" dirty="0"/>
              <a:t>탐색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A5E5AD-BC44-4ED0-9A43-F427EE7D7BA0}"/>
              </a:ext>
            </a:extLst>
          </p:cNvPr>
          <p:cNvSpPr txBox="1"/>
          <p:nvPr/>
        </p:nvSpPr>
        <p:spPr>
          <a:xfrm>
            <a:off x="8696713" y="4205104"/>
            <a:ext cx="1618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mismatch=1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572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95B3DC0-C60A-44F9-B405-EC9DBF52B20D}"/>
              </a:ext>
            </a:extLst>
          </p:cNvPr>
          <p:cNvSpPr txBox="1"/>
          <p:nvPr/>
        </p:nvSpPr>
        <p:spPr>
          <a:xfrm>
            <a:off x="4293572" y="2875002"/>
            <a:ext cx="36048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IrisUPC" panose="020B0604020202020204" pitchFamily="34" charset="-34"/>
                <a:ea typeface="KoPub돋움체 Medium" panose="02020603020101020101" pitchFamily="18" charset="-127"/>
                <a:cs typeface="IrisUPC" panose="020B0604020202020204" pitchFamily="34" charset="-34"/>
              </a:rPr>
              <a:t>결과 및 분석</a:t>
            </a:r>
            <a:endParaRPr lang="ko-KR" altLang="en-US" sz="3000" dirty="0">
              <a:ln>
                <a:solidFill>
                  <a:schemeClr val="tx1">
                    <a:alpha val="30000"/>
                  </a:schemeClr>
                </a:solidFill>
              </a:ln>
              <a:latin typeface="IrisUPC" panose="020B0604020202020204" pitchFamily="34" charset="-34"/>
              <a:ea typeface="KoPub돋움체 Light" panose="02020603020101020101" pitchFamily="18" charset="-127"/>
              <a:cs typeface="IrisUPC" panose="020B0604020202020204" pitchFamily="34" charset="-34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100185-BF66-40A3-BEC5-9909A8F80A3D}"/>
              </a:ext>
            </a:extLst>
          </p:cNvPr>
          <p:cNvCxnSpPr>
            <a:cxnSpLocks/>
          </p:cNvCxnSpPr>
          <p:nvPr/>
        </p:nvCxnSpPr>
        <p:spPr>
          <a:xfrm>
            <a:off x="352926" y="3429000"/>
            <a:ext cx="1152766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264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458502" cy="641873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477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시간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,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공간적 측면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  <a:cs typeface="IrisUPC" panose="020B0604020202020204" pitchFamily="34" charset="-34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B2347A0-7786-4D5F-B8F3-E427CE1E2E32}"/>
              </a:ext>
            </a:extLst>
          </p:cNvPr>
          <p:cNvCxnSpPr>
            <a:cxnSpLocks/>
          </p:cNvCxnSpPr>
          <p:nvPr/>
        </p:nvCxnSpPr>
        <p:spPr>
          <a:xfrm flipV="1">
            <a:off x="2805952" y="502024"/>
            <a:ext cx="9170894" cy="1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45F08D-C5E1-4809-A000-84DEDBC21812}"/>
              </a:ext>
            </a:extLst>
          </p:cNvPr>
          <p:cNvSpPr txBox="1"/>
          <p:nvPr/>
        </p:nvSpPr>
        <p:spPr>
          <a:xfrm>
            <a:off x="8704736" y="1285514"/>
            <a:ext cx="2668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L=30, M=20000, D=2</a:t>
            </a:r>
            <a:endParaRPr lang="ko-KR" altLang="en-US" sz="2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AFD50EA-06A4-4534-9A7D-969CC7195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335373"/>
              </p:ext>
            </p:extLst>
          </p:nvPr>
        </p:nvGraphicFramePr>
        <p:xfrm>
          <a:off x="2202087" y="1685624"/>
          <a:ext cx="9170892" cy="23622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8482">
                  <a:extLst>
                    <a:ext uri="{9D8B030D-6E8A-4147-A177-3AD203B41FA5}">
                      <a16:colId xmlns:a16="http://schemas.microsoft.com/office/drawing/2014/main" val="1983218063"/>
                    </a:ext>
                  </a:extLst>
                </a:gridCol>
                <a:gridCol w="1528482">
                  <a:extLst>
                    <a:ext uri="{9D8B030D-6E8A-4147-A177-3AD203B41FA5}">
                      <a16:colId xmlns:a16="http://schemas.microsoft.com/office/drawing/2014/main" val="46717162"/>
                    </a:ext>
                  </a:extLst>
                </a:gridCol>
                <a:gridCol w="1528482">
                  <a:extLst>
                    <a:ext uri="{9D8B030D-6E8A-4147-A177-3AD203B41FA5}">
                      <a16:colId xmlns:a16="http://schemas.microsoft.com/office/drawing/2014/main" val="3447205165"/>
                    </a:ext>
                  </a:extLst>
                </a:gridCol>
                <a:gridCol w="1528482">
                  <a:extLst>
                    <a:ext uri="{9D8B030D-6E8A-4147-A177-3AD203B41FA5}">
                      <a16:colId xmlns:a16="http://schemas.microsoft.com/office/drawing/2014/main" val="241332550"/>
                    </a:ext>
                  </a:extLst>
                </a:gridCol>
                <a:gridCol w="1528482">
                  <a:extLst>
                    <a:ext uri="{9D8B030D-6E8A-4147-A177-3AD203B41FA5}">
                      <a16:colId xmlns:a16="http://schemas.microsoft.com/office/drawing/2014/main" val="724597287"/>
                    </a:ext>
                  </a:extLst>
                </a:gridCol>
                <a:gridCol w="1528482">
                  <a:extLst>
                    <a:ext uri="{9D8B030D-6E8A-4147-A177-3AD203B41FA5}">
                      <a16:colId xmlns:a16="http://schemas.microsoft.com/office/drawing/2014/main" val="3750545329"/>
                    </a:ext>
                  </a:extLst>
                </a:gridCol>
              </a:tblGrid>
              <a:tr h="787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100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1000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10000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30000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60000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636362"/>
                  </a:ext>
                </a:extLst>
              </a:tr>
              <a:tr h="787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BWT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0.022s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0.146s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1.419s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5.202s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16.955s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259890"/>
                  </a:ext>
                </a:extLst>
              </a:tr>
              <a:tr h="787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Trivial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0.155s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2.057s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21.437s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64.158s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127.33s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4460574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55D8AD49-2A18-4264-9259-1974788616B9}"/>
              </a:ext>
            </a:extLst>
          </p:cNvPr>
          <p:cNvGrpSpPr/>
          <p:nvPr/>
        </p:nvGrpSpPr>
        <p:grpSpPr>
          <a:xfrm>
            <a:off x="679643" y="2482634"/>
            <a:ext cx="1032588" cy="3130511"/>
            <a:chOff x="535264" y="2574369"/>
            <a:chExt cx="1032588" cy="313051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AA2F8C-7A46-4B95-9403-3A94C5AF4672}"/>
                </a:ext>
              </a:extLst>
            </p:cNvPr>
            <p:cNvSpPr txBox="1"/>
            <p:nvPr/>
          </p:nvSpPr>
          <p:spPr>
            <a:xfrm>
              <a:off x="535264" y="2574369"/>
              <a:ext cx="10325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/>
                <a:t>시간</a:t>
              </a:r>
              <a:endParaRPr lang="ko-KR" altLang="en-US" sz="3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FF2E84-904F-437E-8169-C6FD6F8B1A9E}"/>
                </a:ext>
              </a:extLst>
            </p:cNvPr>
            <p:cNvSpPr txBox="1"/>
            <p:nvPr/>
          </p:nvSpPr>
          <p:spPr>
            <a:xfrm>
              <a:off x="535265" y="5120105"/>
              <a:ext cx="10325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/>
                <a:t>공간</a:t>
              </a: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A9B5B1D-99FC-41B3-B9D9-26BFABEA4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590579"/>
              </p:ext>
            </p:extLst>
          </p:nvPr>
        </p:nvGraphicFramePr>
        <p:xfrm>
          <a:off x="2202087" y="4763603"/>
          <a:ext cx="9170892" cy="12977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2723">
                  <a:extLst>
                    <a:ext uri="{9D8B030D-6E8A-4147-A177-3AD203B41FA5}">
                      <a16:colId xmlns:a16="http://schemas.microsoft.com/office/drawing/2014/main" val="4088873222"/>
                    </a:ext>
                  </a:extLst>
                </a:gridCol>
                <a:gridCol w="2292723">
                  <a:extLst>
                    <a:ext uri="{9D8B030D-6E8A-4147-A177-3AD203B41FA5}">
                      <a16:colId xmlns:a16="http://schemas.microsoft.com/office/drawing/2014/main" val="4247469777"/>
                    </a:ext>
                  </a:extLst>
                </a:gridCol>
                <a:gridCol w="2292723">
                  <a:extLst>
                    <a:ext uri="{9D8B030D-6E8A-4147-A177-3AD203B41FA5}">
                      <a16:colId xmlns:a16="http://schemas.microsoft.com/office/drawing/2014/main" val="2256539942"/>
                    </a:ext>
                  </a:extLst>
                </a:gridCol>
                <a:gridCol w="2292723">
                  <a:extLst>
                    <a:ext uri="{9D8B030D-6E8A-4147-A177-3AD203B41FA5}">
                      <a16:colId xmlns:a16="http://schemas.microsoft.com/office/drawing/2014/main" val="2736755722"/>
                    </a:ext>
                  </a:extLst>
                </a:gridCol>
              </a:tblGrid>
              <a:tr h="648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BWT_TA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Sf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Tally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Last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125265"/>
                  </a:ext>
                </a:extLst>
              </a:tr>
              <a:tr h="648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O(N*N)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O(N)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O(4N)=O(N)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O(4)=O(1)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313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322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458502" cy="641873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477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N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의 변화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  <a:cs typeface="IrisUPC" panose="020B0604020202020204" pitchFamily="34" charset="-34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B2347A0-7786-4D5F-B8F3-E427CE1E2E32}"/>
              </a:ext>
            </a:extLst>
          </p:cNvPr>
          <p:cNvCxnSpPr>
            <a:cxnSpLocks/>
          </p:cNvCxnSpPr>
          <p:nvPr/>
        </p:nvCxnSpPr>
        <p:spPr>
          <a:xfrm flipV="1">
            <a:off x="2805952" y="502024"/>
            <a:ext cx="9170894" cy="1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45F08D-C5E1-4809-A000-84DEDBC21812}"/>
              </a:ext>
            </a:extLst>
          </p:cNvPr>
          <p:cNvSpPr txBox="1"/>
          <p:nvPr/>
        </p:nvSpPr>
        <p:spPr>
          <a:xfrm>
            <a:off x="7810501" y="0"/>
            <a:ext cx="4255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L=30, M=20000, D=2</a:t>
            </a:r>
            <a:endParaRPr lang="ko-KR" altLang="en-US" sz="3200" dirty="0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BE5E28F6-0C2A-4914-A199-6A0C1AB216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1399950"/>
              </p:ext>
            </p:extLst>
          </p:nvPr>
        </p:nvGraphicFramePr>
        <p:xfrm>
          <a:off x="5961888" y="1629574"/>
          <a:ext cx="5495933" cy="4016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6BFBD92E-2A92-4DBD-AA16-6C7CF2A677D3}"/>
              </a:ext>
            </a:extLst>
          </p:cNvPr>
          <p:cNvGraphicFramePr/>
          <p:nvPr/>
        </p:nvGraphicFramePr>
        <p:xfrm>
          <a:off x="796931" y="1629574"/>
          <a:ext cx="5299069" cy="4021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2283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458502" cy="641873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477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M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의 변화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  <a:cs typeface="IrisUPC" panose="020B0604020202020204" pitchFamily="34" charset="-34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B2347A0-7786-4D5F-B8F3-E427CE1E2E32}"/>
              </a:ext>
            </a:extLst>
          </p:cNvPr>
          <p:cNvCxnSpPr>
            <a:cxnSpLocks/>
          </p:cNvCxnSpPr>
          <p:nvPr/>
        </p:nvCxnSpPr>
        <p:spPr>
          <a:xfrm flipV="1">
            <a:off x="2805952" y="502024"/>
            <a:ext cx="9170894" cy="1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45F08D-C5E1-4809-A000-84DEDBC21812}"/>
              </a:ext>
            </a:extLst>
          </p:cNvPr>
          <p:cNvSpPr txBox="1"/>
          <p:nvPr/>
        </p:nvSpPr>
        <p:spPr>
          <a:xfrm>
            <a:off x="7810501" y="0"/>
            <a:ext cx="4255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L=30, N=30000, D=2</a:t>
            </a:r>
            <a:endParaRPr lang="ko-KR" altLang="en-US" sz="3200" dirty="0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BE5E28F6-0C2A-4914-A199-6A0C1AB216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0230979"/>
              </p:ext>
            </p:extLst>
          </p:nvPr>
        </p:nvGraphicFramePr>
        <p:xfrm>
          <a:off x="5925312" y="1629574"/>
          <a:ext cx="5514221" cy="3898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9E42AFA0-5CE6-416D-84D7-6051855A37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3176674"/>
              </p:ext>
            </p:extLst>
          </p:nvPr>
        </p:nvGraphicFramePr>
        <p:xfrm>
          <a:off x="796931" y="1629574"/>
          <a:ext cx="5299069" cy="4021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08549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95B3DC0-C60A-44F9-B405-EC9DBF52B20D}"/>
              </a:ext>
            </a:extLst>
          </p:cNvPr>
          <p:cNvSpPr txBox="1"/>
          <p:nvPr/>
        </p:nvSpPr>
        <p:spPr>
          <a:xfrm>
            <a:off x="4293572" y="2714581"/>
            <a:ext cx="36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IrisUPC" panose="020B0604020202020204" pitchFamily="34" charset="-34"/>
                <a:ea typeface="KoPub돋움체 Light" panose="02020603020101020101" pitchFamily="18" charset="-127"/>
                <a:cs typeface="IrisUPC" panose="020B0604020202020204" pitchFamily="34" charset="-34"/>
              </a:rPr>
              <a:t>Future Work</a:t>
            </a:r>
            <a:endParaRPr lang="ko-KR" altLang="en-US" sz="5400" b="1" dirty="0">
              <a:ln>
                <a:solidFill>
                  <a:schemeClr val="tx1">
                    <a:alpha val="30000"/>
                  </a:schemeClr>
                </a:solidFill>
              </a:ln>
              <a:latin typeface="IrisUPC" panose="020B0604020202020204" pitchFamily="34" charset="-34"/>
              <a:ea typeface="KoPub돋움체 Light" panose="02020603020101020101" pitchFamily="18" charset="-127"/>
              <a:cs typeface="IrisUPC" panose="020B0604020202020204" pitchFamily="34" charset="-34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100185-BF66-40A3-BEC5-9909A8F80A3D}"/>
              </a:ext>
            </a:extLst>
          </p:cNvPr>
          <p:cNvCxnSpPr>
            <a:cxnSpLocks/>
          </p:cNvCxnSpPr>
          <p:nvPr/>
        </p:nvCxnSpPr>
        <p:spPr>
          <a:xfrm>
            <a:off x="352926" y="3429000"/>
            <a:ext cx="1152766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103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458502" cy="641873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477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4. Future Work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B2347A0-7786-4D5F-B8F3-E427CE1E2E32}"/>
              </a:ext>
            </a:extLst>
          </p:cNvPr>
          <p:cNvCxnSpPr>
            <a:cxnSpLocks/>
          </p:cNvCxnSpPr>
          <p:nvPr/>
        </p:nvCxnSpPr>
        <p:spPr>
          <a:xfrm flipV="1">
            <a:off x="2805952" y="502024"/>
            <a:ext cx="9170894" cy="1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F07354E0-7342-4F02-A118-DD4CA9D8E843}"/>
              </a:ext>
            </a:extLst>
          </p:cNvPr>
          <p:cNvGrpSpPr/>
          <p:nvPr/>
        </p:nvGrpSpPr>
        <p:grpSpPr>
          <a:xfrm>
            <a:off x="896535" y="4749783"/>
            <a:ext cx="10007868" cy="1491651"/>
            <a:chOff x="1307694" y="4045471"/>
            <a:chExt cx="10007868" cy="149165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B39475-7B4C-470D-A904-105F7C17CBBD}"/>
                </a:ext>
              </a:extLst>
            </p:cNvPr>
            <p:cNvSpPr txBox="1"/>
            <p:nvPr/>
          </p:nvSpPr>
          <p:spPr>
            <a:xfrm>
              <a:off x="1307694" y="4045471"/>
              <a:ext cx="100078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AutoNum type="arabicPeriod"/>
              </a:pPr>
              <a:r>
                <a:rPr lang="en-US" altLang="ko-KR" sz="2400" b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read</a:t>
              </a:r>
              <a:r>
                <a:rPr lang="ko-KR" altLang="en-US" sz="2400" b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의 마지막 문자가 </a:t>
              </a:r>
              <a:r>
                <a:rPr lang="en-US" altLang="ko-KR" sz="2400" b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mismatch</a:t>
              </a:r>
              <a:r>
                <a:rPr lang="ko-KR" altLang="en-US" sz="2400" b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인 경우 그 전 문자를 탐색하는 방법</a:t>
              </a:r>
              <a:endParaRPr lang="en-US" altLang="ko-KR" sz="2400" b="1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6AE1602-B257-4D4F-A72A-4D4EFE7EAA12}"/>
                </a:ext>
              </a:extLst>
            </p:cNvPr>
            <p:cNvSpPr txBox="1"/>
            <p:nvPr/>
          </p:nvSpPr>
          <p:spPr>
            <a:xfrm>
              <a:off x="1307694" y="4706125"/>
              <a:ext cx="94660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2. suffix array </a:t>
              </a:r>
              <a:r>
                <a:rPr lang="ko-KR" altLang="en-US" sz="2400" b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정렬 시 문자열을 </a:t>
              </a:r>
              <a:r>
                <a:rPr lang="en-US" altLang="ko-KR" sz="2400" b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 1,2,4</a:t>
              </a:r>
              <a:r>
                <a:rPr lang="ko-KR" altLang="en-US" sz="2400" b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길이의 단위로 확인하며 정렬</a:t>
              </a:r>
              <a:endParaRPr lang="en-US" altLang="ko-KR" sz="2400" b="1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r>
                <a:rPr lang="en-US" altLang="ko-KR" sz="2400" b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    </a:t>
              </a:r>
              <a:r>
                <a:rPr lang="en-US" altLang="ko-KR" sz="2400" b="1" dirty="0">
                  <a:latin typeface="HY중고딕" panose="02030600000101010101" pitchFamily="18" charset="-127"/>
                  <a:ea typeface="HY중고딕" panose="02030600000101010101" pitchFamily="18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400" b="1" dirty="0">
                  <a:latin typeface="HY중고딕" panose="02030600000101010101" pitchFamily="18" charset="-127"/>
                  <a:ea typeface="HY중고딕" panose="02030600000101010101" pitchFamily="18" charset="-127"/>
                  <a:sym typeface="Wingdings" panose="05000000000000000000" pitchFamily="2" charset="2"/>
                </a:rPr>
                <a:t>정렬시간 줄이기</a:t>
              </a:r>
              <a:endParaRPr lang="en-US" altLang="ko-KR" sz="2400" b="1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D1112387-1D1F-4B4D-953D-BED6A6348FEC}"/>
              </a:ext>
            </a:extLst>
          </p:cNvPr>
          <p:cNvSpPr/>
          <p:nvPr/>
        </p:nvSpPr>
        <p:spPr>
          <a:xfrm>
            <a:off x="5735052" y="3581582"/>
            <a:ext cx="818147" cy="86303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CE88FF0-38E5-4FB5-8CDC-EE81FD9A3BFB}"/>
              </a:ext>
            </a:extLst>
          </p:cNvPr>
          <p:cNvGrpSpPr/>
          <p:nvPr/>
        </p:nvGrpSpPr>
        <p:grpSpPr>
          <a:xfrm>
            <a:off x="896535" y="1415435"/>
            <a:ext cx="10047943" cy="1860983"/>
            <a:chOff x="1307694" y="4045471"/>
            <a:chExt cx="10047943" cy="186098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CF0241-5B3C-4DEA-9848-773DA895923D}"/>
                </a:ext>
              </a:extLst>
            </p:cNvPr>
            <p:cNvSpPr txBox="1"/>
            <p:nvPr/>
          </p:nvSpPr>
          <p:spPr>
            <a:xfrm>
              <a:off x="1307694" y="4045471"/>
              <a:ext cx="25474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+ </a:t>
              </a:r>
              <a:r>
                <a:rPr lang="ko-KR" altLang="en-US" sz="2400" b="1" dirty="0">
                  <a:latin typeface="HY중고딕" panose="02030600000101010101" pitchFamily="18" charset="-127"/>
                  <a:ea typeface="HY중고딕" panose="02030600000101010101" pitchFamily="18" charset="-127"/>
                  <a:sym typeface="Wingdings" panose="05000000000000000000" pitchFamily="2" charset="2"/>
                </a:rPr>
                <a:t>실행 시간 단축</a:t>
              </a:r>
              <a:endParaRPr lang="en-US" altLang="ko-KR" sz="2400" b="1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842410-4FAE-46EF-8DD4-6C8EF9C1ACA6}"/>
                </a:ext>
              </a:extLst>
            </p:cNvPr>
            <p:cNvSpPr txBox="1"/>
            <p:nvPr/>
          </p:nvSpPr>
          <p:spPr>
            <a:xfrm>
              <a:off x="1307694" y="4706125"/>
              <a:ext cx="1004794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ko-KR" altLang="en-US" sz="2400" b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많은 메모리 사용</a:t>
              </a:r>
              <a:endParaRPr lang="en-US" altLang="ko-KR" sz="2400" b="1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marL="342900" indent="-342900">
                <a:buFontTx/>
                <a:buChar char="-"/>
              </a:pPr>
              <a:r>
                <a:rPr lang="en-US" altLang="ko-KR" sz="2400" b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Read</a:t>
              </a:r>
              <a:r>
                <a:rPr lang="ko-KR" altLang="en-US" sz="2400" b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를 탐색하는 과정에서 마지막 문자의 </a:t>
              </a:r>
              <a:r>
                <a:rPr lang="en-US" altLang="ko-KR" sz="2400" b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mismatch</a:t>
              </a:r>
              <a:r>
                <a:rPr lang="ko-KR" altLang="en-US" sz="2400" b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를 고려하지 않음</a:t>
              </a:r>
              <a:endParaRPr lang="en-US" altLang="ko-KR" sz="2400" b="1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marL="342900" indent="-342900">
                <a:buFontTx/>
                <a:buChar char="-"/>
              </a:pPr>
              <a:r>
                <a:rPr lang="en-US" altLang="ko-KR" sz="2400" b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suffix array</a:t>
              </a:r>
              <a:r>
                <a:rPr lang="ko-KR" altLang="en-US" sz="2400" b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를 </a:t>
              </a:r>
              <a:r>
                <a:rPr lang="en-US" altLang="ko-KR" sz="2400" b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sorting</a:t>
              </a:r>
              <a:r>
                <a:rPr lang="ko-KR" altLang="en-US" sz="2400" b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하는 과정에서 많은 시간 소요</a:t>
              </a:r>
              <a:endParaRPr lang="en-US" altLang="ko-KR" sz="2400" b="1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7746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95B3DC0-C60A-44F9-B405-EC9DBF52B20D}"/>
              </a:ext>
            </a:extLst>
          </p:cNvPr>
          <p:cNvSpPr txBox="1"/>
          <p:nvPr/>
        </p:nvSpPr>
        <p:spPr>
          <a:xfrm>
            <a:off x="4293572" y="2875002"/>
            <a:ext cx="36048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IrisUPC" panose="020B0604020202020204" pitchFamily="34" charset="-34"/>
                <a:ea typeface="KoPub돋움체 Medium" panose="02020603020101020101" pitchFamily="18" charset="-127"/>
                <a:cs typeface="IrisUPC" panose="020B0604020202020204" pitchFamily="34" charset="-34"/>
              </a:rPr>
              <a:t>구현 환경</a:t>
            </a:r>
            <a:endParaRPr lang="ko-KR" altLang="en-US" sz="3000" dirty="0">
              <a:ln>
                <a:solidFill>
                  <a:schemeClr val="tx1">
                    <a:alpha val="30000"/>
                  </a:schemeClr>
                </a:solidFill>
              </a:ln>
              <a:latin typeface="IrisUPC" panose="020B0604020202020204" pitchFamily="34" charset="-34"/>
              <a:ea typeface="KoPub돋움체 Light" panose="02020603020101020101" pitchFamily="18" charset="-127"/>
              <a:cs typeface="IrisUPC" panose="020B0604020202020204" pitchFamily="34" charset="-34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100185-BF66-40A3-BEC5-9909A8F80A3D}"/>
              </a:ext>
            </a:extLst>
          </p:cNvPr>
          <p:cNvCxnSpPr>
            <a:cxnSpLocks/>
          </p:cNvCxnSpPr>
          <p:nvPr/>
        </p:nvCxnSpPr>
        <p:spPr>
          <a:xfrm>
            <a:off x="352926" y="3429000"/>
            <a:ext cx="1152766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574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458502" cy="641873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477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5.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구현 환경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  <a:cs typeface="IrisUPC" panose="020B0604020202020204" pitchFamily="34" charset="-34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B2347A0-7786-4D5F-B8F3-E427CE1E2E32}"/>
              </a:ext>
            </a:extLst>
          </p:cNvPr>
          <p:cNvCxnSpPr>
            <a:cxnSpLocks/>
          </p:cNvCxnSpPr>
          <p:nvPr/>
        </p:nvCxnSpPr>
        <p:spPr>
          <a:xfrm flipV="1">
            <a:off x="2805952" y="502024"/>
            <a:ext cx="9170894" cy="1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24483F-FD28-4823-8B16-85FEC10A5BC6}"/>
              </a:ext>
            </a:extLst>
          </p:cNvPr>
          <p:cNvSpPr txBox="1"/>
          <p:nvPr/>
        </p:nvSpPr>
        <p:spPr>
          <a:xfrm>
            <a:off x="2331988" y="2951946"/>
            <a:ext cx="75280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Window 10, Intel(R) Core™ i5-8265U CPU</a:t>
            </a:r>
          </a:p>
          <a:p>
            <a:pPr algn="ctr"/>
            <a:r>
              <a:rPr lang="en-US" altLang="ko-KR" sz="2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RAM : 8.00GB</a:t>
            </a:r>
            <a:endParaRPr lang="ko-KR" altLang="en-US" sz="28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4250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95B3DC0-C60A-44F9-B405-EC9DBF52B20D}"/>
              </a:ext>
            </a:extLst>
          </p:cNvPr>
          <p:cNvSpPr txBox="1"/>
          <p:nvPr/>
        </p:nvSpPr>
        <p:spPr>
          <a:xfrm>
            <a:off x="4293572" y="2604070"/>
            <a:ext cx="36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IrisUPC" panose="020B0604020202020204" pitchFamily="34" charset="-34"/>
                <a:ea typeface="KoPub돋움체 Medium" panose="02020603020101020101" pitchFamily="18" charset="-127"/>
                <a:cs typeface="IrisUPC" panose="020B0604020202020204" pitchFamily="34" charset="-34"/>
              </a:rPr>
              <a:t>Q&amp;A</a:t>
            </a:r>
            <a:endParaRPr lang="ko-KR" altLang="en-US" sz="6000" dirty="0">
              <a:ln>
                <a:solidFill>
                  <a:schemeClr val="tx1">
                    <a:alpha val="30000"/>
                  </a:schemeClr>
                </a:solidFill>
              </a:ln>
              <a:latin typeface="IrisUPC" panose="020B0604020202020204" pitchFamily="34" charset="-34"/>
              <a:ea typeface="KoPub돋움체 Light" panose="02020603020101020101" pitchFamily="18" charset="-127"/>
              <a:cs typeface="IrisUPC" panose="020B0604020202020204" pitchFamily="34" charset="-34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100185-BF66-40A3-BEC5-9909A8F80A3D}"/>
              </a:ext>
            </a:extLst>
          </p:cNvPr>
          <p:cNvCxnSpPr>
            <a:cxnSpLocks/>
          </p:cNvCxnSpPr>
          <p:nvPr/>
        </p:nvCxnSpPr>
        <p:spPr>
          <a:xfrm>
            <a:off x="352926" y="3429000"/>
            <a:ext cx="1152766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65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95B3DC0-C60A-44F9-B405-EC9DBF52B20D}"/>
              </a:ext>
            </a:extLst>
          </p:cNvPr>
          <p:cNvSpPr txBox="1"/>
          <p:nvPr/>
        </p:nvSpPr>
        <p:spPr>
          <a:xfrm>
            <a:off x="4293572" y="2875002"/>
            <a:ext cx="36048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IrisUPC" panose="020B0604020202020204" pitchFamily="34" charset="-34"/>
                <a:ea typeface="KoPub돋움체 Medium" panose="02020603020101020101" pitchFamily="18" charset="-127"/>
                <a:cs typeface="IrisUPC" panose="020B0604020202020204" pitchFamily="34" charset="-34"/>
              </a:rPr>
              <a:t>프로젝트 개요</a:t>
            </a:r>
            <a:endParaRPr lang="ko-KR" altLang="en-US" sz="3000" dirty="0">
              <a:ln>
                <a:solidFill>
                  <a:schemeClr val="tx1">
                    <a:alpha val="30000"/>
                  </a:schemeClr>
                </a:solidFill>
              </a:ln>
              <a:latin typeface="IrisUPC" panose="020B0604020202020204" pitchFamily="34" charset="-34"/>
              <a:ea typeface="KoPub돋움체 Light" panose="02020603020101020101" pitchFamily="18" charset="-127"/>
              <a:cs typeface="IrisUPC" panose="020B0604020202020204" pitchFamily="34" charset="-34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100185-BF66-40A3-BEC5-9909A8F80A3D}"/>
              </a:ext>
            </a:extLst>
          </p:cNvPr>
          <p:cNvCxnSpPr>
            <a:cxnSpLocks/>
          </p:cNvCxnSpPr>
          <p:nvPr/>
        </p:nvCxnSpPr>
        <p:spPr>
          <a:xfrm>
            <a:off x="352926" y="3429000"/>
            <a:ext cx="1152766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799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548140" y="3044279"/>
            <a:ext cx="30957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Thank you </a:t>
            </a:r>
            <a:endParaRPr lang="ko-KR" alt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458502" cy="641873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477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1.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ahnschrift" panose="020B0502040204020203" pitchFamily="34" charset="0"/>
                  <a:ea typeface="HY중고딕" panose="02030600000101010101" pitchFamily="18" charset="-127"/>
                  <a:cs typeface="IrisUPC" panose="020B0604020202020204" pitchFamily="34" charset="-34"/>
                </a:rPr>
                <a:t>프로젝트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 개요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  <a:cs typeface="IrisUPC" panose="020B0604020202020204" pitchFamily="34" charset="-34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B2347A0-7786-4D5F-B8F3-E427CE1E2E32}"/>
              </a:ext>
            </a:extLst>
          </p:cNvPr>
          <p:cNvCxnSpPr>
            <a:cxnSpLocks/>
          </p:cNvCxnSpPr>
          <p:nvPr/>
        </p:nvCxnSpPr>
        <p:spPr>
          <a:xfrm flipV="1">
            <a:off x="2805952" y="502024"/>
            <a:ext cx="9170894" cy="1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십자형 13">
            <a:extLst>
              <a:ext uri="{FF2B5EF4-FFF2-40B4-BE49-F238E27FC236}">
                <a16:creationId xmlns:a16="http://schemas.microsoft.com/office/drawing/2014/main" id="{682601C9-3FCA-4E13-82A4-8FFE1605BAAA}"/>
              </a:ext>
            </a:extLst>
          </p:cNvPr>
          <p:cNvSpPr/>
          <p:nvPr/>
        </p:nvSpPr>
        <p:spPr>
          <a:xfrm>
            <a:off x="3657650" y="3168688"/>
            <a:ext cx="589058" cy="555247"/>
          </a:xfrm>
          <a:prstGeom prst="plus">
            <a:avLst>
              <a:gd name="adj" fmla="val 42463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3003581-E97C-47D8-B9FB-6818B9E33172}"/>
              </a:ext>
            </a:extLst>
          </p:cNvPr>
          <p:cNvGrpSpPr/>
          <p:nvPr/>
        </p:nvGrpSpPr>
        <p:grpSpPr>
          <a:xfrm>
            <a:off x="718904" y="2442069"/>
            <a:ext cx="3098925" cy="2678166"/>
            <a:chOff x="718904" y="2442069"/>
            <a:chExt cx="3098925" cy="2678166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1C0737A-386A-49C4-A0E3-4DF5450CD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400" y="2442069"/>
              <a:ext cx="1961934" cy="196193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ADFAA8C-F0EF-447B-A411-6481C69B618C}"/>
                </a:ext>
              </a:extLst>
            </p:cNvPr>
            <p:cNvSpPr txBox="1"/>
            <p:nvPr/>
          </p:nvSpPr>
          <p:spPr>
            <a:xfrm>
              <a:off x="718904" y="4720125"/>
              <a:ext cx="30989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길이 </a:t>
              </a:r>
              <a:r>
                <a:rPr lang="en-US" altLang="ko-KR" sz="2000" b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N Human</a:t>
              </a:r>
              <a:r>
                <a:rPr lang="ko-KR" altLang="en-US" sz="2000" b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 </a:t>
              </a:r>
              <a:r>
                <a:rPr lang="en-US" altLang="ko-KR" sz="2000" b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Genome</a:t>
              </a:r>
              <a:endParaRPr lang="ko-KR" altLang="en-US" sz="2000" b="1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08BFE943-217E-4895-B78B-D9673BC959E1}"/>
              </a:ext>
            </a:extLst>
          </p:cNvPr>
          <p:cNvSpPr/>
          <p:nvPr/>
        </p:nvSpPr>
        <p:spPr>
          <a:xfrm>
            <a:off x="7752063" y="3168688"/>
            <a:ext cx="591671" cy="553455"/>
          </a:xfrm>
          <a:prstGeom prst="rightArrow">
            <a:avLst>
              <a:gd name="adj1" fmla="val 27323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B92F101-31D9-4CF6-97E9-78854B82126A}"/>
              </a:ext>
            </a:extLst>
          </p:cNvPr>
          <p:cNvGrpSpPr/>
          <p:nvPr/>
        </p:nvGrpSpPr>
        <p:grpSpPr>
          <a:xfrm>
            <a:off x="8466500" y="2458407"/>
            <a:ext cx="2525050" cy="2661828"/>
            <a:chOff x="8466500" y="2458407"/>
            <a:chExt cx="2525050" cy="2661828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6392DD6A-C807-4DF0-978A-69E80EB72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8058" y="2458407"/>
              <a:ext cx="1961934" cy="1961934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DBC5FC-1F61-49B6-845B-971C4ABA6CEA}"/>
                </a:ext>
              </a:extLst>
            </p:cNvPr>
            <p:cNvSpPr txBox="1"/>
            <p:nvPr/>
          </p:nvSpPr>
          <p:spPr>
            <a:xfrm>
              <a:off x="8466500" y="4720125"/>
              <a:ext cx="25250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길이 </a:t>
              </a:r>
              <a:r>
                <a:rPr lang="en-US" altLang="ko-KR" sz="2000" b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N My</a:t>
              </a:r>
              <a:r>
                <a:rPr lang="ko-KR" altLang="en-US" sz="2000" b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 </a:t>
              </a:r>
              <a:r>
                <a:rPr lang="en-US" altLang="ko-KR" sz="2000" b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Genome</a:t>
              </a:r>
              <a:endParaRPr lang="ko-KR" altLang="en-US" sz="2000" b="1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9A39A7A-289D-4709-ACC6-8DC8E3B8B72E}"/>
              </a:ext>
            </a:extLst>
          </p:cNvPr>
          <p:cNvGrpSpPr/>
          <p:nvPr/>
        </p:nvGrpSpPr>
        <p:grpSpPr>
          <a:xfrm>
            <a:off x="4660455" y="1694617"/>
            <a:ext cx="2669242" cy="3425618"/>
            <a:chOff x="4660455" y="1694617"/>
            <a:chExt cx="2669242" cy="3425618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9B53044A-C1A5-493C-BA8A-99550A4863AD}"/>
                </a:ext>
              </a:extLst>
            </p:cNvPr>
            <p:cNvGrpSpPr/>
            <p:nvPr/>
          </p:nvGrpSpPr>
          <p:grpSpPr>
            <a:xfrm>
              <a:off x="4660455" y="1694617"/>
              <a:ext cx="2669242" cy="2812052"/>
              <a:chOff x="5257799" y="1356022"/>
              <a:chExt cx="3597443" cy="3584946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816D7CD-5D37-4410-93AE-9343BB79716C}"/>
                  </a:ext>
                </a:extLst>
              </p:cNvPr>
              <p:cNvSpPr txBox="1"/>
              <p:nvPr/>
            </p:nvSpPr>
            <p:spPr>
              <a:xfrm>
                <a:off x="5257799" y="3235244"/>
                <a:ext cx="4058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M</a:t>
                </a:r>
                <a:endParaRPr lang="ko-KR" altLang="en-US" sz="2000" b="1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4BF04B16-649A-48F0-AB03-5B476B6D0190}"/>
                  </a:ext>
                </a:extLst>
              </p:cNvPr>
              <p:cNvGrpSpPr/>
              <p:nvPr/>
            </p:nvGrpSpPr>
            <p:grpSpPr>
              <a:xfrm>
                <a:off x="5903495" y="1356022"/>
                <a:ext cx="2951747" cy="3584946"/>
                <a:chOff x="5903495" y="1356022"/>
                <a:chExt cx="2951747" cy="3584946"/>
              </a:xfrm>
            </p:grpSpPr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4D038C8C-3921-47B7-9DFF-8FD0EA49ECA0}"/>
                    </a:ext>
                  </a:extLst>
                </p:cNvPr>
                <p:cNvGrpSpPr/>
                <p:nvPr/>
              </p:nvGrpSpPr>
              <p:grpSpPr>
                <a:xfrm>
                  <a:off x="6096000" y="2329740"/>
                  <a:ext cx="2759242" cy="650080"/>
                  <a:chOff x="6096000" y="2329740"/>
                  <a:chExt cx="2759242" cy="650080"/>
                </a:xfrm>
              </p:grpSpPr>
              <p:sp>
                <p:nvSpPr>
                  <p:cNvPr id="17" name="직사각형 16">
                    <a:extLst>
                      <a:ext uri="{FF2B5EF4-FFF2-40B4-BE49-F238E27FC236}">
                        <a16:creationId xmlns:a16="http://schemas.microsoft.com/office/drawing/2014/main" id="{822BD307-71BB-47D4-B63B-0AE186076C17}"/>
                      </a:ext>
                    </a:extLst>
                  </p:cNvPr>
                  <p:cNvSpPr/>
                  <p:nvPr/>
                </p:nvSpPr>
                <p:spPr>
                  <a:xfrm>
                    <a:off x="6096000" y="2329740"/>
                    <a:ext cx="2759242" cy="261768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1" name="직사각형 20">
                    <a:extLst>
                      <a:ext uri="{FF2B5EF4-FFF2-40B4-BE49-F238E27FC236}">
                        <a16:creationId xmlns:a16="http://schemas.microsoft.com/office/drawing/2014/main" id="{6FA0DF23-7DAC-4B3B-ABA7-FFCBA1712D93}"/>
                      </a:ext>
                    </a:extLst>
                  </p:cNvPr>
                  <p:cNvSpPr/>
                  <p:nvPr/>
                </p:nvSpPr>
                <p:spPr>
                  <a:xfrm>
                    <a:off x="6096000" y="2718052"/>
                    <a:ext cx="2759242" cy="261768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93056D4B-C71E-459D-9295-E5F18A090908}"/>
                    </a:ext>
                  </a:extLst>
                </p:cNvPr>
                <p:cNvGrpSpPr/>
                <p:nvPr/>
              </p:nvGrpSpPr>
              <p:grpSpPr>
                <a:xfrm>
                  <a:off x="6096000" y="4290888"/>
                  <a:ext cx="2759242" cy="650080"/>
                  <a:chOff x="6096000" y="2329740"/>
                  <a:chExt cx="2759242" cy="650080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D948618E-E1B7-49A0-B66C-72A402E02228}"/>
                      </a:ext>
                    </a:extLst>
                  </p:cNvPr>
                  <p:cNvSpPr/>
                  <p:nvPr/>
                </p:nvSpPr>
                <p:spPr>
                  <a:xfrm>
                    <a:off x="6096000" y="2329740"/>
                    <a:ext cx="2759242" cy="261768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7EAC0ED6-1C54-4C3E-A93F-B1394AD56EE2}"/>
                      </a:ext>
                    </a:extLst>
                  </p:cNvPr>
                  <p:cNvSpPr/>
                  <p:nvPr/>
                </p:nvSpPr>
                <p:spPr>
                  <a:xfrm>
                    <a:off x="6096000" y="2718052"/>
                    <a:ext cx="2759242" cy="261768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cxnSp>
              <p:nvCxnSpPr>
                <p:cNvPr id="24" name="연결선: 꺾임 23">
                  <a:extLst>
                    <a:ext uri="{FF2B5EF4-FFF2-40B4-BE49-F238E27FC236}">
                      <a16:creationId xmlns:a16="http://schemas.microsoft.com/office/drawing/2014/main" id="{38EE1241-C131-4938-8F08-C2727288B5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5903495" y="2460624"/>
                  <a:ext cx="12700" cy="2349460"/>
                </a:xfrm>
                <a:prstGeom prst="bentConnector3">
                  <a:avLst>
                    <a:gd name="adj1" fmla="val 180000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연결선: 꺾임 30">
                  <a:extLst>
                    <a:ext uri="{FF2B5EF4-FFF2-40B4-BE49-F238E27FC236}">
                      <a16:creationId xmlns:a16="http://schemas.microsoft.com/office/drawing/2014/main" id="{5D6A7ADE-BE26-4BDD-A18D-026DDFB6D0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7469271" y="881438"/>
                  <a:ext cx="12700" cy="2349460"/>
                </a:xfrm>
                <a:prstGeom prst="bentConnector3">
                  <a:avLst>
                    <a:gd name="adj1" fmla="val 180000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B57E7DA-2F48-4A0D-B6ED-E81023242947}"/>
                    </a:ext>
                  </a:extLst>
                </p:cNvPr>
                <p:cNvSpPr txBox="1"/>
                <p:nvPr/>
              </p:nvSpPr>
              <p:spPr>
                <a:xfrm>
                  <a:off x="7225329" y="1356022"/>
                  <a:ext cx="332142" cy="4001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latin typeface="HY중고딕" panose="02030600000101010101" pitchFamily="18" charset="-127"/>
                      <a:ea typeface="HY중고딕" panose="02030600000101010101" pitchFamily="18" charset="-127"/>
                    </a:rPr>
                    <a:t>L</a:t>
                  </a:r>
                  <a:endParaRPr lang="ko-KR" altLang="en-US" sz="2000" b="1" dirty="0">
                    <a:latin typeface="HY중고딕" panose="02030600000101010101" pitchFamily="18" charset="-127"/>
                    <a:ea typeface="HY중고딕" panose="02030600000101010101" pitchFamily="18" charset="-127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19EFF48-F636-4D48-8738-F022E1B816E5}"/>
                    </a:ext>
                  </a:extLst>
                </p:cNvPr>
                <p:cNvSpPr txBox="1"/>
                <p:nvPr/>
              </p:nvSpPr>
              <p:spPr>
                <a:xfrm>
                  <a:off x="7278226" y="3092434"/>
                  <a:ext cx="279244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latin typeface="HY중고딕" panose="02030600000101010101" pitchFamily="18" charset="-127"/>
                      <a:ea typeface="HY중고딕" panose="02030600000101010101" pitchFamily="18" charset="-127"/>
                    </a:rPr>
                    <a:t>.</a:t>
                  </a:r>
                </a:p>
                <a:p>
                  <a:r>
                    <a:rPr lang="en-US" altLang="ko-KR" sz="2000" b="1" dirty="0">
                      <a:latin typeface="HY중고딕" panose="02030600000101010101" pitchFamily="18" charset="-127"/>
                      <a:ea typeface="HY중고딕" panose="02030600000101010101" pitchFamily="18" charset="-127"/>
                    </a:rPr>
                    <a:t>.</a:t>
                  </a:r>
                </a:p>
                <a:p>
                  <a:r>
                    <a:rPr lang="en-US" altLang="ko-KR" sz="2000" b="1" dirty="0">
                      <a:latin typeface="HY중고딕" panose="02030600000101010101" pitchFamily="18" charset="-127"/>
                      <a:ea typeface="HY중고딕" panose="02030600000101010101" pitchFamily="18" charset="-127"/>
                    </a:rPr>
                    <a:t>.</a:t>
                  </a:r>
                  <a:endParaRPr lang="ko-KR" altLang="en-US" sz="2000" b="1" dirty="0">
                    <a:latin typeface="HY중고딕" panose="02030600000101010101" pitchFamily="18" charset="-127"/>
                    <a:ea typeface="HY중고딕" panose="02030600000101010101" pitchFamily="18" charset="-127"/>
                  </a:endParaRPr>
                </a:p>
              </p:txBody>
            </p:sp>
          </p:grp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6ADF923-207D-4AA4-AC2D-3A280D1AF769}"/>
                </a:ext>
              </a:extLst>
            </p:cNvPr>
            <p:cNvSpPr txBox="1"/>
            <p:nvPr/>
          </p:nvSpPr>
          <p:spPr>
            <a:xfrm>
              <a:off x="5537241" y="4720125"/>
              <a:ext cx="1537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Short Read</a:t>
              </a:r>
              <a:endParaRPr lang="ko-KR" altLang="en-US" sz="2000" b="1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B13F0E3-D944-434D-B53B-62F66C9EB26B}"/>
              </a:ext>
            </a:extLst>
          </p:cNvPr>
          <p:cNvSpPr txBox="1"/>
          <p:nvPr/>
        </p:nvSpPr>
        <p:spPr>
          <a:xfrm>
            <a:off x="1693529" y="5120235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en-US" altLang="ko-KR" sz="2000" b="1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% </a:t>
            </a:r>
            <a:r>
              <a:rPr lang="ko-KR" altLang="en-US" sz="2000" b="1" dirty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변이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690961-B3C9-4803-B438-82E25A0FD77D}"/>
              </a:ext>
            </a:extLst>
          </p:cNvPr>
          <p:cNvSpPr txBox="1"/>
          <p:nvPr/>
        </p:nvSpPr>
        <p:spPr>
          <a:xfrm>
            <a:off x="7209038" y="0"/>
            <a:ext cx="5002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/>
              <a:t>문제 정의 및 데이터 생성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95B3DC0-C60A-44F9-B405-EC9DBF52B20D}"/>
              </a:ext>
            </a:extLst>
          </p:cNvPr>
          <p:cNvSpPr txBox="1"/>
          <p:nvPr/>
        </p:nvSpPr>
        <p:spPr>
          <a:xfrm>
            <a:off x="4293572" y="2875002"/>
            <a:ext cx="36048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IrisUPC" panose="020B0604020202020204" pitchFamily="34" charset="-34"/>
                <a:ea typeface="KoPub돋움체 Medium" panose="02020603020101020101" pitchFamily="18" charset="-127"/>
                <a:cs typeface="IrisUPC" panose="020B0604020202020204" pitchFamily="34" charset="-34"/>
              </a:rPr>
              <a:t>프로젝트 구현</a:t>
            </a:r>
            <a:endParaRPr lang="ko-KR" altLang="en-US" sz="3000" dirty="0">
              <a:ln>
                <a:solidFill>
                  <a:schemeClr val="tx1">
                    <a:alpha val="30000"/>
                  </a:schemeClr>
                </a:solidFill>
              </a:ln>
              <a:latin typeface="IrisUPC" panose="020B0604020202020204" pitchFamily="34" charset="-34"/>
              <a:ea typeface="KoPub돋움체 Light" panose="02020603020101020101" pitchFamily="18" charset="-127"/>
              <a:cs typeface="IrisUPC" panose="020B0604020202020204" pitchFamily="34" charset="-34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100185-BF66-40A3-BEC5-9909A8F80A3D}"/>
              </a:ext>
            </a:extLst>
          </p:cNvPr>
          <p:cNvCxnSpPr>
            <a:cxnSpLocks/>
          </p:cNvCxnSpPr>
          <p:nvPr/>
        </p:nvCxnSpPr>
        <p:spPr>
          <a:xfrm>
            <a:off x="352926" y="3429000"/>
            <a:ext cx="1152766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82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3979671" cy="641873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477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2.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프로젝트 구현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-Benchmark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B2347A0-7786-4D5F-B8F3-E427CE1E2E32}"/>
              </a:ext>
            </a:extLst>
          </p:cNvPr>
          <p:cNvCxnSpPr>
            <a:cxnSpLocks/>
          </p:cNvCxnSpPr>
          <p:nvPr/>
        </p:nvCxnSpPr>
        <p:spPr>
          <a:xfrm>
            <a:off x="4363453" y="502025"/>
            <a:ext cx="76133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76A008F-1594-4970-9D82-385CDE1A8755}"/>
              </a:ext>
            </a:extLst>
          </p:cNvPr>
          <p:cNvGrpSpPr/>
          <p:nvPr/>
        </p:nvGrpSpPr>
        <p:grpSpPr>
          <a:xfrm>
            <a:off x="262821" y="1130060"/>
            <a:ext cx="10911450" cy="3556236"/>
            <a:chOff x="262821" y="1130060"/>
            <a:chExt cx="10911450" cy="355623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FD95A0C-7840-4F5D-B541-972FFBCD64AC}"/>
                </a:ext>
              </a:extLst>
            </p:cNvPr>
            <p:cNvSpPr/>
            <p:nvPr/>
          </p:nvSpPr>
          <p:spPr>
            <a:xfrm>
              <a:off x="2667198" y="2843418"/>
              <a:ext cx="8379733" cy="3488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>
                  <a:solidFill>
                    <a:schemeClr val="tx1"/>
                  </a:solidFill>
                </a:rPr>
                <a:t> A    T     A     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67979BD-689B-486D-90E7-E5974D444059}"/>
                </a:ext>
              </a:extLst>
            </p:cNvPr>
            <p:cNvGrpSpPr/>
            <p:nvPr/>
          </p:nvGrpSpPr>
          <p:grpSpPr>
            <a:xfrm>
              <a:off x="2667197" y="2053390"/>
              <a:ext cx="505484" cy="2151413"/>
              <a:chOff x="619887" y="1138989"/>
              <a:chExt cx="505484" cy="2151413"/>
            </a:xfrm>
          </p:grpSpPr>
          <p:sp>
            <p:nvSpPr>
              <p:cNvPr id="4" name="화살표: 아래쪽 3">
                <a:extLst>
                  <a:ext uri="{FF2B5EF4-FFF2-40B4-BE49-F238E27FC236}">
                    <a16:creationId xmlns:a16="http://schemas.microsoft.com/office/drawing/2014/main" id="{505F0C97-F60F-45AB-8725-5188A0328B5E}"/>
                  </a:ext>
                </a:extLst>
              </p:cNvPr>
              <p:cNvSpPr/>
              <p:nvPr/>
            </p:nvSpPr>
            <p:spPr>
              <a:xfrm>
                <a:off x="619888" y="1138989"/>
                <a:ext cx="505483" cy="641873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화살표: 아래쪽 13">
                <a:extLst>
                  <a:ext uri="{FF2B5EF4-FFF2-40B4-BE49-F238E27FC236}">
                    <a16:creationId xmlns:a16="http://schemas.microsoft.com/office/drawing/2014/main" id="{5D6B16B3-2C93-4965-9A12-51B02C964983}"/>
                  </a:ext>
                </a:extLst>
              </p:cNvPr>
              <p:cNvSpPr/>
              <p:nvPr/>
            </p:nvSpPr>
            <p:spPr>
              <a:xfrm>
                <a:off x="619887" y="2648529"/>
                <a:ext cx="505483" cy="641873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257F7CF-E9D0-4B17-A524-1BCE2D47B567}"/>
                </a:ext>
              </a:extLst>
            </p:cNvPr>
            <p:cNvSpPr txBox="1"/>
            <p:nvPr/>
          </p:nvSpPr>
          <p:spPr>
            <a:xfrm>
              <a:off x="262821" y="2817772"/>
              <a:ext cx="21900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Human</a:t>
              </a:r>
              <a:r>
                <a:rPr lang="ko-KR" altLang="en-US" sz="2000" b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 </a:t>
              </a:r>
              <a:r>
                <a:rPr lang="en-US" altLang="ko-KR" sz="2000" b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Genome</a:t>
              </a:r>
              <a:endParaRPr lang="ko-KR" altLang="en-US" sz="2000" b="1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7AEB26-FFD1-4086-BE9D-8FCA5CAD59A4}"/>
                </a:ext>
              </a:extLst>
            </p:cNvPr>
            <p:cNvSpPr txBox="1"/>
            <p:nvPr/>
          </p:nvSpPr>
          <p:spPr>
            <a:xfrm>
              <a:off x="611426" y="4286186"/>
              <a:ext cx="1537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Short Read</a:t>
              </a:r>
              <a:endParaRPr lang="ko-KR" altLang="en-US" sz="2000" b="1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1EB02F2-26F2-48AF-BF2D-CA9070410AD9}"/>
                </a:ext>
              </a:extLst>
            </p:cNvPr>
            <p:cNvSpPr/>
            <p:nvPr/>
          </p:nvSpPr>
          <p:spPr>
            <a:xfrm>
              <a:off x="2667199" y="4282441"/>
              <a:ext cx="1925456" cy="3488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>
                  <a:solidFill>
                    <a:schemeClr val="tx1"/>
                  </a:solidFill>
                </a:rPr>
                <a:t>C     A     C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9510D9-5AB9-43CB-9BC2-E70F3CEF14FD}"/>
                </a:ext>
              </a:extLst>
            </p:cNvPr>
            <p:cNvSpPr txBox="1"/>
            <p:nvPr/>
          </p:nvSpPr>
          <p:spPr>
            <a:xfrm>
              <a:off x="6857064" y="1130060"/>
              <a:ext cx="43172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FF000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Mismatch=1</a:t>
              </a:r>
              <a:endParaRPr lang="ko-KR" altLang="en-US" sz="5400" b="1" dirty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288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3979671" cy="641873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477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2.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프로젝트 구현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-Benchmark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B2347A0-7786-4D5F-B8F3-E427CE1E2E32}"/>
              </a:ext>
            </a:extLst>
          </p:cNvPr>
          <p:cNvCxnSpPr>
            <a:cxnSpLocks/>
          </p:cNvCxnSpPr>
          <p:nvPr/>
        </p:nvCxnSpPr>
        <p:spPr>
          <a:xfrm>
            <a:off x="4363453" y="502025"/>
            <a:ext cx="76133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57F7CF-E9D0-4B17-A524-1BCE2D47B567}"/>
              </a:ext>
            </a:extLst>
          </p:cNvPr>
          <p:cNvSpPr txBox="1"/>
          <p:nvPr/>
        </p:nvSpPr>
        <p:spPr>
          <a:xfrm>
            <a:off x="262821" y="2817772"/>
            <a:ext cx="219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Human</a:t>
            </a:r>
            <a:r>
              <a:rPr lang="ko-KR" altLang="en-US" sz="20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0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Genome</a:t>
            </a:r>
            <a:endParaRPr lang="ko-KR" altLang="en-US" sz="20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7AEB26-FFD1-4086-BE9D-8FCA5CAD59A4}"/>
              </a:ext>
            </a:extLst>
          </p:cNvPr>
          <p:cNvSpPr txBox="1"/>
          <p:nvPr/>
        </p:nvSpPr>
        <p:spPr>
          <a:xfrm>
            <a:off x="611426" y="4286186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Short Read</a:t>
            </a:r>
            <a:endParaRPr lang="ko-KR" altLang="en-US" sz="20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84A05CF-6BC1-4BCF-88BF-ED341FFAF114}"/>
              </a:ext>
            </a:extLst>
          </p:cNvPr>
          <p:cNvGrpSpPr/>
          <p:nvPr/>
        </p:nvGrpSpPr>
        <p:grpSpPr>
          <a:xfrm>
            <a:off x="3367335" y="2053390"/>
            <a:ext cx="505484" cy="2151413"/>
            <a:chOff x="619887" y="1138989"/>
            <a:chExt cx="505484" cy="2151413"/>
          </a:xfrm>
        </p:grpSpPr>
        <p:sp>
          <p:nvSpPr>
            <p:cNvPr id="16" name="화살표: 아래쪽 15">
              <a:extLst>
                <a:ext uri="{FF2B5EF4-FFF2-40B4-BE49-F238E27FC236}">
                  <a16:creationId xmlns:a16="http://schemas.microsoft.com/office/drawing/2014/main" id="{877B4EDF-2397-4D24-84B6-842958B542AC}"/>
                </a:ext>
              </a:extLst>
            </p:cNvPr>
            <p:cNvSpPr/>
            <p:nvPr/>
          </p:nvSpPr>
          <p:spPr>
            <a:xfrm>
              <a:off x="619888" y="1138989"/>
              <a:ext cx="505483" cy="641873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화살표: 아래쪽 16">
              <a:extLst>
                <a:ext uri="{FF2B5EF4-FFF2-40B4-BE49-F238E27FC236}">
                  <a16:creationId xmlns:a16="http://schemas.microsoft.com/office/drawing/2014/main" id="{E20B203C-F6EC-4F87-8981-DBFB4D18F8F6}"/>
                </a:ext>
              </a:extLst>
            </p:cNvPr>
            <p:cNvSpPr/>
            <p:nvPr/>
          </p:nvSpPr>
          <p:spPr>
            <a:xfrm>
              <a:off x="619887" y="2648529"/>
              <a:ext cx="505483" cy="641873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C63E2D3-07F4-47FD-8FDB-C1C8F929DF10}"/>
              </a:ext>
            </a:extLst>
          </p:cNvPr>
          <p:cNvSpPr/>
          <p:nvPr/>
        </p:nvSpPr>
        <p:spPr>
          <a:xfrm>
            <a:off x="2667199" y="4282441"/>
            <a:ext cx="1925456" cy="3488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C     A     C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8025FB-832F-4FC5-8C22-816D40EC18D0}"/>
              </a:ext>
            </a:extLst>
          </p:cNvPr>
          <p:cNvSpPr txBox="1"/>
          <p:nvPr/>
        </p:nvSpPr>
        <p:spPr>
          <a:xfrm>
            <a:off x="6857064" y="1130060"/>
            <a:ext cx="4317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Mismatch=2</a:t>
            </a:r>
            <a:endParaRPr lang="ko-KR" altLang="en-US" sz="5400" b="1" dirty="0">
              <a:solidFill>
                <a:srgbClr val="FF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3A12CB4-9246-464C-BE39-7C133698327B}"/>
              </a:ext>
            </a:extLst>
          </p:cNvPr>
          <p:cNvSpPr/>
          <p:nvPr/>
        </p:nvSpPr>
        <p:spPr>
          <a:xfrm>
            <a:off x="2667198" y="2843418"/>
            <a:ext cx="8379733" cy="3488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 A    T     A     C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5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3979671" cy="641873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477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2.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프로젝트 구현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-Benchmark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B2347A0-7786-4D5F-B8F3-E427CE1E2E32}"/>
              </a:ext>
            </a:extLst>
          </p:cNvPr>
          <p:cNvCxnSpPr>
            <a:cxnSpLocks/>
          </p:cNvCxnSpPr>
          <p:nvPr/>
        </p:nvCxnSpPr>
        <p:spPr>
          <a:xfrm>
            <a:off x="4363453" y="502025"/>
            <a:ext cx="76133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57F7CF-E9D0-4B17-A524-1BCE2D47B567}"/>
              </a:ext>
            </a:extLst>
          </p:cNvPr>
          <p:cNvSpPr txBox="1"/>
          <p:nvPr/>
        </p:nvSpPr>
        <p:spPr>
          <a:xfrm>
            <a:off x="262821" y="2817772"/>
            <a:ext cx="219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Human</a:t>
            </a:r>
            <a:r>
              <a:rPr lang="ko-KR" altLang="en-US" sz="20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0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Genome</a:t>
            </a:r>
            <a:endParaRPr lang="ko-KR" altLang="en-US" sz="20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7AEB26-FFD1-4086-BE9D-8FCA5CAD59A4}"/>
              </a:ext>
            </a:extLst>
          </p:cNvPr>
          <p:cNvSpPr txBox="1"/>
          <p:nvPr/>
        </p:nvSpPr>
        <p:spPr>
          <a:xfrm>
            <a:off x="611426" y="4286186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Short Read</a:t>
            </a:r>
            <a:endParaRPr lang="ko-KR" altLang="en-US" sz="20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932F411-C8AC-4D88-9033-B7C8118786C1}"/>
              </a:ext>
            </a:extLst>
          </p:cNvPr>
          <p:cNvGrpSpPr/>
          <p:nvPr/>
        </p:nvGrpSpPr>
        <p:grpSpPr>
          <a:xfrm>
            <a:off x="4087172" y="2053390"/>
            <a:ext cx="505484" cy="2151413"/>
            <a:chOff x="619887" y="1138989"/>
            <a:chExt cx="505484" cy="2151413"/>
          </a:xfrm>
        </p:grpSpPr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8C82C4CB-8C2E-414F-A792-CB46A7BE732E}"/>
                </a:ext>
              </a:extLst>
            </p:cNvPr>
            <p:cNvSpPr/>
            <p:nvPr/>
          </p:nvSpPr>
          <p:spPr>
            <a:xfrm>
              <a:off x="619888" y="1138989"/>
              <a:ext cx="505483" cy="641873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015D3CB9-22EF-4885-9888-BD405C954725}"/>
                </a:ext>
              </a:extLst>
            </p:cNvPr>
            <p:cNvSpPr/>
            <p:nvPr/>
          </p:nvSpPr>
          <p:spPr>
            <a:xfrm>
              <a:off x="619887" y="2648529"/>
              <a:ext cx="505483" cy="641873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3C1D0A-EF93-4136-B8CE-373B23488060}"/>
              </a:ext>
            </a:extLst>
          </p:cNvPr>
          <p:cNvSpPr/>
          <p:nvPr/>
        </p:nvSpPr>
        <p:spPr>
          <a:xfrm>
            <a:off x="2667199" y="4282441"/>
            <a:ext cx="1925456" cy="3488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C     A     C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13417F-696A-47F5-999C-F829B2EBEAFF}"/>
              </a:ext>
            </a:extLst>
          </p:cNvPr>
          <p:cNvSpPr txBox="1"/>
          <p:nvPr/>
        </p:nvSpPr>
        <p:spPr>
          <a:xfrm>
            <a:off x="6857064" y="1130060"/>
            <a:ext cx="4317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Mismatch=3</a:t>
            </a:r>
            <a:endParaRPr lang="ko-KR" altLang="en-US" sz="5400" b="1" dirty="0">
              <a:solidFill>
                <a:srgbClr val="FF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82C65EE-2625-494F-AED7-642E8008FFC2}"/>
              </a:ext>
            </a:extLst>
          </p:cNvPr>
          <p:cNvSpPr/>
          <p:nvPr/>
        </p:nvSpPr>
        <p:spPr>
          <a:xfrm>
            <a:off x="2667198" y="2843418"/>
            <a:ext cx="8379733" cy="3488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 A    T     A     C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225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3979671" cy="641873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477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2.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프로젝트 구현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중고딕" panose="02030600000101010101" pitchFamily="18" charset="-127"/>
                  <a:ea typeface="HY중고딕" panose="02030600000101010101" pitchFamily="18" charset="-127"/>
                  <a:cs typeface="IrisUPC" panose="020B0604020202020204" pitchFamily="34" charset="-34"/>
                </a:rPr>
                <a:t>-Benchmark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B2347A0-7786-4D5F-B8F3-E427CE1E2E32}"/>
              </a:ext>
            </a:extLst>
          </p:cNvPr>
          <p:cNvCxnSpPr>
            <a:cxnSpLocks/>
          </p:cNvCxnSpPr>
          <p:nvPr/>
        </p:nvCxnSpPr>
        <p:spPr>
          <a:xfrm>
            <a:off x="4363453" y="502025"/>
            <a:ext cx="76133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57F7CF-E9D0-4B17-A524-1BCE2D47B567}"/>
              </a:ext>
            </a:extLst>
          </p:cNvPr>
          <p:cNvSpPr txBox="1"/>
          <p:nvPr/>
        </p:nvSpPr>
        <p:spPr>
          <a:xfrm>
            <a:off x="262821" y="2817772"/>
            <a:ext cx="219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Human</a:t>
            </a:r>
            <a:r>
              <a:rPr lang="ko-KR" altLang="en-US" sz="20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0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Genome</a:t>
            </a:r>
            <a:endParaRPr lang="ko-KR" altLang="en-US" sz="20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7AEB26-FFD1-4086-BE9D-8FCA5CAD59A4}"/>
              </a:ext>
            </a:extLst>
          </p:cNvPr>
          <p:cNvSpPr txBox="1"/>
          <p:nvPr/>
        </p:nvSpPr>
        <p:spPr>
          <a:xfrm>
            <a:off x="611426" y="4286186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Short Read</a:t>
            </a:r>
            <a:endParaRPr lang="ko-KR" altLang="en-US" sz="20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932F411-C8AC-4D88-9033-B7C8118786C1}"/>
              </a:ext>
            </a:extLst>
          </p:cNvPr>
          <p:cNvGrpSpPr/>
          <p:nvPr/>
        </p:nvGrpSpPr>
        <p:grpSpPr>
          <a:xfrm>
            <a:off x="3286669" y="2053390"/>
            <a:ext cx="505484" cy="2151413"/>
            <a:chOff x="619887" y="1138989"/>
            <a:chExt cx="505484" cy="2151413"/>
          </a:xfrm>
        </p:grpSpPr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8C82C4CB-8C2E-414F-A792-CB46A7BE732E}"/>
                </a:ext>
              </a:extLst>
            </p:cNvPr>
            <p:cNvSpPr/>
            <p:nvPr/>
          </p:nvSpPr>
          <p:spPr>
            <a:xfrm>
              <a:off x="619888" y="1138989"/>
              <a:ext cx="505483" cy="641873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015D3CB9-22EF-4885-9888-BD405C954725}"/>
                </a:ext>
              </a:extLst>
            </p:cNvPr>
            <p:cNvSpPr/>
            <p:nvPr/>
          </p:nvSpPr>
          <p:spPr>
            <a:xfrm>
              <a:off x="619887" y="2648529"/>
              <a:ext cx="505483" cy="641873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3C1D0A-EF93-4136-B8CE-373B23488060}"/>
              </a:ext>
            </a:extLst>
          </p:cNvPr>
          <p:cNvSpPr/>
          <p:nvPr/>
        </p:nvSpPr>
        <p:spPr>
          <a:xfrm>
            <a:off x="3400725" y="4280712"/>
            <a:ext cx="1925456" cy="3488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C     A     C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13417F-696A-47F5-999C-F829B2EBEAFF}"/>
              </a:ext>
            </a:extLst>
          </p:cNvPr>
          <p:cNvSpPr txBox="1"/>
          <p:nvPr/>
        </p:nvSpPr>
        <p:spPr>
          <a:xfrm>
            <a:off x="6857064" y="1130060"/>
            <a:ext cx="4317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Mismatch=1</a:t>
            </a:r>
            <a:endParaRPr lang="ko-KR" altLang="en-US" sz="5400" b="1" dirty="0">
              <a:solidFill>
                <a:srgbClr val="FF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82DC08-9DAF-4FEE-8AA2-FDD58AFA11C9}"/>
              </a:ext>
            </a:extLst>
          </p:cNvPr>
          <p:cNvSpPr/>
          <p:nvPr/>
        </p:nvSpPr>
        <p:spPr>
          <a:xfrm>
            <a:off x="2667198" y="2843418"/>
            <a:ext cx="8379733" cy="3488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 A    T     A     C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2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1915</Words>
  <Application>Microsoft Office PowerPoint</Application>
  <PresentationFormat>와이드스크린</PresentationFormat>
  <Paragraphs>763</Paragraphs>
  <Slides>30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HY중고딕</vt:lpstr>
      <vt:lpstr>IrisUPC</vt:lpstr>
      <vt:lpstr>맑은 고딕</vt:lpstr>
      <vt:lpstr>Bahnschrift</vt:lpstr>
      <vt:lpstr>Arial</vt:lpstr>
      <vt:lpstr>HY헤드라인M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 </cp:lastModifiedBy>
  <cp:revision>128</cp:revision>
  <dcterms:created xsi:type="dcterms:W3CDTF">2017-11-16T00:50:54Z</dcterms:created>
  <dcterms:modified xsi:type="dcterms:W3CDTF">2019-06-04T03:40:08Z</dcterms:modified>
</cp:coreProperties>
</file>