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slides/slide30.xml" ContentType="application/vnd.openxmlformats-officedocument.presentationml.slide+xml"/>
  <Override PartName="/ppt/notesSlides/notesSlide9.xml" ContentType="application/vnd.openxmlformats-officedocument.presentationml.notesSlide+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47.xml" ContentType="application/vnd.openxmlformats-officedocument.presentationml.slide+xml"/>
  <Override PartName="/ppt/slideLayouts/slideLayout21.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32.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17.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charts/chart2.xml" ContentType="application/vnd.openxmlformats-officedocument.drawingml.chart+xml"/>
  <Override PartName="/ppt/charts/chart3.xml" ContentType="application/vnd.openxmlformats-officedocument.drawingml.chart+xml"/>
  <Override PartName="/ppt/slides/slide52.xml" ContentType="application/vnd.openxmlformats-officedocument.presentationml.slide+xml"/>
  <Override PartName="/ppt/slides/slide1.xml" ContentType="application/vnd.openxmlformats-officedocument.presentationml.slide+xml"/>
  <Override PartName="/ppt/slides/slide51.xml" ContentType="application/vnd.openxmlformats-officedocument.presentationml.slide+xml"/>
  <Override PartName="/ppt/slides/slide7.xml" ContentType="application/vnd.openxmlformats-officedocument.presentationml.slide+xml"/>
  <Override PartName="/ppt/slides/slide62.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notesSlides/notesSlide15.xml" ContentType="application/vnd.openxmlformats-officedocument.presentationml.notesSlide+xml"/>
  <Override PartName="/ppt/notesSlides/notesSlide4.xml" ContentType="application/vnd.openxmlformats-officedocument.presentationml.notesSlide+xml"/>
  <Override PartName="/ppt/slides/slide13.xml" ContentType="application/vnd.openxmlformats-officedocument.presentationml.slide+xml"/>
  <Override PartName="/ppt/notesSlides/notesSlide23.xml" ContentType="application/vnd.openxmlformats-officedocument.presentationml.notesSlide+xml"/>
  <Override PartName="/ppt/notesSlides/notesSlide17.xml" ContentType="application/vnd.openxmlformats-officedocument.presentationml.notesSlide+xml"/>
  <Default Extension="pict" ContentType="image/pict"/>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notesSlides/notesSlide35.xml" ContentType="application/vnd.openxmlformats-officedocument.presentationml.notes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slideLayouts/slideLayout6.xml" ContentType="application/vnd.openxmlformats-officedocument.presentationml.slideLayout+xml"/>
  <Override PartName="/ppt/slides/slide37.xml" ContentType="application/vnd.openxmlformats-officedocument.presentationml.slide+xml"/>
  <Override PartName="/ppt/slideLayouts/slideLayout14.xml" ContentType="application/vnd.openxmlformats-officedocument.presentationml.slideLayout+xml"/>
  <Override PartName="/ppt/slides/slide10.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Default Extension="vml" ContentType="application/vnd.openxmlformats-officedocument.vmlDrawing"/>
  <Override PartName="/ppt/notesSlides/notesSlide18.xml" ContentType="application/vnd.openxmlformats-officedocument.presentationml.notesSlide+xml"/>
  <Default Extension="png" ContentType="image/png"/>
  <Override PartName="/ppt/slides/slide27.xml" ContentType="application/vnd.openxmlformats-officedocument.presentationml.slide+xml"/>
  <Override PartName="/docProps/core.xml" ContentType="application/vnd.openxmlformats-package.core-properties+xml"/>
  <Override PartName="/ppt/slideLayouts/slideLayout16.xml" ContentType="application/vnd.openxmlformats-officedocument.presentationml.slideLayout+xml"/>
  <Override PartName="/ppt/slides/slide56.xml" ContentType="application/vnd.openxmlformats-officedocument.presentationml.slide+xml"/>
  <Override PartName="/ppt/slides/slide31.xml" ContentType="application/vnd.openxmlformats-officedocument.presentationml.slide+xml"/>
  <Default Extension="bin" ContentType="application/vnd.openxmlformats-officedocument.presentationml.printerSettings"/>
  <Override PartName="/ppt/slideMasters/slideMaster2.xml" ContentType="application/vnd.openxmlformats-officedocument.presentationml.slideMaster+xml"/>
  <Override PartName="/ppt/notesSlides/notesSlide10.xml" ContentType="application/vnd.openxmlformats-officedocument.presentationml.notesSlide+xml"/>
  <Override PartName="/ppt/slides/slide53.xml" ContentType="application/vnd.openxmlformats-officedocument.presentationml.slide+xml"/>
  <Override PartName="/ppt/notesSlides/notesSlide24.xml" ContentType="application/vnd.openxmlformats-officedocument.presentationml.notesSlide+xml"/>
  <Override PartName="/ppt/slideLayouts/slideLayout19.xml" ContentType="application/vnd.openxmlformats-officedocument.presentationml.slideLayout+xml"/>
  <Override PartName="/ppt/slides/slide55.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notesSlides/notesSlide14.xml" ContentType="application/vnd.openxmlformats-officedocument.presentationml.notesSlide+xml"/>
  <Default Extension="xls" ContentType="application/vnd.ms-excel"/>
  <Override PartName="/ppt/notesSlides/notesSlide28.xml" ContentType="application/vnd.openxmlformats-officedocument.presentationml.notesSlide+xml"/>
  <Override PartName="/ppt/theme/theme2.xml" ContentType="application/vnd.openxmlformats-officedocument.theme+xml"/>
  <Override PartName="/ppt/notesSlides/notesSlide27.xml" ContentType="application/vnd.openxmlformats-officedocument.presentationml.notesSlide+xml"/>
  <Override PartName="/ppt/slides/slide2.xml" ContentType="application/vnd.openxmlformats-officedocument.presentationml.slide+xml"/>
  <Override PartName="/ppt/notesSlides/notesSlide25.xml" ContentType="application/vnd.openxmlformats-officedocument.presentationml.notesSlide+xml"/>
  <Override PartName="/ppt/slides/slide35.xml" ContentType="application/vnd.openxmlformats-officedocument.presentationml.slide+xml"/>
  <Override PartName="/ppt/slides/slide42.xml" ContentType="application/vnd.openxmlformats-officedocument.presentationml.slide+xml"/>
  <Override PartName="/ppt/slides/slide45.xml" ContentType="application/vnd.openxmlformats-officedocument.presentationml.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slide50.xml" ContentType="application/vnd.openxmlformats-officedocument.presentationml.slide+xml"/>
  <Override PartName="/ppt/slides/slide54.xml" ContentType="application/vnd.openxmlformats-officedocument.presentationml.slide+xml"/>
  <Override PartName="/ppt/slides/slide57.xml" ContentType="application/vnd.openxmlformats-officedocument.presentationml.slide+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36.xml" ContentType="application/vnd.openxmlformats-officedocument.presentationml.notesSlide+xml"/>
  <Override PartName="/ppt/slides/slide58.xml" ContentType="application/vnd.openxmlformats-officedocument.presentationml.slide+xml"/>
  <Default Extension="xml" ContentType="application/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notesSlides/notesSlide19.xml" ContentType="application/vnd.openxmlformats-officedocument.presentationml.notesSlide+xml"/>
  <Override PartName="/ppt/slides/slide63.xml" ContentType="application/vnd.openxmlformats-officedocument.presentationml.slide+xml"/>
  <Override PartName="/ppt/slides/slide14.xml" ContentType="application/vnd.openxmlformats-officedocument.presentationml.slide+xml"/>
  <Override PartName="/ppt/slides/slide40.xml" ContentType="application/vnd.openxmlformats-officedocument.presentationml.slide+xml"/>
  <Override PartName="/ppt/slideLayouts/slideLayout18.xml" ContentType="application/vnd.openxmlformats-officedocument.presentationml.slideLayout+xml"/>
  <Override PartName="/ppt/slides/slide34.xml" ContentType="application/vnd.openxmlformats-officedocument.presentationml.slide+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s/slide49.xml" ContentType="application/vnd.openxmlformats-officedocument.presentationml.slide+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s/slide48.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Override PartName="/ppt/slides/slide5.xml" ContentType="application/vnd.openxmlformats-officedocument.presentationml.slide+xml"/>
  <Override PartName="/ppt/slideLayouts/slideLayout7.xml" ContentType="application/vnd.openxmlformats-officedocument.presentationml.slideLayout+xml"/>
  <Override PartName="/ppt/slides/slide59.xml" ContentType="application/vnd.openxmlformats-officedocument.presentationml.slide+xml"/>
  <Override PartName="/ppt/slides/slide64.xml" ContentType="application/vnd.openxmlformats-officedocument.presentationml.slide+xml"/>
  <Override PartName="/ppt/notesSlides/notesSlide33.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slideLayouts/slideLayout13.xml" ContentType="application/vnd.openxmlformats-officedocument.presentationml.slideLayout+xml"/>
  <Override PartName="/ppt/slides/slide8.xml" ContentType="application/vnd.openxmlformats-officedocument.presentationml.slide+xml"/>
  <Override PartName="/ppt/slides/slide15.xml" ContentType="application/vnd.openxmlformats-officedocument.presentationml.slide+xml"/>
  <Default Extension="rels" ContentType="application/vnd.openxmlformats-package.relationships+xml"/>
  <Override PartName="/ppt/slideLayouts/slideLayout15.xml" ContentType="application/vnd.openxmlformats-officedocument.presentationml.slideLayout+xml"/>
  <Override PartName="/ppt/slides/slide9.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Layouts/slideLayout12.xml" ContentType="application/vnd.openxmlformats-officedocument.presentationml.slideLayout+xml"/>
  <Default Extension="pdf" ContentType="application/pdf"/>
  <Override PartName="/ppt/notesSlides/notesSlide20.xml" ContentType="application/vnd.openxmlformats-officedocument.presentationml.notes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 id="2147483649" r:id="rId2"/>
  </p:sldMasterIdLst>
  <p:notesMasterIdLst>
    <p:notesMasterId r:id="rId68"/>
  </p:notesMasterIdLst>
  <p:sldIdLst>
    <p:sldId id="266" r:id="rId3"/>
    <p:sldId id="261" r:id="rId4"/>
    <p:sldId id="263" r:id="rId5"/>
    <p:sldId id="345" r:id="rId6"/>
    <p:sldId id="318" r:id="rId7"/>
    <p:sldId id="346" r:id="rId8"/>
    <p:sldId id="314" r:id="rId9"/>
    <p:sldId id="315" r:id="rId10"/>
    <p:sldId id="316" r:id="rId11"/>
    <p:sldId id="341" r:id="rId12"/>
    <p:sldId id="317" r:id="rId13"/>
    <p:sldId id="273" r:id="rId14"/>
    <p:sldId id="268" r:id="rId15"/>
    <p:sldId id="269" r:id="rId16"/>
    <p:sldId id="308" r:id="rId17"/>
    <p:sldId id="310" r:id="rId18"/>
    <p:sldId id="342" r:id="rId19"/>
    <p:sldId id="339" r:id="rId20"/>
    <p:sldId id="340" r:id="rId21"/>
    <p:sldId id="303" r:id="rId22"/>
    <p:sldId id="277" r:id="rId23"/>
    <p:sldId id="279" r:id="rId24"/>
    <p:sldId id="305" r:id="rId25"/>
    <p:sldId id="336" r:id="rId26"/>
    <p:sldId id="337" r:id="rId27"/>
    <p:sldId id="256" r:id="rId28"/>
    <p:sldId id="311" r:id="rId29"/>
    <p:sldId id="327" r:id="rId30"/>
    <p:sldId id="329" r:id="rId31"/>
    <p:sldId id="344" r:id="rId32"/>
    <p:sldId id="288" r:id="rId33"/>
    <p:sldId id="289" r:id="rId34"/>
    <p:sldId id="301" r:id="rId35"/>
    <p:sldId id="347" r:id="rId36"/>
    <p:sldId id="290" r:id="rId37"/>
    <p:sldId id="291" r:id="rId38"/>
    <p:sldId id="328" r:id="rId39"/>
    <p:sldId id="330" r:id="rId40"/>
    <p:sldId id="331" r:id="rId41"/>
    <p:sldId id="322" r:id="rId42"/>
    <p:sldId id="333" r:id="rId43"/>
    <p:sldId id="334" r:id="rId44"/>
    <p:sldId id="335" r:id="rId45"/>
    <p:sldId id="300" r:id="rId46"/>
    <p:sldId id="281" r:id="rId47"/>
    <p:sldId id="296" r:id="rId48"/>
    <p:sldId id="299" r:id="rId49"/>
    <p:sldId id="298" r:id="rId50"/>
    <p:sldId id="326" r:id="rId51"/>
    <p:sldId id="282" r:id="rId52"/>
    <p:sldId id="319" r:id="rId53"/>
    <p:sldId id="262" r:id="rId54"/>
    <p:sldId id="271" r:id="rId55"/>
    <p:sldId id="259" r:id="rId56"/>
    <p:sldId id="304" r:id="rId57"/>
    <p:sldId id="313" r:id="rId58"/>
    <p:sldId id="309" r:id="rId59"/>
    <p:sldId id="312" r:id="rId60"/>
    <p:sldId id="260" r:id="rId61"/>
    <p:sldId id="265" r:id="rId62"/>
    <p:sldId id="297" r:id="rId63"/>
    <p:sldId id="320" r:id="rId64"/>
    <p:sldId id="321" r:id="rId65"/>
    <p:sldId id="292" r:id="rId66"/>
    <p:sldId id="343" r:id="rId67"/>
  </p:sldIdLst>
  <p:sldSz cx="10160000" cy="7620000"/>
  <p:notesSz cx="6858000" cy="9144000"/>
  <p:defaultTextStyle>
    <a:defPPr>
      <a:defRPr lang="en-US"/>
    </a:defPPr>
    <a:lvl1pPr algn="ctr" rtl="0" fontAlgn="base">
      <a:spcBef>
        <a:spcPct val="0"/>
      </a:spcBef>
      <a:spcAft>
        <a:spcPct val="0"/>
      </a:spcAft>
      <a:defRPr sz="3400" kern="1200">
        <a:solidFill>
          <a:srgbClr val="000000"/>
        </a:solidFill>
        <a:latin typeface="Gill Sans" pitchFamily="-52" charset="0"/>
        <a:ea typeface="ヒラギノ角ゴ ProN W3" pitchFamily="-52" charset="-128"/>
        <a:cs typeface="ヒラギノ角ゴ ProN W3" pitchFamily="-52" charset="-128"/>
        <a:sym typeface="Gill Sans" pitchFamily="-52" charset="0"/>
      </a:defRPr>
    </a:lvl1pPr>
    <a:lvl2pPr marL="457200" algn="ctr" rtl="0" fontAlgn="base">
      <a:spcBef>
        <a:spcPct val="0"/>
      </a:spcBef>
      <a:spcAft>
        <a:spcPct val="0"/>
      </a:spcAft>
      <a:defRPr sz="3400" kern="1200">
        <a:solidFill>
          <a:srgbClr val="000000"/>
        </a:solidFill>
        <a:latin typeface="Gill Sans" pitchFamily="-52" charset="0"/>
        <a:ea typeface="ヒラギノ角ゴ ProN W3" pitchFamily="-52" charset="-128"/>
        <a:cs typeface="ヒラギノ角ゴ ProN W3" pitchFamily="-52" charset="-128"/>
        <a:sym typeface="Gill Sans" pitchFamily="-52" charset="0"/>
      </a:defRPr>
    </a:lvl2pPr>
    <a:lvl3pPr marL="914400" algn="ctr" rtl="0" fontAlgn="base">
      <a:spcBef>
        <a:spcPct val="0"/>
      </a:spcBef>
      <a:spcAft>
        <a:spcPct val="0"/>
      </a:spcAft>
      <a:defRPr sz="3400" kern="1200">
        <a:solidFill>
          <a:srgbClr val="000000"/>
        </a:solidFill>
        <a:latin typeface="Gill Sans" pitchFamily="-52" charset="0"/>
        <a:ea typeface="ヒラギノ角ゴ ProN W3" pitchFamily="-52" charset="-128"/>
        <a:cs typeface="ヒラギノ角ゴ ProN W3" pitchFamily="-52" charset="-128"/>
        <a:sym typeface="Gill Sans" pitchFamily="-52" charset="0"/>
      </a:defRPr>
    </a:lvl3pPr>
    <a:lvl4pPr marL="1371600" algn="ctr" rtl="0" fontAlgn="base">
      <a:spcBef>
        <a:spcPct val="0"/>
      </a:spcBef>
      <a:spcAft>
        <a:spcPct val="0"/>
      </a:spcAft>
      <a:defRPr sz="3400" kern="1200">
        <a:solidFill>
          <a:srgbClr val="000000"/>
        </a:solidFill>
        <a:latin typeface="Gill Sans" pitchFamily="-52" charset="0"/>
        <a:ea typeface="ヒラギノ角ゴ ProN W3" pitchFamily="-52" charset="-128"/>
        <a:cs typeface="ヒラギノ角ゴ ProN W3" pitchFamily="-52" charset="-128"/>
        <a:sym typeface="Gill Sans" pitchFamily="-52" charset="0"/>
      </a:defRPr>
    </a:lvl4pPr>
    <a:lvl5pPr marL="1828800" algn="ctr" rtl="0" fontAlgn="base">
      <a:spcBef>
        <a:spcPct val="0"/>
      </a:spcBef>
      <a:spcAft>
        <a:spcPct val="0"/>
      </a:spcAft>
      <a:defRPr sz="3400" kern="1200">
        <a:solidFill>
          <a:srgbClr val="000000"/>
        </a:solidFill>
        <a:latin typeface="Gill Sans" pitchFamily="-52" charset="0"/>
        <a:ea typeface="ヒラギノ角ゴ ProN W3" pitchFamily="-52" charset="-128"/>
        <a:cs typeface="ヒラギノ角ゴ ProN W3" pitchFamily="-52" charset="-128"/>
        <a:sym typeface="Gill Sans" pitchFamily="-52" charset="0"/>
      </a:defRPr>
    </a:lvl5pPr>
    <a:lvl6pPr marL="2286000" algn="l" defTabSz="457200" rtl="0" eaLnBrk="1" latinLnBrk="0" hangingPunct="1">
      <a:defRPr sz="3400" kern="1200">
        <a:solidFill>
          <a:srgbClr val="000000"/>
        </a:solidFill>
        <a:latin typeface="Gill Sans" pitchFamily="-52" charset="0"/>
        <a:ea typeface="ヒラギノ角ゴ ProN W3" pitchFamily="-52" charset="-128"/>
        <a:cs typeface="ヒラギノ角ゴ ProN W3" pitchFamily="-52" charset="-128"/>
        <a:sym typeface="Gill Sans" pitchFamily="-52" charset="0"/>
      </a:defRPr>
    </a:lvl6pPr>
    <a:lvl7pPr marL="2743200" algn="l" defTabSz="457200" rtl="0" eaLnBrk="1" latinLnBrk="0" hangingPunct="1">
      <a:defRPr sz="3400" kern="1200">
        <a:solidFill>
          <a:srgbClr val="000000"/>
        </a:solidFill>
        <a:latin typeface="Gill Sans" pitchFamily="-52" charset="0"/>
        <a:ea typeface="ヒラギノ角ゴ ProN W3" pitchFamily="-52" charset="-128"/>
        <a:cs typeface="ヒラギノ角ゴ ProN W3" pitchFamily="-52" charset="-128"/>
        <a:sym typeface="Gill Sans" pitchFamily="-52" charset="0"/>
      </a:defRPr>
    </a:lvl7pPr>
    <a:lvl8pPr marL="3200400" algn="l" defTabSz="457200" rtl="0" eaLnBrk="1" latinLnBrk="0" hangingPunct="1">
      <a:defRPr sz="3400" kern="1200">
        <a:solidFill>
          <a:srgbClr val="000000"/>
        </a:solidFill>
        <a:latin typeface="Gill Sans" pitchFamily="-52" charset="0"/>
        <a:ea typeface="ヒラギノ角ゴ ProN W3" pitchFamily="-52" charset="-128"/>
        <a:cs typeface="ヒラギノ角ゴ ProN W3" pitchFamily="-52" charset="-128"/>
        <a:sym typeface="Gill Sans" pitchFamily="-52" charset="0"/>
      </a:defRPr>
    </a:lvl8pPr>
    <a:lvl9pPr marL="3657600" algn="l" defTabSz="457200" rtl="0" eaLnBrk="1" latinLnBrk="0" hangingPunct="1">
      <a:defRPr sz="3400" kern="1200">
        <a:solidFill>
          <a:srgbClr val="000000"/>
        </a:solidFill>
        <a:latin typeface="Gill Sans" pitchFamily="-52" charset="0"/>
        <a:ea typeface="ヒラギノ角ゴ ProN W3" pitchFamily="-52" charset="-128"/>
        <a:cs typeface="ヒラギノ角ゴ ProN W3" pitchFamily="-52" charset="-128"/>
        <a:sym typeface="Gill Sans" pitchFamily="-52"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showOutlineIcons="0">
    <p:restoredLeft sz="24813" autoAdjust="0"/>
    <p:restoredTop sz="90934" autoAdjust="0"/>
  </p:normalViewPr>
  <p:slideViewPr>
    <p:cSldViewPr>
      <p:cViewPr varScale="1">
        <p:scale>
          <a:sx n="104" d="100"/>
          <a:sy n="104" d="100"/>
        </p:scale>
        <p:origin x="-232" y="-128"/>
      </p:cViewPr>
      <p:guideLst>
        <p:guide orient="horz" pos="2400"/>
        <p:guide pos="3200"/>
      </p:guideLst>
    </p:cSldViewPr>
  </p:slideViewPr>
  <p:outlineViewPr>
    <p:cViewPr>
      <p:scale>
        <a:sx n="33" d="100"/>
        <a:sy n="33" d="100"/>
      </p:scale>
      <p:origin x="0" y="3208"/>
    </p:cViewPr>
  </p:outlineViewPr>
  <p:notesTextViewPr>
    <p:cViewPr>
      <p:scale>
        <a:sx n="100" d="100"/>
        <a:sy n="100" d="100"/>
      </p:scale>
      <p:origin x="0" y="0"/>
    </p:cViewPr>
  </p:notesTextViewPr>
  <p:sorterViewPr>
    <p:cViewPr>
      <p:scale>
        <a:sx n="66" d="100"/>
        <a:sy n="66" d="100"/>
      </p:scale>
      <p:origin x="0" y="5320"/>
    </p:cViewPr>
  </p:sorterViewPr>
  <p:gridSpacing cx="73736200" cy="73736200"/>
</p:viewPr>
</file>

<file path=ppt/_rels/presentation.xml.rels><?xml version="1.0" encoding="UTF-8" standalone="yes"?>
<Relationships xmlns="http://schemas.openxmlformats.org/package/2006/relationships"><Relationship Id="rId64" Type="http://schemas.openxmlformats.org/officeDocument/2006/relationships/slide" Target="slides/slide62.xml"/><Relationship Id="rId60" Type="http://schemas.openxmlformats.org/officeDocument/2006/relationships/slide" Target="slides/slide58.xml"/><Relationship Id="rId39" Type="http://schemas.openxmlformats.org/officeDocument/2006/relationships/slide" Target="slides/slide37.xml"/><Relationship Id="rId70" Type="http://schemas.openxmlformats.org/officeDocument/2006/relationships/presProps" Target="presProps.xml"/><Relationship Id="rId7" Type="http://schemas.openxmlformats.org/officeDocument/2006/relationships/slide" Target="slides/slide5.xml"/><Relationship Id="rId43" Type="http://schemas.openxmlformats.org/officeDocument/2006/relationships/slide" Target="slides/slide41.xml"/><Relationship Id="rId25" Type="http://schemas.openxmlformats.org/officeDocument/2006/relationships/slide" Target="slides/slide23.xml"/><Relationship Id="rId10" Type="http://schemas.openxmlformats.org/officeDocument/2006/relationships/slide" Target="slides/slide8.xml"/><Relationship Id="rId50" Type="http://schemas.openxmlformats.org/officeDocument/2006/relationships/slide" Target="slides/slide48.xml"/><Relationship Id="rId63" Type="http://schemas.openxmlformats.org/officeDocument/2006/relationships/slide" Target="slides/slide61.xml"/><Relationship Id="rId17" Type="http://schemas.openxmlformats.org/officeDocument/2006/relationships/slide" Target="slides/slide15.xml"/><Relationship Id="rId9" Type="http://schemas.openxmlformats.org/officeDocument/2006/relationships/slide" Target="slides/slide7.xml"/><Relationship Id="rId18" Type="http://schemas.openxmlformats.org/officeDocument/2006/relationships/slide" Target="slides/slide16.xml"/><Relationship Id="rId27" Type="http://schemas.openxmlformats.org/officeDocument/2006/relationships/slide" Target="slides/slide25.xml"/><Relationship Id="rId71" Type="http://schemas.openxmlformats.org/officeDocument/2006/relationships/viewProps" Target="viewProps.xml"/><Relationship Id="rId14" Type="http://schemas.openxmlformats.org/officeDocument/2006/relationships/slide" Target="slides/slide12.xml"/><Relationship Id="rId4" Type="http://schemas.openxmlformats.org/officeDocument/2006/relationships/slide" Target="slides/slide2.xml"/><Relationship Id="rId28" Type="http://schemas.openxmlformats.org/officeDocument/2006/relationships/slide" Target="slides/slide26.xml"/><Relationship Id="rId45" Type="http://schemas.openxmlformats.org/officeDocument/2006/relationships/slide" Target="slides/slide43.xml"/><Relationship Id="rId58" Type="http://schemas.openxmlformats.org/officeDocument/2006/relationships/slide" Target="slides/slide56.xml"/><Relationship Id="rId42" Type="http://schemas.openxmlformats.org/officeDocument/2006/relationships/slide" Target="slides/slide40.xml"/><Relationship Id="rId73" Type="http://schemas.openxmlformats.org/officeDocument/2006/relationships/tableStyles" Target="tableStyles.xml"/><Relationship Id="rId6" Type="http://schemas.openxmlformats.org/officeDocument/2006/relationships/slide" Target="slides/slide4.xml"/><Relationship Id="rId49" Type="http://schemas.openxmlformats.org/officeDocument/2006/relationships/slide" Target="slides/slide47.xml"/><Relationship Id="rId44" Type="http://schemas.openxmlformats.org/officeDocument/2006/relationships/slide" Target="slides/slide42.xml"/><Relationship Id="rId69" Type="http://schemas.openxmlformats.org/officeDocument/2006/relationships/printerSettings" Target="printerSettings/printerSettings1.bin"/><Relationship Id="rId19" Type="http://schemas.openxmlformats.org/officeDocument/2006/relationships/slide" Target="slides/slide17.xml"/><Relationship Id="rId38" Type="http://schemas.openxmlformats.org/officeDocument/2006/relationships/slide" Target="slides/slide36.xml"/><Relationship Id="rId20" Type="http://schemas.openxmlformats.org/officeDocument/2006/relationships/slide" Target="slides/slide18.xml"/><Relationship Id="rId2" Type="http://schemas.openxmlformats.org/officeDocument/2006/relationships/slideMaster" Target="slideMasters/slideMaster2.xml"/><Relationship Id="rId46" Type="http://schemas.openxmlformats.org/officeDocument/2006/relationships/slide" Target="slides/slide44.xml"/><Relationship Id="rId57" Type="http://schemas.openxmlformats.org/officeDocument/2006/relationships/slide" Target="slides/slide55.xml"/><Relationship Id="rId59" Type="http://schemas.openxmlformats.org/officeDocument/2006/relationships/slide" Target="slides/slide57.xml"/><Relationship Id="rId35" Type="http://schemas.openxmlformats.org/officeDocument/2006/relationships/slide" Target="slides/slide33.xml"/><Relationship Id="rId51" Type="http://schemas.openxmlformats.org/officeDocument/2006/relationships/slide" Target="slides/slide49.xml"/><Relationship Id="rId55" Type="http://schemas.openxmlformats.org/officeDocument/2006/relationships/slide" Target="slides/slide53.xml"/><Relationship Id="rId31" Type="http://schemas.openxmlformats.org/officeDocument/2006/relationships/slide" Target="slides/slide29.xml"/><Relationship Id="rId34" Type="http://schemas.openxmlformats.org/officeDocument/2006/relationships/slide" Target="slides/slide32.xml"/><Relationship Id="rId40" Type="http://schemas.openxmlformats.org/officeDocument/2006/relationships/slide" Target="slides/slide38.xml"/><Relationship Id="rId62" Type="http://schemas.openxmlformats.org/officeDocument/2006/relationships/slide" Target="slides/slide60.xml"/><Relationship Id="rId66" Type="http://schemas.openxmlformats.org/officeDocument/2006/relationships/slide" Target="slides/slide64.xml"/><Relationship Id="rId36" Type="http://schemas.openxmlformats.org/officeDocument/2006/relationships/slide" Target="slides/slide34.xml"/><Relationship Id="rId72" Type="http://schemas.openxmlformats.org/officeDocument/2006/relationships/theme" Target="theme/theme1.xml"/><Relationship Id="rId1" Type="http://schemas.openxmlformats.org/officeDocument/2006/relationships/slideMaster" Target="slideMasters/slideMaster1.xml"/><Relationship Id="rId24" Type="http://schemas.openxmlformats.org/officeDocument/2006/relationships/slide" Target="slides/slide22.xml"/><Relationship Id="rId47" Type="http://schemas.openxmlformats.org/officeDocument/2006/relationships/slide" Target="slides/slide45.xml"/><Relationship Id="rId56" Type="http://schemas.openxmlformats.org/officeDocument/2006/relationships/slide" Target="slides/slide54.xml"/><Relationship Id="rId48" Type="http://schemas.openxmlformats.org/officeDocument/2006/relationships/slide" Target="slides/slide46.xml"/><Relationship Id="rId8" Type="http://schemas.openxmlformats.org/officeDocument/2006/relationships/slide" Target="slides/slide6.xml"/><Relationship Id="rId13" Type="http://schemas.openxmlformats.org/officeDocument/2006/relationships/slide" Target="slides/slide11.xml"/><Relationship Id="rId32" Type="http://schemas.openxmlformats.org/officeDocument/2006/relationships/slide" Target="slides/slide30.xml"/><Relationship Id="rId37" Type="http://schemas.openxmlformats.org/officeDocument/2006/relationships/slide" Target="slides/slide35.xml"/><Relationship Id="rId52" Type="http://schemas.openxmlformats.org/officeDocument/2006/relationships/slide" Target="slides/slide50.xml"/><Relationship Id="rId65" Type="http://schemas.openxmlformats.org/officeDocument/2006/relationships/slide" Target="slides/slide63.xml"/><Relationship Id="rId67" Type="http://schemas.openxmlformats.org/officeDocument/2006/relationships/slide" Target="slides/slide65.xml"/><Relationship Id="rId54" Type="http://schemas.openxmlformats.org/officeDocument/2006/relationships/slide" Target="slides/slide52.xml"/><Relationship Id="rId12" Type="http://schemas.openxmlformats.org/officeDocument/2006/relationships/slide" Target="slides/slide10.xml"/><Relationship Id="rId3" Type="http://schemas.openxmlformats.org/officeDocument/2006/relationships/slide" Target="slides/slide1.xml"/><Relationship Id="rId23" Type="http://schemas.openxmlformats.org/officeDocument/2006/relationships/slide" Target="slides/slide21.xml"/><Relationship Id="rId61" Type="http://schemas.openxmlformats.org/officeDocument/2006/relationships/slide" Target="slides/slide59.xml"/><Relationship Id="rId53" Type="http://schemas.openxmlformats.org/officeDocument/2006/relationships/slide" Target="slides/slide51.xml"/><Relationship Id="rId26" Type="http://schemas.openxmlformats.org/officeDocument/2006/relationships/slide" Target="slides/slide24.xml"/><Relationship Id="rId30" Type="http://schemas.openxmlformats.org/officeDocument/2006/relationships/slide" Target="slides/slide28.xml"/><Relationship Id="rId11" Type="http://schemas.openxmlformats.org/officeDocument/2006/relationships/slide" Target="slides/slide9.xml"/><Relationship Id="rId68" Type="http://schemas.openxmlformats.org/officeDocument/2006/relationships/notesMaster" Target="notesMasters/notesMaster1.xml"/><Relationship Id="rId29" Type="http://schemas.openxmlformats.org/officeDocument/2006/relationships/slide" Target="slides/slide27.xml"/><Relationship Id="rId16" Type="http://schemas.openxmlformats.org/officeDocument/2006/relationships/slide" Target="slides/slide14.xml"/><Relationship Id="rId33" Type="http://schemas.openxmlformats.org/officeDocument/2006/relationships/slide" Target="slides/slide31.xml"/><Relationship Id="rId41" Type="http://schemas.openxmlformats.org/officeDocument/2006/relationships/slide" Target="slides/slide39.xml"/><Relationship Id="rId5" Type="http://schemas.openxmlformats.org/officeDocument/2006/relationships/slide" Target="slides/slide3.xml"/><Relationship Id="rId15" Type="http://schemas.openxmlformats.org/officeDocument/2006/relationships/slide" Target="slides/slide13.xml"/><Relationship Id="rId22" Type="http://schemas.openxmlformats.org/officeDocument/2006/relationships/slide" Target="slides/slide20.xml"/><Relationship Id="rId21" Type="http://schemas.openxmlformats.org/officeDocument/2006/relationships/slide" Target="slides/slide19.xml"/></Relationships>
</file>

<file path=ppt/charts/_rels/chart1.xml.rels><?xml version="1.0" encoding="UTF-8" standalone="yes"?>
<Relationships xmlns="http://schemas.openxmlformats.org/package/2006/relationships"><Relationship Id="rId1" Type="http://schemas.openxmlformats.org/officeDocument/2006/relationships/oleObject" Target="TACHIKOMA:pollock:2009_revenue_lost.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georgesugihara:Desktop:pollock:SSC:2009_salmon_saving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georgesugihara:Desktop:pollock:SSC:2009_salmon_saving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sz="1600" b="0" i="0" u="none" strike="noStrike" baseline="0">
                <a:solidFill>
                  <a:srgbClr val="000000"/>
                </a:solidFill>
                <a:latin typeface="Arial"/>
                <a:ea typeface="Arial"/>
                <a:cs typeface="Arial"/>
              </a:defRPr>
            </a:pPr>
            <a:r>
              <a:rPr lang="en-US"/>
              <a:t>Inshore Sector Annual Revenue Loss under the PPA hardcap</a:t>
            </a:r>
          </a:p>
        </c:rich>
      </c:tx>
      <c:layout>
        <c:manualLayout>
          <c:xMode val="edge"/>
          <c:yMode val="edge"/>
          <c:x val="0.25037037037037"/>
          <c:y val="0.0196078431372549"/>
        </c:manualLayout>
      </c:layout>
      <c:spPr>
        <a:noFill/>
        <a:ln w="25400">
          <a:noFill/>
        </a:ln>
      </c:spPr>
    </c:title>
    <c:plotArea>
      <c:layout>
        <c:manualLayout>
          <c:layoutTarget val="inner"/>
          <c:xMode val="edge"/>
          <c:yMode val="edge"/>
          <c:x val="0.179259259259259"/>
          <c:y val="0.0936819172113289"/>
          <c:w val="0.808888888888889"/>
          <c:h val="0.821350762527233"/>
        </c:manualLayout>
      </c:layout>
      <c:barChart>
        <c:barDir val="col"/>
        <c:grouping val="clustered"/>
        <c:ser>
          <c:idx val="0"/>
          <c:order val="0"/>
          <c:tx>
            <c:v>lost revenue</c:v>
          </c:tx>
          <c:spPr>
            <a:solidFill>
              <a:srgbClr val="FF6600"/>
            </a:solidFill>
            <a:ln w="25400">
              <a:solidFill>
                <a:srgbClr val="DD0806"/>
              </a:solidFill>
              <a:prstDash val="solid"/>
            </a:ln>
          </c:spPr>
          <c:cat>
            <c:numRef>
              <c:f>Sheet1!$A$5:$A$12</c:f>
              <c:numCache>
                <c:formatCode>General</c:formatCode>
                <c:ptCount val="8"/>
                <c:pt idx="0">
                  <c:v>2000.0</c:v>
                </c:pt>
                <c:pt idx="1">
                  <c:v>2001.0</c:v>
                </c:pt>
                <c:pt idx="2">
                  <c:v>2002.0</c:v>
                </c:pt>
                <c:pt idx="3">
                  <c:v>2003.0</c:v>
                </c:pt>
                <c:pt idx="4">
                  <c:v>2004.0</c:v>
                </c:pt>
                <c:pt idx="5">
                  <c:v>2005.0</c:v>
                </c:pt>
                <c:pt idx="6">
                  <c:v>2006.0</c:v>
                </c:pt>
                <c:pt idx="7">
                  <c:v>2007.0</c:v>
                </c:pt>
              </c:numCache>
            </c:numRef>
          </c:cat>
          <c:val>
            <c:numRef>
              <c:f>Sheet1!$C$5:$C$12</c:f>
              <c:numCache>
                <c:formatCode>\$#,##0</c:formatCode>
                <c:ptCount val="8"/>
                <c:pt idx="0">
                  <c:v>-132721.64</c:v>
                </c:pt>
                <c:pt idx="1">
                  <c:v>-5.40243661E6</c:v>
                </c:pt>
                <c:pt idx="2">
                  <c:v>-1.661338877E7</c:v>
                </c:pt>
                <c:pt idx="3">
                  <c:v>-1.167755068E7</c:v>
                </c:pt>
                <c:pt idx="4">
                  <c:v>-1.034430981E7</c:v>
                </c:pt>
                <c:pt idx="5">
                  <c:v>-2.20772944E7</c:v>
                </c:pt>
                <c:pt idx="6">
                  <c:v>-6.963490885E7</c:v>
                </c:pt>
                <c:pt idx="7">
                  <c:v>-8.369694439E7</c:v>
                </c:pt>
              </c:numCache>
            </c:numRef>
          </c:val>
        </c:ser>
        <c:axId val="566285176"/>
        <c:axId val="566288696"/>
      </c:barChart>
      <c:catAx>
        <c:axId val="566285176"/>
        <c:scaling>
          <c:orientation val="minMax"/>
        </c:scaling>
        <c:axPos val="t"/>
        <c:numFmt formatCode="General" sourceLinked="1"/>
        <c:tickLblPos val="nextTo"/>
        <c:spPr>
          <a:ln w="3175">
            <a:solidFill>
              <a:srgbClr val="000000"/>
            </a:solidFill>
            <a:prstDash val="solid"/>
          </a:ln>
        </c:spPr>
        <c:txPr>
          <a:bodyPr rot="-5400000" vert="horz"/>
          <a:lstStyle/>
          <a:p>
            <a:pPr>
              <a:defRPr sz="1400" b="0" i="0" u="none" strike="noStrike" baseline="0">
                <a:solidFill>
                  <a:srgbClr val="000000"/>
                </a:solidFill>
                <a:latin typeface="Arial"/>
                <a:ea typeface="Arial"/>
                <a:cs typeface="Arial"/>
              </a:defRPr>
            </a:pPr>
            <a:endParaRPr lang="en-US"/>
          </a:p>
        </c:txPr>
        <c:crossAx val="566288696"/>
        <c:crosses val="autoZero"/>
        <c:auto val="1"/>
        <c:lblAlgn val="ctr"/>
        <c:lblOffset val="100"/>
        <c:tickMarkSkip val="1"/>
      </c:catAx>
      <c:valAx>
        <c:axId val="566288696"/>
        <c:scaling>
          <c:orientation val="maxMin"/>
        </c:scaling>
        <c:axPos val="l"/>
        <c:title>
          <c:tx>
            <c:rich>
              <a:bodyPr/>
              <a:lstStyle/>
              <a:p>
                <a:pPr>
                  <a:defRPr sz="1400" b="0" i="0" u="none" strike="noStrike" baseline="0">
                    <a:solidFill>
                      <a:srgbClr val="000000"/>
                    </a:solidFill>
                    <a:latin typeface="Arial"/>
                    <a:ea typeface="Arial"/>
                    <a:cs typeface="Arial"/>
                  </a:defRPr>
                </a:pPr>
                <a:r>
                  <a:rPr lang="en-US"/>
                  <a:t>revenue loss ($)</a:t>
                </a:r>
              </a:p>
            </c:rich>
          </c:tx>
          <c:layout>
            <c:manualLayout>
              <c:xMode val="edge"/>
              <c:yMode val="edge"/>
              <c:x val="0.00296296296296296"/>
              <c:y val="0.389978213507625"/>
            </c:manualLayout>
          </c:layout>
          <c:spPr>
            <a:noFill/>
            <a:ln w="25400">
              <a:noFill/>
            </a:ln>
          </c:spPr>
        </c:title>
        <c:numFmt formatCode="\$#,##0" sourceLinked="1"/>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566285176"/>
        <c:crosses val="autoZero"/>
        <c:crossBetween val="between"/>
      </c:valAx>
      <c:dTable>
        <c:showHorzBorder val="1"/>
        <c:showVertBorder val="1"/>
        <c:showOutline val="1"/>
        <c:showKeys val="1"/>
        <c:spPr>
          <a:ln w="3175">
            <a:solidFill>
              <a:srgbClr val="000000"/>
            </a:solidFill>
            <a:prstDash val="solid"/>
          </a:ln>
        </c:spPr>
        <c:txPr>
          <a:bodyPr/>
          <a:lstStyle/>
          <a:p>
            <a:pPr rtl="0">
              <a:defRPr sz="1000" b="0" i="0" u="none" strike="noStrike" baseline="0">
                <a:solidFill>
                  <a:srgbClr val="000000"/>
                </a:solidFill>
                <a:latin typeface="Arial"/>
                <a:ea typeface="Arial"/>
                <a:cs typeface="Arial"/>
              </a:defRPr>
            </a:pPr>
            <a:endParaRPr lang="en-US"/>
          </a:p>
        </c:txPr>
      </c:dTable>
      <c:spPr>
        <a:solidFill>
          <a:srgbClr val="FFFFFF"/>
        </a:solidFill>
        <a:ln w="12700">
          <a:solidFill>
            <a:srgbClr val="000000"/>
          </a:solidFill>
          <a:prstDash val="solid"/>
        </a:ln>
      </c:spPr>
    </c:plotArea>
    <c:plotVisOnly val="1"/>
    <c:dispBlanksAs val="gap"/>
  </c:chart>
  <c:spPr>
    <a:noFill/>
    <a:ln w="9525">
      <a:noFill/>
    </a:ln>
  </c:spPr>
  <c:txPr>
    <a:bodyPr/>
    <a:lstStyle/>
    <a:p>
      <a:pPr>
        <a:defRPr sz="1400" b="0" i="0" u="none" strike="noStrike" baseline="0">
          <a:solidFill>
            <a:srgbClr val="000000"/>
          </a:solidFill>
          <a:latin typeface="Arial"/>
          <a:ea typeface="Arial"/>
          <a:cs typeface="Aria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sz="1600" b="0" i="0" u="none" strike="noStrike" baseline="0">
                <a:solidFill>
                  <a:srgbClr val="000000"/>
                </a:solidFill>
                <a:latin typeface="Arial"/>
                <a:ea typeface="Arial"/>
                <a:cs typeface="Arial"/>
              </a:defRPr>
            </a:pPr>
            <a:r>
              <a:rPr lang="en-US" dirty="0"/>
              <a:t>Comparing a Fixed Transfer Tax with Dynamic Salmon </a:t>
            </a:r>
            <a:r>
              <a:rPr lang="en-US" dirty="0" smtClean="0"/>
              <a:t>Savings at</a:t>
            </a:r>
            <a:r>
              <a:rPr lang="en-US" baseline="0" dirty="0" smtClean="0"/>
              <a:t> Different </a:t>
            </a:r>
            <a:r>
              <a:rPr lang="en-US" baseline="0" dirty="0" err="1" smtClean="0"/>
              <a:t>Bycatch</a:t>
            </a:r>
            <a:r>
              <a:rPr lang="en-US" baseline="0" dirty="0" smtClean="0"/>
              <a:t> Levels </a:t>
            </a:r>
            <a:r>
              <a:rPr lang="en-US" dirty="0" smtClean="0"/>
              <a:t>(</a:t>
            </a:r>
            <a:r>
              <a:rPr lang="en-US" u="sng" dirty="0"/>
              <a:t>Inshore</a:t>
            </a:r>
            <a:r>
              <a:rPr lang="en-US" u="sng" baseline="0" dirty="0"/>
              <a:t> </a:t>
            </a:r>
            <a:r>
              <a:rPr lang="en-US" baseline="0" dirty="0"/>
              <a:t>Sector 2000 -2007)</a:t>
            </a:r>
            <a:endParaRPr lang="en-US" dirty="0"/>
          </a:p>
        </c:rich>
      </c:tx>
      <c:layout>
        <c:manualLayout>
          <c:xMode val="edge"/>
          <c:yMode val="edge"/>
          <c:x val="0.187755316299748"/>
          <c:y val="0.0120481927710843"/>
        </c:manualLayout>
      </c:layout>
      <c:spPr>
        <a:noFill/>
        <a:ln w="25400">
          <a:noFill/>
        </a:ln>
      </c:spPr>
    </c:title>
    <c:plotArea>
      <c:layout>
        <c:manualLayout>
          <c:layoutTarget val="inner"/>
          <c:xMode val="edge"/>
          <c:yMode val="edge"/>
          <c:x val="0.117006899884822"/>
          <c:y val="0.102409839376724"/>
          <c:w val="0.850340842186206"/>
          <c:h val="0.767069777292328"/>
        </c:manualLayout>
      </c:layout>
      <c:scatterChart>
        <c:scatterStyle val="lineMarker"/>
        <c:ser>
          <c:idx val="0"/>
          <c:order val="0"/>
          <c:tx>
            <c:strRef>
              <c:f>'FTT vs. DSS'!$E$34</c:f>
              <c:strCache>
                <c:ptCount val="1"/>
                <c:pt idx="0">
                  <c:v>Fixed Transfer Tax</c:v>
                </c:pt>
              </c:strCache>
            </c:strRef>
          </c:tx>
          <c:spPr>
            <a:ln w="28575">
              <a:noFill/>
            </a:ln>
          </c:spPr>
          <c:marker>
            <c:symbol val="triangle"/>
            <c:size val="8"/>
            <c:spPr>
              <a:solidFill>
                <a:srgbClr val="DD0806"/>
              </a:solidFill>
              <a:ln>
                <a:solidFill>
                  <a:srgbClr val="DD0806"/>
                </a:solidFill>
                <a:prstDash val="solid"/>
              </a:ln>
            </c:spPr>
          </c:marker>
          <c:xVal>
            <c:numRef>
              <c:f>'FTT vs. DSS'!$D$35:$D$42</c:f>
              <c:numCache>
                <c:formatCode>General</c:formatCode>
                <c:ptCount val="8"/>
                <c:pt idx="0">
                  <c:v>1454.0</c:v>
                </c:pt>
                <c:pt idx="1">
                  <c:v>8866.0</c:v>
                </c:pt>
                <c:pt idx="2">
                  <c:v>19923.0</c:v>
                </c:pt>
                <c:pt idx="3">
                  <c:v>20471.0</c:v>
                </c:pt>
                <c:pt idx="4">
                  <c:v>31136.0</c:v>
                </c:pt>
                <c:pt idx="5">
                  <c:v>46354.0</c:v>
                </c:pt>
                <c:pt idx="6">
                  <c:v>55782.0</c:v>
                </c:pt>
                <c:pt idx="7">
                  <c:v>70148.0</c:v>
                </c:pt>
              </c:numCache>
            </c:numRef>
          </c:xVal>
          <c:yVal>
            <c:numRef>
              <c:f>'FTT vs. DSS'!$E$35:$E$42</c:f>
              <c:numCache>
                <c:formatCode>General</c:formatCode>
                <c:ptCount val="8"/>
                <c:pt idx="0">
                  <c:v>0.0</c:v>
                </c:pt>
                <c:pt idx="1">
                  <c:v>116.0</c:v>
                </c:pt>
                <c:pt idx="2">
                  <c:v>546.0</c:v>
                </c:pt>
                <c:pt idx="3">
                  <c:v>554.0</c:v>
                </c:pt>
                <c:pt idx="4">
                  <c:v>2058.0</c:v>
                </c:pt>
                <c:pt idx="5">
                  <c:v>2073.0</c:v>
                </c:pt>
                <c:pt idx="6">
                  <c:v>1281.0</c:v>
                </c:pt>
                <c:pt idx="7">
                  <c:v>968.0</c:v>
                </c:pt>
              </c:numCache>
            </c:numRef>
          </c:yVal>
        </c:ser>
        <c:ser>
          <c:idx val="1"/>
          <c:order val="1"/>
          <c:tx>
            <c:strRef>
              <c:f>'FTT vs. DSS'!$F$34</c:f>
              <c:strCache>
                <c:ptCount val="1"/>
                <c:pt idx="0">
                  <c:v>Dynamic Salmon Savings</c:v>
                </c:pt>
              </c:strCache>
            </c:strRef>
          </c:tx>
          <c:spPr>
            <a:ln w="28575">
              <a:noFill/>
            </a:ln>
          </c:spPr>
          <c:marker>
            <c:symbol val="square"/>
            <c:size val="8"/>
            <c:spPr>
              <a:solidFill>
                <a:srgbClr val="0000D4"/>
              </a:solidFill>
              <a:ln>
                <a:solidFill>
                  <a:srgbClr val="0000D4"/>
                </a:solidFill>
                <a:prstDash val="solid"/>
              </a:ln>
            </c:spPr>
          </c:marker>
          <c:xVal>
            <c:numRef>
              <c:f>'FTT vs. DSS'!$D$35:$D$42</c:f>
              <c:numCache>
                <c:formatCode>General</c:formatCode>
                <c:ptCount val="8"/>
                <c:pt idx="0">
                  <c:v>1454.0</c:v>
                </c:pt>
                <c:pt idx="1">
                  <c:v>8866.0</c:v>
                </c:pt>
                <c:pt idx="2">
                  <c:v>19923.0</c:v>
                </c:pt>
                <c:pt idx="3">
                  <c:v>20471.0</c:v>
                </c:pt>
                <c:pt idx="4">
                  <c:v>31136.0</c:v>
                </c:pt>
                <c:pt idx="5">
                  <c:v>46354.0</c:v>
                </c:pt>
                <c:pt idx="6">
                  <c:v>55782.0</c:v>
                </c:pt>
                <c:pt idx="7">
                  <c:v>70148.0</c:v>
                </c:pt>
              </c:numCache>
            </c:numRef>
          </c:xVal>
          <c:yVal>
            <c:numRef>
              <c:f>'FTT vs. DSS'!$F$35:$F$42</c:f>
              <c:numCache>
                <c:formatCode>General</c:formatCode>
                <c:ptCount val="8"/>
                <c:pt idx="0">
                  <c:v>13177.0</c:v>
                </c:pt>
                <c:pt idx="1">
                  <c:v>10208.0</c:v>
                </c:pt>
                <c:pt idx="2">
                  <c:v>2507.0</c:v>
                </c:pt>
                <c:pt idx="3">
                  <c:v>6513.0</c:v>
                </c:pt>
                <c:pt idx="4">
                  <c:v>706.0</c:v>
                </c:pt>
                <c:pt idx="5">
                  <c:v>0.0</c:v>
                </c:pt>
                <c:pt idx="6">
                  <c:v>0.0</c:v>
                </c:pt>
                <c:pt idx="7">
                  <c:v>0.0</c:v>
                </c:pt>
              </c:numCache>
            </c:numRef>
          </c:yVal>
        </c:ser>
        <c:axId val="566401096"/>
        <c:axId val="566414184"/>
      </c:scatterChart>
      <c:valAx>
        <c:axId val="566401096"/>
        <c:scaling>
          <c:orientation val="minMax"/>
        </c:scaling>
        <c:axPos val="b"/>
        <c:title>
          <c:tx>
            <c:rich>
              <a:bodyPr/>
              <a:lstStyle/>
              <a:p>
                <a:pPr>
                  <a:defRPr sz="1400" b="0" i="0" u="none" strike="noStrike" baseline="0">
                    <a:solidFill>
                      <a:srgbClr val="000000"/>
                    </a:solidFill>
                    <a:latin typeface="Arial"/>
                    <a:ea typeface="Arial"/>
                    <a:cs typeface="Arial"/>
                  </a:defRPr>
                </a:pPr>
                <a:r>
                  <a:rPr lang="en-US"/>
                  <a:t>Yearly Bycatch</a:t>
                </a:r>
              </a:p>
            </c:rich>
          </c:tx>
          <c:layout>
            <c:manualLayout>
              <c:xMode val="edge"/>
              <c:yMode val="edge"/>
              <c:x val="0.47619090470834"/>
              <c:y val="0.931728804983714"/>
            </c:manualLayout>
          </c:layout>
          <c:spPr>
            <a:noFill/>
            <a:ln w="25400">
              <a:noFill/>
            </a:ln>
          </c:spPr>
        </c:title>
        <c:numFmt formatCode="General" sourceLinked="1"/>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566414184"/>
        <c:crosses val="autoZero"/>
        <c:crossBetween val="midCat"/>
      </c:valAx>
      <c:valAx>
        <c:axId val="566414184"/>
        <c:scaling>
          <c:orientation val="minMax"/>
        </c:scaling>
        <c:axPos val="l"/>
        <c:majorGridlines>
          <c:spPr>
            <a:ln w="3175">
              <a:solidFill>
                <a:srgbClr val="000000"/>
              </a:solidFill>
              <a:prstDash val="solid"/>
            </a:ln>
          </c:spPr>
        </c:majorGridlines>
        <c:title>
          <c:tx>
            <c:rich>
              <a:bodyPr/>
              <a:lstStyle/>
              <a:p>
                <a:pPr>
                  <a:defRPr sz="1400" b="0" i="0" u="none" strike="noStrike" baseline="0">
                    <a:solidFill>
                      <a:srgbClr val="000000"/>
                    </a:solidFill>
                    <a:latin typeface="Arial"/>
                    <a:ea typeface="Arial"/>
                    <a:cs typeface="Arial"/>
                  </a:defRPr>
                </a:pPr>
                <a:r>
                  <a:rPr lang="en-US"/>
                  <a:t>ITEC recovered (salmon savings)</a:t>
                </a:r>
              </a:p>
            </c:rich>
          </c:tx>
          <c:layout>
            <c:manualLayout>
              <c:xMode val="edge"/>
              <c:yMode val="edge"/>
              <c:x val="0.0163265306122449"/>
              <c:y val="0.275100875944724"/>
            </c:manualLayout>
          </c:layout>
          <c:spPr>
            <a:noFill/>
            <a:ln w="25400">
              <a:noFill/>
            </a:ln>
          </c:spPr>
        </c:title>
        <c:numFmt formatCode="General" sourceLinked="1"/>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566401096"/>
        <c:crosses val="autoZero"/>
        <c:crossBetween val="midCat"/>
      </c:valAx>
      <c:spPr>
        <a:solidFill>
          <a:srgbClr val="FFFFFF"/>
        </a:solidFill>
        <a:ln w="12700">
          <a:solidFill>
            <a:srgbClr val="000000"/>
          </a:solidFill>
          <a:prstDash val="solid"/>
        </a:ln>
      </c:spPr>
    </c:plotArea>
    <c:legend>
      <c:legendPos val="r"/>
      <c:layout>
        <c:manualLayout>
          <c:xMode val="edge"/>
          <c:yMode val="edge"/>
          <c:x val="0.711565268627136"/>
          <c:y val="0.124498308193404"/>
          <c:w val="0.242177085007231"/>
          <c:h val="0.0943776681529266"/>
        </c:manualLayout>
      </c:layout>
      <c:spPr>
        <a:solidFill>
          <a:srgbClr val="FFFFFF"/>
        </a:solidFill>
        <a:ln w="12700">
          <a:solidFill>
            <a:srgbClr val="000000"/>
          </a:solidFill>
          <a:prstDash val="solid"/>
        </a:ln>
      </c:spPr>
      <c:txPr>
        <a:bodyPr/>
        <a:lstStyle/>
        <a:p>
          <a:pPr>
            <a:defRPr sz="1285" b="0" i="0" u="none" strike="noStrike" baseline="0">
              <a:solidFill>
                <a:srgbClr val="000000"/>
              </a:solidFill>
              <a:latin typeface="Arial"/>
              <a:ea typeface="Arial"/>
              <a:cs typeface="Arial"/>
            </a:defRPr>
          </a:pPr>
          <a:endParaRPr lang="en-US"/>
        </a:p>
      </c:txPr>
    </c:legend>
    <c:plotVisOnly val="1"/>
    <c:dispBlanksAs val="gap"/>
  </c:chart>
  <c:spPr>
    <a:solidFill>
      <a:srgbClr val="FFFFFF"/>
    </a:solidFill>
    <a:ln w="3175">
      <a:solidFill>
        <a:srgbClr val="000000"/>
      </a:solidFill>
      <a:prstDash val="solid"/>
    </a:ln>
  </c:spPr>
  <c:txPr>
    <a:bodyPr/>
    <a:lstStyle/>
    <a:p>
      <a:pPr>
        <a:defRPr sz="1600" b="0" i="0" u="none" strike="noStrike" baseline="0">
          <a:solidFill>
            <a:srgbClr val="000000"/>
          </a:solidFill>
          <a:latin typeface="Arial"/>
          <a:ea typeface="Arial"/>
          <a:cs typeface="Aria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sz="900" b="0" i="0" u="none" strike="noStrike" baseline="0">
                <a:solidFill>
                  <a:srgbClr val="000000"/>
                </a:solidFill>
                <a:latin typeface="Arial"/>
                <a:ea typeface="Arial"/>
                <a:cs typeface="Arial"/>
              </a:defRPr>
            </a:pPr>
            <a:r>
              <a:rPr lang="en-US" sz="1600" b="0" i="0" strike="noStrike">
                <a:solidFill>
                  <a:srgbClr val="000000"/>
                </a:solidFill>
                <a:latin typeface="Arial"/>
                <a:ea typeface="Arial"/>
                <a:cs typeface="Arial"/>
              </a:rPr>
              <a:t>Comparing a Fixed Transfer Tax with </a:t>
            </a:r>
          </a:p>
          <a:p>
            <a:pPr>
              <a:defRPr sz="900" b="0" i="0" u="none" strike="noStrike" baseline="0">
                <a:solidFill>
                  <a:srgbClr val="000000"/>
                </a:solidFill>
                <a:latin typeface="Arial"/>
                <a:ea typeface="Arial"/>
                <a:cs typeface="Arial"/>
              </a:defRPr>
            </a:pPr>
            <a:r>
              <a:rPr lang="en-US" sz="1600" b="0" i="0" strike="noStrike">
                <a:solidFill>
                  <a:srgbClr val="000000"/>
                </a:solidFill>
                <a:latin typeface="Arial"/>
                <a:ea typeface="Arial"/>
                <a:cs typeface="Arial"/>
              </a:rPr>
              <a:t>Dynamic Salmon Savings </a:t>
            </a:r>
          </a:p>
          <a:p>
            <a:pPr>
              <a:defRPr sz="900" b="0" i="0" u="none" strike="noStrike" baseline="0">
                <a:solidFill>
                  <a:srgbClr val="000000"/>
                </a:solidFill>
                <a:latin typeface="Arial"/>
                <a:ea typeface="Arial"/>
                <a:cs typeface="Arial"/>
              </a:defRPr>
            </a:pPr>
            <a:r>
              <a:rPr lang="en-US" sz="1600" b="0" i="0" strike="noStrike">
                <a:solidFill>
                  <a:srgbClr val="000000"/>
                </a:solidFill>
                <a:latin typeface="Arial"/>
                <a:ea typeface="Arial"/>
                <a:cs typeface="Arial"/>
              </a:rPr>
              <a:t>(Inshore Sector total: 2000 - 2007)</a:t>
            </a:r>
          </a:p>
        </c:rich>
      </c:tx>
      <c:layout>
        <c:manualLayout>
          <c:xMode val="edge"/>
          <c:yMode val="edge"/>
          <c:x val="0.270880716659853"/>
          <c:y val="0.00222222222222222"/>
        </c:manualLayout>
      </c:layout>
      <c:spPr>
        <a:noFill/>
        <a:ln w="25400">
          <a:noFill/>
        </a:ln>
      </c:spPr>
    </c:title>
    <c:plotArea>
      <c:layout>
        <c:manualLayout>
          <c:layoutTarget val="inner"/>
          <c:xMode val="edge"/>
          <c:yMode val="edge"/>
          <c:x val="0.171557845717199"/>
          <c:y val="0.142222299382758"/>
          <c:w val="0.803613066780562"/>
          <c:h val="0.764444859182324"/>
        </c:manualLayout>
      </c:layout>
      <c:barChart>
        <c:barDir val="col"/>
        <c:grouping val="clustered"/>
        <c:ser>
          <c:idx val="0"/>
          <c:order val="0"/>
          <c:spPr>
            <a:pattFill prst="wdUpDiag">
              <a:fgClr>
                <a:srgbClr val="3366FF"/>
              </a:fgClr>
              <a:bgClr>
                <a:srgbClr val="FFFFFF"/>
              </a:bgClr>
            </a:pattFill>
            <a:ln w="12700">
              <a:solidFill>
                <a:srgbClr val="000000"/>
              </a:solidFill>
              <a:prstDash val="solid"/>
            </a:ln>
          </c:spPr>
          <c:cat>
            <c:strRef>
              <c:f>'FTT vs. DSS'!$E$34:$F$34</c:f>
              <c:strCache>
                <c:ptCount val="2"/>
                <c:pt idx="0">
                  <c:v>Fixed Transfer Tax</c:v>
                </c:pt>
                <c:pt idx="1">
                  <c:v>Dynamic Salmon Savings</c:v>
                </c:pt>
              </c:strCache>
            </c:strRef>
          </c:cat>
          <c:val>
            <c:numRef>
              <c:f>'FTT vs. DSS'!$E$44:$F$44</c:f>
              <c:numCache>
                <c:formatCode>General</c:formatCode>
                <c:ptCount val="2"/>
                <c:pt idx="0">
                  <c:v>7596.0</c:v>
                </c:pt>
                <c:pt idx="1">
                  <c:v>33111.0</c:v>
                </c:pt>
              </c:numCache>
            </c:numRef>
          </c:val>
        </c:ser>
        <c:axId val="566470984"/>
        <c:axId val="566494184"/>
      </c:barChart>
      <c:catAx>
        <c:axId val="566470984"/>
        <c:scaling>
          <c:orientation val="minMax"/>
        </c:scaling>
        <c:axPos val="b"/>
        <c:numFmt formatCode="General" sourceLinked="1"/>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566494184"/>
        <c:crosses val="autoZero"/>
        <c:auto val="1"/>
        <c:lblAlgn val="ctr"/>
        <c:lblOffset val="100"/>
        <c:tickLblSkip val="1"/>
        <c:tickMarkSkip val="1"/>
      </c:catAx>
      <c:valAx>
        <c:axId val="566494184"/>
        <c:scaling>
          <c:orientation val="minMax"/>
        </c:scaling>
        <c:axPos val="l"/>
        <c:majorGridlines>
          <c:spPr>
            <a:ln w="3175">
              <a:solidFill>
                <a:srgbClr val="000000"/>
              </a:solidFill>
              <a:prstDash val="solid"/>
            </a:ln>
          </c:spPr>
        </c:majorGridlines>
        <c:title>
          <c:tx>
            <c:rich>
              <a:bodyPr/>
              <a:lstStyle/>
              <a:p>
                <a:pPr>
                  <a:defRPr sz="1400" b="0" i="0" u="none" strike="noStrike" baseline="0">
                    <a:solidFill>
                      <a:srgbClr val="000000"/>
                    </a:solidFill>
                    <a:latin typeface="Arial"/>
                    <a:ea typeface="Arial"/>
                    <a:cs typeface="Arial"/>
                  </a:defRPr>
                </a:pPr>
                <a:r>
                  <a:rPr lang="en-US"/>
                  <a:t>ITEC recovered (salmon savings)</a:t>
                </a:r>
              </a:p>
            </c:rich>
          </c:tx>
          <c:layout>
            <c:manualLayout>
              <c:xMode val="edge"/>
              <c:yMode val="edge"/>
              <c:x val="0.00902934537246049"/>
              <c:y val="0.291111286089239"/>
            </c:manualLayout>
          </c:layout>
          <c:spPr>
            <a:noFill/>
            <a:ln w="25400">
              <a:noFill/>
            </a:ln>
          </c:spPr>
        </c:title>
        <c:numFmt formatCode="General" sourceLinked="1"/>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566470984"/>
        <c:crosses val="autoZero"/>
        <c:crossBetween val="between"/>
      </c:valAx>
      <c:spPr>
        <a:solidFill>
          <a:srgbClr val="FFFFFF"/>
        </a:solidFill>
        <a:ln w="12700">
          <a:solidFill>
            <a:srgbClr val="000000"/>
          </a:solidFill>
          <a:prstDash val="solid"/>
        </a:ln>
      </c:spPr>
    </c:plotArea>
    <c:plotVisOnly val="1"/>
    <c:dispBlanksAs val="gap"/>
  </c:chart>
  <c:spPr>
    <a:solidFill>
      <a:srgbClr val="FFFFFF"/>
    </a:solidFill>
    <a:ln w="3175">
      <a:solidFill>
        <a:srgbClr val="000000"/>
      </a:solidFill>
      <a:prstDash val="solid"/>
    </a:ln>
  </c:spPr>
  <c:txPr>
    <a:bodyPr/>
    <a:lstStyle/>
    <a:p>
      <a:pPr>
        <a:defRPr sz="900" b="0" i="0" u="none" strike="noStrike" baseline="0">
          <a:solidFill>
            <a:srgbClr val="000000"/>
          </a:solidFill>
          <a:latin typeface="Arial"/>
          <a:ea typeface="Arial"/>
          <a:cs typeface="Arial"/>
        </a:defRPr>
      </a:pPr>
      <a:endParaRPr lang="en-US"/>
    </a:p>
  </c:tx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ict"/></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pict"/><Relationship Id="rId1" Type="http://schemas.openxmlformats.org/officeDocument/2006/relationships/image" Target="../media/image11.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p:cNvSpPr>
          <p:nvPr>
            <p:ph type="hdr" sz="quarter"/>
          </p:nvPr>
        </p:nvSpPr>
        <p:spPr bwMode="auto">
          <a:xfrm>
            <a:off x="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3971" name="Rectangle 3"/>
          <p:cNvSpPr>
            <a:spLocks noGrp="1"/>
          </p:cNvSpPr>
          <p:nvPr>
            <p:ph type="dt" idx="1"/>
          </p:nvPr>
        </p:nvSpPr>
        <p:spPr bwMode="auto">
          <a:xfrm>
            <a:off x="3886200" y="0"/>
            <a:ext cx="2971800" cy="4572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397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p:cNvSpPr>
          <p:nvPr>
            <p:ph type="body" sz="quarter" idx="3"/>
          </p:nvPr>
        </p:nvSpPr>
        <p:spPr bwMode="auto">
          <a:xfrm>
            <a:off x="914400" y="4343400"/>
            <a:ext cx="5029200" cy="4114800"/>
          </a:xfrm>
          <a:prstGeom prst="rect">
            <a:avLst/>
          </a:prstGeom>
          <a:noFill/>
          <a:ln w="25400">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p:cNvSpPr>
          <p:nvPr>
            <p:ph type="ftr" sz="quarter" idx="4"/>
          </p:nvPr>
        </p:nvSpPr>
        <p:spPr bwMode="auto">
          <a:xfrm>
            <a:off x="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3975" name="Rectangle 7"/>
          <p:cNvSpPr>
            <a:spLocks noGrp="1"/>
          </p:cNvSpPr>
          <p:nvPr>
            <p:ph type="sldNum" sz="quarter" idx="5"/>
          </p:nvPr>
        </p:nvSpPr>
        <p:spPr bwMode="auto">
          <a:xfrm>
            <a:off x="3886200" y="8686800"/>
            <a:ext cx="2971800" cy="457200"/>
          </a:xfrm>
          <a:prstGeom prst="rect">
            <a:avLst/>
          </a:prstGeom>
          <a:noFill/>
          <a:ln w="254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66D413F-CF7D-4F26-901F-625666A066E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pitchFamily="-52" charset="0"/>
        <a:ea typeface="+mn-ea"/>
        <a:cs typeface="+mn-cs"/>
      </a:defRPr>
    </a:lvl1pPr>
    <a:lvl2pPr marL="457200" algn="l" rtl="0" fontAlgn="base">
      <a:spcBef>
        <a:spcPct val="0"/>
      </a:spcBef>
      <a:spcAft>
        <a:spcPct val="0"/>
      </a:spcAft>
      <a:defRPr sz="1200" kern="1200">
        <a:solidFill>
          <a:schemeClr val="tx1"/>
        </a:solidFill>
        <a:latin typeface="Gill Sans" pitchFamily="-52" charset="0"/>
        <a:ea typeface="ＭＳ Ｐゴシック" pitchFamily="-52" charset="-128"/>
        <a:cs typeface="+mn-cs"/>
      </a:defRPr>
    </a:lvl2pPr>
    <a:lvl3pPr marL="914400" algn="l" rtl="0" fontAlgn="base">
      <a:spcBef>
        <a:spcPct val="0"/>
      </a:spcBef>
      <a:spcAft>
        <a:spcPct val="0"/>
      </a:spcAft>
      <a:defRPr sz="1200" kern="1200">
        <a:solidFill>
          <a:schemeClr val="tx1"/>
        </a:solidFill>
        <a:latin typeface="Gill Sans" pitchFamily="-52" charset="0"/>
        <a:ea typeface="ＭＳ Ｐゴシック" pitchFamily="-52" charset="-128"/>
        <a:cs typeface="+mn-cs"/>
      </a:defRPr>
    </a:lvl3pPr>
    <a:lvl4pPr marL="1371600" algn="l" rtl="0" fontAlgn="base">
      <a:spcBef>
        <a:spcPct val="0"/>
      </a:spcBef>
      <a:spcAft>
        <a:spcPct val="0"/>
      </a:spcAft>
      <a:defRPr sz="1200" kern="1200">
        <a:solidFill>
          <a:schemeClr val="tx1"/>
        </a:solidFill>
        <a:latin typeface="Gill Sans" pitchFamily="-52" charset="0"/>
        <a:ea typeface="ＭＳ Ｐゴシック" pitchFamily="-52" charset="-128"/>
        <a:cs typeface="+mn-cs"/>
      </a:defRPr>
    </a:lvl4pPr>
    <a:lvl5pPr marL="1828800" algn="l" rtl="0" fontAlgn="base">
      <a:spcBef>
        <a:spcPct val="0"/>
      </a:spcBef>
      <a:spcAft>
        <a:spcPct val="0"/>
      </a:spcAft>
      <a:defRPr sz="1200" kern="1200">
        <a:solidFill>
          <a:schemeClr val="tx1"/>
        </a:solidFill>
        <a:latin typeface="Gill Sans" pitchFamily="-52" charset="0"/>
        <a:ea typeface="ＭＳ Ｐゴシック" pitchFamily="-5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PPA= preliminary</a:t>
            </a:r>
            <a:r>
              <a:rPr lang="en-US" baseline="0" dirty="0" smtClean="0"/>
              <a:t> preferred alternative,   ICA= inter-cooperative agreement</a:t>
            </a:r>
            <a:endParaRPr lang="en-US" dirty="0"/>
          </a:p>
        </p:txBody>
      </p:sp>
      <p:sp>
        <p:nvSpPr>
          <p:cNvPr id="4" name="Slide Number Placeholder 3"/>
          <p:cNvSpPr>
            <a:spLocks noGrp="1"/>
          </p:cNvSpPr>
          <p:nvPr>
            <p:ph type="sldNum" sz="quarter" idx="10"/>
          </p:nvPr>
        </p:nvSpPr>
        <p:spPr/>
        <p:txBody>
          <a:bodyPr/>
          <a:lstStyle/>
          <a:p>
            <a:fld id="{B66D413F-CF7D-4F26-901F-625666A066E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2AF99-A9FD-294E-AD71-FEF99BE06D37}" type="slidenum">
              <a:rPr lang="en-US"/>
              <a:pPr/>
              <a:t>17</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dirty="0" smtClean="0"/>
              <a:t>INSHORE ONLY !!!!!!        </a:t>
            </a:r>
          </a:p>
          <a:p>
            <a:r>
              <a:rPr lang="en-US" dirty="0" smtClean="0"/>
              <a:t>Even </a:t>
            </a:r>
            <a:r>
              <a:rPr lang="en-US" dirty="0"/>
              <a:t>worse if legacy allocations were not implemented.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E5D168-22B5-5944-AB47-811C80029A02}" type="slidenum">
              <a:rPr lang="en-US"/>
              <a:pPr/>
              <a:t>18</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r>
              <a:rPr lang="en-US" dirty="0"/>
              <a:t>Just an example of weightings 1/4, 1/2, 1/4 …etc.  1/8, 3/4, 1/8 is also being considered</a:t>
            </a:r>
            <a:r>
              <a:rPr lang="en-US" dirty="0" smtClean="0"/>
              <a:t>.  These</a:t>
            </a:r>
            <a:r>
              <a:rPr lang="en-US" baseline="0" dirty="0" smtClean="0"/>
              <a:t> parameters can be adjusted to specify asymptotic bounds.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E82D1A-4823-2F4D-84BC-4F8333415B60}" type="slidenum">
              <a:rPr lang="en-US"/>
              <a:pPr/>
              <a:t>19</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sz="2400">
                <a:latin typeface="Times New Roman" charset="0"/>
              </a:rPr>
              <a:t>Legacy allocations reflect the long-term history but emphasize current behavior</a:t>
            </a:r>
          </a:p>
          <a:p>
            <a:r>
              <a:rPr lang="en-US" sz="2400">
                <a:latin typeface="Times New Roman" charset="0"/>
              </a:rPr>
              <a:t>NOT A ONE-SHOT DEAL…. Cumulative GPA is what counts.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Sector</a:t>
            </a:r>
            <a:r>
              <a:rPr lang="en-US" baseline="0" dirty="0" smtClean="0"/>
              <a:t> </a:t>
            </a:r>
            <a:r>
              <a:rPr lang="en-US" baseline="0" dirty="0" err="1" smtClean="0"/>
              <a:t>harcap</a:t>
            </a:r>
            <a:r>
              <a:rPr lang="en-US" baseline="0" dirty="0" smtClean="0"/>
              <a:t> was exceeded in 2005.</a:t>
            </a:r>
            <a:endParaRPr lang="en-US" dirty="0"/>
          </a:p>
        </p:txBody>
      </p:sp>
      <p:sp>
        <p:nvSpPr>
          <p:cNvPr id="4" name="Slide Number Placeholder 3"/>
          <p:cNvSpPr>
            <a:spLocks noGrp="1"/>
          </p:cNvSpPr>
          <p:nvPr>
            <p:ph type="sldNum" sz="quarter" idx="10"/>
          </p:nvPr>
        </p:nvSpPr>
        <p:spPr/>
        <p:txBody>
          <a:bodyPr/>
          <a:lstStyle/>
          <a:p>
            <a:fld id="{B66D413F-CF7D-4F26-901F-625666A066EA}"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41C34DCE-7DB0-464D-9FF8-FF15440CA720}" type="slidenum">
              <a:rPr lang="en-US"/>
              <a:pPr/>
              <a:t>22</a:t>
            </a:fld>
            <a:endParaRPr lang="en-US"/>
          </a:p>
        </p:txBody>
      </p:sp>
      <p:sp>
        <p:nvSpPr>
          <p:cNvPr id="27649"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even small changes in proportional allocation factor, P, can result in large values of Revenue gains or losses.</a:t>
            </a:r>
          </a:p>
          <a:p>
            <a:endParaRPr lang="en-US" sz="1600">
              <a:latin typeface="Lucida Grande" pitchFamily="-52" charset="0"/>
              <a:ea typeface="Lucida Grande" pitchFamily="-52" charset="0"/>
              <a:cs typeface="Lucida Grande" pitchFamily="-52" charset="0"/>
              <a:sym typeface="Lucida Grande" pitchFamily="-52"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0EAF1348-AC30-4645-AACC-74617089B4FB}" type="slidenum">
              <a:rPr lang="en-US"/>
              <a:pPr/>
              <a:t>23</a:t>
            </a:fld>
            <a:endParaRPr lang="en-US"/>
          </a:p>
        </p:txBody>
      </p:sp>
      <p:sp>
        <p:nvSpPr>
          <p:cNvPr id="29697"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years of low salmon encounter - below the hardcap</a:t>
            </a:r>
          </a:p>
          <a:p>
            <a:r>
              <a:rPr lang="en-US" sz="1600">
                <a:latin typeface="Lucida Grande" pitchFamily="-52" charset="0"/>
                <a:ea typeface="Lucida Grande" pitchFamily="-52" charset="0"/>
                <a:cs typeface="Lucida Grande" pitchFamily="-52" charset="0"/>
                <a:sym typeface="Lucida Grande" pitchFamily="-52" charset="0"/>
              </a:rPr>
              <a:t>already shown that vessels are incentivized to reduce bycatch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60297-8F0A-7540-808D-270862E21E6C}" type="slidenum">
              <a:rPr lang="en-US"/>
              <a:pPr/>
              <a:t>24</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a:t>The downstream financial reward of having additional ITEC can be large!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ADB2D0-B0C2-3345-A592-48F8E88934E0}" type="slidenum">
              <a:rPr lang="en-US"/>
              <a:pPr/>
              <a:t>25</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824D59EA-9B6F-4FAE-A488-1ABA6E651A02}" type="slidenum">
              <a:rPr lang="en-US"/>
              <a:pPr/>
              <a:t>26</a:t>
            </a:fld>
            <a:endParaRPr lang="en-US"/>
          </a:p>
        </p:txBody>
      </p:sp>
      <p:sp>
        <p:nvSpPr>
          <p:cNvPr id="31745"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dirty="0">
                <a:latin typeface="Lucida Grande" pitchFamily="-52" charset="0"/>
                <a:ea typeface="Lucida Grande" pitchFamily="-52" charset="0"/>
                <a:cs typeface="Lucida Grande" pitchFamily="-52" charset="0"/>
                <a:sym typeface="Lucida Grande" pitchFamily="-52" charset="0"/>
              </a:rPr>
              <a:t>10 salmon ~ $14,000</a:t>
            </a:r>
            <a:endParaRPr lang="en-US" sz="1600" dirty="0" smtClean="0">
              <a:latin typeface="Lucida Grande" pitchFamily="-52" charset="0"/>
              <a:ea typeface="Lucida Grande" pitchFamily="-52" charset="0"/>
              <a:cs typeface="Lucida Grande" pitchFamily="-52" charset="0"/>
              <a:sym typeface="Lucida Grande" pitchFamily="-52" charset="0"/>
            </a:endParaRPr>
          </a:p>
          <a:p>
            <a:r>
              <a:rPr lang="en-US" sz="1600" dirty="0" smtClean="0">
                <a:latin typeface="Lucida Grande" pitchFamily="-52" charset="0"/>
                <a:ea typeface="Lucida Grande" pitchFamily="-52" charset="0"/>
                <a:cs typeface="Lucida Grande" pitchFamily="-52" charset="0"/>
                <a:sym typeface="Lucida Grande" pitchFamily="-52" charset="0"/>
              </a:rPr>
              <a:t>So actually around $2,000</a:t>
            </a:r>
            <a:r>
              <a:rPr lang="en-US" sz="1600" baseline="0" dirty="0" smtClean="0">
                <a:latin typeface="Lucida Grande" pitchFamily="-52" charset="0"/>
                <a:ea typeface="Lucida Grande" pitchFamily="-52" charset="0"/>
                <a:cs typeface="Lucida Grande" pitchFamily="-52" charset="0"/>
                <a:sym typeface="Lucida Grande" pitchFamily="-52" charset="0"/>
              </a:rPr>
              <a:t> -</a:t>
            </a:r>
            <a:r>
              <a:rPr lang="en-US" sz="1600" dirty="0" smtClean="0">
                <a:latin typeface="Lucida Grande" pitchFamily="-52" charset="0"/>
                <a:ea typeface="Lucida Grande" pitchFamily="-52" charset="0"/>
                <a:cs typeface="Lucida Grande" pitchFamily="-52" charset="0"/>
                <a:sym typeface="Lucida Grande" pitchFamily="-52" charset="0"/>
              </a:rPr>
              <a:t> </a:t>
            </a:r>
            <a:r>
              <a:rPr lang="en-US" sz="1600" dirty="0">
                <a:latin typeface="Lucida Grande" pitchFamily="-52" charset="0"/>
                <a:ea typeface="Lucida Grande" pitchFamily="-52" charset="0"/>
                <a:cs typeface="Lucida Grande" pitchFamily="-52" charset="0"/>
                <a:sym typeface="Lucida Grande" pitchFamily="-52" charset="0"/>
              </a:rPr>
              <a:t>$5,000 / </a:t>
            </a:r>
            <a:r>
              <a:rPr lang="en-US" sz="1600" dirty="0" smtClean="0">
                <a:latin typeface="Lucida Grande" pitchFamily="-52" charset="0"/>
                <a:ea typeface="Lucida Grande" pitchFamily="-52" charset="0"/>
                <a:cs typeface="Lucida Grande" pitchFamily="-52" charset="0"/>
                <a:sym typeface="Lucida Grande" pitchFamily="-52" charset="0"/>
              </a:rPr>
              <a:t>credit on average.</a:t>
            </a:r>
            <a:endParaRPr lang="en-US" sz="1600" dirty="0">
              <a:latin typeface="Lucida Grande" pitchFamily="-52" charset="0"/>
              <a:ea typeface="Lucida Grande" pitchFamily="-52" charset="0"/>
              <a:cs typeface="Lucida Grande" pitchFamily="-52" charset="0"/>
              <a:sym typeface="Lucida Grande" pitchFamily="-52"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BB6A9A9D-B43B-4EBE-983D-80D80FCBAF27}" type="slidenum">
              <a:rPr lang="en-US"/>
              <a:pPr/>
              <a:t>27</a:t>
            </a:fld>
            <a:endParaRPr lang="en-US"/>
          </a:p>
        </p:txBody>
      </p:sp>
      <p:sp>
        <p:nvSpPr>
          <p:cNvPr id="37889"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low-bycatch vessels are naturally more efficient with credits, are able to fish more pollock for the same quantity of ITEC</a:t>
            </a:r>
          </a:p>
          <a:p>
            <a:endParaRPr lang="en-US" sz="1600">
              <a:latin typeface="Lucida Grande" pitchFamily="-52" charset="0"/>
              <a:ea typeface="Lucida Grande" pitchFamily="-52" charset="0"/>
              <a:cs typeface="Lucida Grande" pitchFamily="-52" charset="0"/>
              <a:sym typeface="Lucida Grande" pitchFamily="-52"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Bycatch</a:t>
            </a:r>
            <a:r>
              <a:rPr lang="en-US" baseline="0" dirty="0" smtClean="0"/>
              <a:t> encounters are taken as a proxy for </a:t>
            </a:r>
            <a:r>
              <a:rPr lang="en-US" baseline="0" dirty="0" err="1" smtClean="0"/>
              <a:t>chinook</a:t>
            </a:r>
            <a:r>
              <a:rPr lang="en-US" baseline="0" dirty="0" smtClean="0"/>
              <a:t> abundance</a:t>
            </a:r>
          </a:p>
          <a:p>
            <a:endParaRPr lang="en-US" baseline="0" dirty="0" smtClean="0"/>
          </a:p>
          <a:p>
            <a:endParaRPr lang="en-US" b="1" dirty="0"/>
          </a:p>
        </p:txBody>
      </p:sp>
      <p:sp>
        <p:nvSpPr>
          <p:cNvPr id="4" name="Slide Number Placeholder 3"/>
          <p:cNvSpPr>
            <a:spLocks noGrp="1"/>
          </p:cNvSpPr>
          <p:nvPr>
            <p:ph type="sldNum" sz="quarter" idx="10"/>
          </p:nvPr>
        </p:nvSpPr>
        <p:spPr/>
        <p:txBody>
          <a:bodyPr/>
          <a:lstStyle/>
          <a:p>
            <a:fld id="{B66D413F-CF7D-4F26-901F-625666A066EA}"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Maybe this slide should be repeated …. To make this point earlier (with legacy)? … or perhaps use the graph, with the same title. Or just repeat this slide 2X.</a:t>
            </a:r>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55EA9C-0CE3-D84D-8A06-E260D1460950}" type="slidenum">
              <a:rPr lang="en-US" smtClean="0"/>
              <a:pPr/>
              <a:t>29</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704B0-7250-8D43-A1D3-2B8BA4D01FCC}" type="slidenum">
              <a:rPr lang="en-US"/>
              <a:pPr/>
              <a:t>30</a:t>
            </a:fld>
            <a:endParaRPr lang="en-US"/>
          </a:p>
        </p:txBody>
      </p:sp>
      <p:sp>
        <p:nvSpPr>
          <p:cNvPr id="1495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9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DA21B4C8-A7D4-484C-82D0-C280C84F7C5A}" type="slidenum">
              <a:rPr lang="en-US"/>
              <a:pPr/>
              <a:t>36</a:t>
            </a:fld>
            <a:endParaRPr lang="en-US"/>
          </a:p>
        </p:txBody>
      </p:sp>
      <p:sp>
        <p:nvSpPr>
          <p:cNvPr id="46081"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Because the purchase limit is a fixed fraction of ITEC allocation, incentives to increase allocation are magnified.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Edited  )</a:t>
            </a:r>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49DE00-343C-DE4B-9C7B-CB1E1D2F6B24}" type="slidenum">
              <a:rPr lang="en-US" smtClean="0"/>
              <a:pPr/>
              <a:t>37</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Edited  )</a:t>
            </a:r>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71C9E99-E8B9-9240-8598-A003423F4BD8}" type="slidenum">
              <a:rPr lang="en-US" smtClean="0"/>
              <a:pPr/>
              <a:t>38</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Edited &amp; corrected.</a:t>
            </a:r>
          </a:p>
        </p:txBody>
      </p:sp>
      <p:sp>
        <p:nvSpPr>
          <p:cNvPr id="716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8B1DAE7-0830-764B-AF8B-CD7A2EB01B30}" type="slidenum">
              <a:rPr lang="en-US" smtClean="0"/>
              <a:pPr/>
              <a:t>39</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94917B50-76F9-4760-9C7C-A3D8515AF8CA}" type="slidenum">
              <a:rPr lang="en-US"/>
              <a:pPr/>
              <a:t>40</a:t>
            </a:fld>
            <a:endParaRPr lang="en-US"/>
          </a:p>
        </p:txBody>
      </p:sp>
      <p:sp>
        <p:nvSpPr>
          <p:cNvPr id="57345"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34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note that 40 reserve != 40% of 60, rather it is 40% of 100 credits.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edited</a:t>
            </a:r>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2999DB-A671-C74A-971C-9BD0CF7F9BF0}" type="slidenum">
              <a:rPr lang="en-US" smtClean="0"/>
              <a:pPr/>
              <a:t>41</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edited</a:t>
            </a:r>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D0E74D-9EE4-BB45-8B1D-25D1401F6A37}" type="slidenum">
              <a:rPr lang="en-US" smtClean="0"/>
              <a:pPr/>
              <a:t>42</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Puts</a:t>
            </a:r>
            <a:r>
              <a:rPr lang="en-US" baseline="0" dirty="0" smtClean="0"/>
              <a:t> the brakes on bad actors /  abusive players.</a:t>
            </a:r>
            <a:endParaRPr lang="en-US" dirty="0"/>
          </a:p>
        </p:txBody>
      </p:sp>
      <p:sp>
        <p:nvSpPr>
          <p:cNvPr id="4" name="Slide Number Placeholder 3"/>
          <p:cNvSpPr>
            <a:spLocks noGrp="1"/>
          </p:cNvSpPr>
          <p:nvPr>
            <p:ph type="sldNum" sz="quarter" idx="10"/>
          </p:nvPr>
        </p:nvSpPr>
        <p:spPr/>
        <p:txBody>
          <a:bodyPr/>
          <a:lstStyle/>
          <a:p>
            <a:fld id="{B66D413F-CF7D-4F26-901F-625666A066EA}" type="slidenum">
              <a:rPr lang="en-US" smtClean="0"/>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2F146-72D7-ED4F-8EE5-C5359C6DB396}" type="slidenum">
              <a:rPr lang="en-US"/>
              <a:pPr/>
              <a:t>4</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Note: PPA= preliminary</a:t>
            </a:r>
            <a:r>
              <a:rPr lang="en-US" baseline="0" dirty="0" smtClean="0"/>
              <a:t> preferred alternative,   ICA= inter-cooperative agreement</a:t>
            </a:r>
            <a:endParaRPr lang="en-US" dirty="0" smtClean="0"/>
          </a:p>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DF4D199-6436-4645-A425-3DB1CBF5FCFF}" type="slidenum">
              <a:rPr lang="en-US"/>
              <a:pPr/>
              <a:t>45</a:t>
            </a:fld>
            <a:endParaRPr lang="en-US"/>
          </a:p>
        </p:txBody>
      </p:sp>
      <p:sp>
        <p:nvSpPr>
          <p:cNvPr id="67585"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758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dirty="0">
                <a:latin typeface="Lucida Grande" pitchFamily="-52" charset="0"/>
                <a:ea typeface="Lucida Grande" pitchFamily="-52" charset="0"/>
                <a:cs typeface="Lucida Grande" pitchFamily="-52" charset="0"/>
                <a:sym typeface="Lucida Grande" pitchFamily="-52" charset="0"/>
              </a:rPr>
              <a:t>in years of extremely low encounter, retire over 10,000 credits from the </a:t>
            </a:r>
            <a:r>
              <a:rPr lang="en-US" sz="1600" u="sng" dirty="0">
                <a:latin typeface="Lucida Grande" pitchFamily="-52" charset="0"/>
                <a:ea typeface="Lucida Grande" pitchFamily="-52" charset="0"/>
                <a:cs typeface="Lucida Grande" pitchFamily="-52" charset="0"/>
                <a:sym typeface="Lucida Grande" pitchFamily="-52" charset="0"/>
              </a:rPr>
              <a:t>Inshore sector alone</a:t>
            </a:r>
            <a:r>
              <a:rPr lang="en-US" sz="1600" dirty="0">
                <a:latin typeface="Lucida Grande" pitchFamily="-52" charset="0"/>
                <a:ea typeface="Lucida Grande" pitchFamily="-52" charset="0"/>
                <a:cs typeface="Lucida Grande" pitchFamily="-52" charset="0"/>
                <a:sym typeface="Lucida Grande" pitchFamily="-52" charset="0"/>
              </a:rPr>
              <a:t>!</a:t>
            </a:r>
          </a:p>
          <a:p>
            <a:r>
              <a:rPr lang="en-US" sz="1600" dirty="0">
                <a:latin typeface="Lucida Grande" pitchFamily="-52" charset="0"/>
                <a:ea typeface="Lucida Grande" pitchFamily="-52" charset="0"/>
                <a:cs typeface="Lucida Grande" pitchFamily="-52" charset="0"/>
                <a:sym typeface="Lucida Grande" pitchFamily="-52" charset="0"/>
              </a:rPr>
              <a:t>By comparison, a fixed transfer tax of 20% retires credits only when transfers take place.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1BE62B27-6BD3-4908-BBF4-D686B15F0A81}" type="slidenum">
              <a:rPr lang="en-US"/>
              <a:pPr/>
              <a:t>47</a:t>
            </a:fld>
            <a:endParaRPr lang="en-US"/>
          </a:p>
        </p:txBody>
      </p:sp>
      <p:sp>
        <p:nvSpPr>
          <p:cNvPr id="63489"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349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short-term incentives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8225E2D1-A13F-41E7-AF73-734109CCE83B}" type="slidenum">
              <a:rPr lang="en-US"/>
              <a:pPr/>
              <a:t>49</a:t>
            </a:fld>
            <a:endParaRPr lang="en-US"/>
          </a:p>
        </p:txBody>
      </p:sp>
      <p:sp>
        <p:nvSpPr>
          <p:cNvPr id="8193"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19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ITEC = Individual Tradable Encounter Credit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BC1F45D-6AAB-4719-92BC-F4383AD870C5}" type="slidenum">
              <a:rPr lang="en-US"/>
              <a:pPr/>
              <a:t>62</a:t>
            </a:fld>
            <a:endParaRPr lang="en-US"/>
          </a:p>
        </p:txBody>
      </p:sp>
      <p:sp>
        <p:nvSpPr>
          <p:cNvPr id="53249"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SSR is computed separately for each year, depending on the level of salmon-encounter experienced so far.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117FD4E8-5679-43B4-AE7E-4DC88E91E62B}" type="slidenum">
              <a:rPr lang="en-US"/>
              <a:pPr/>
              <a:t>63</a:t>
            </a:fld>
            <a:endParaRPr lang="en-US"/>
          </a:p>
        </p:txBody>
      </p:sp>
      <p:sp>
        <p:nvSpPr>
          <p:cNvPr id="55297"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PSSR operates in a manner analogous with income tax withholding.  Because withholding uses the maximum SSR, vessels never have to “pay up” when they finish fishing: they will only be refunded credits.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AC629140-B9FF-488B-9BA8-7FA6E6EA444E}" type="slidenum">
              <a:rPr lang="en-US"/>
              <a:pPr/>
              <a:t>64</a:t>
            </a:fld>
            <a:endParaRPr lang="en-US"/>
          </a:p>
        </p:txBody>
      </p:sp>
      <p:sp>
        <p:nvSpPr>
          <p:cNvPr id="48129"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Short-term trading incentives of purchase limits.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AE52A7-50DA-1C40-92F7-90C23F5A9334}" type="slidenum">
              <a:rPr lang="en-US"/>
              <a:pPr/>
              <a:t>65</a:t>
            </a:fld>
            <a:endParaRPr lang="en-US"/>
          </a:p>
        </p:txBody>
      </p:sp>
      <p:sp>
        <p:nvSpPr>
          <p:cNvPr id="124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49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Bycatch</a:t>
            </a:r>
            <a:r>
              <a:rPr lang="en-US" baseline="0" dirty="0" smtClean="0"/>
              <a:t> encounter rates are taken as a proxy for underlying </a:t>
            </a:r>
            <a:r>
              <a:rPr lang="en-US" baseline="0" dirty="0" err="1" smtClean="0"/>
              <a:t>chinook</a:t>
            </a:r>
            <a:r>
              <a:rPr lang="en-US" baseline="0" dirty="0" smtClean="0"/>
              <a:t> abundance.</a:t>
            </a:r>
          </a:p>
          <a:p>
            <a:endParaRPr lang="en-US" baseline="0" dirty="0" smtClean="0"/>
          </a:p>
          <a:p>
            <a:r>
              <a:rPr lang="en-US" smtClean="0"/>
              <a:t>HC only limits high encounter years, not low encounter years.</a:t>
            </a:r>
            <a:endParaRPr lang="en-US" dirty="0"/>
          </a:p>
        </p:txBody>
      </p:sp>
      <p:sp>
        <p:nvSpPr>
          <p:cNvPr id="4" name="Slide Number Placeholder 3"/>
          <p:cNvSpPr>
            <a:spLocks noGrp="1"/>
          </p:cNvSpPr>
          <p:nvPr>
            <p:ph type="sldNum" sz="quarter" idx="10"/>
          </p:nvPr>
        </p:nvSpPr>
        <p:spPr/>
        <p:txBody>
          <a:bodyPr/>
          <a:lstStyle/>
          <a:p>
            <a:fld id="{B66D413F-CF7D-4F26-901F-625666A066E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Hard</a:t>
            </a:r>
            <a:r>
              <a:rPr lang="en-US" baseline="0" dirty="0" smtClean="0"/>
              <a:t> cap would have resulted in a ~$200,000,000 loss over 6 years for the inshore sector alone.  (Inshore represents 1 of 4 sectors comprising the Bearing Sea Fleet).</a:t>
            </a:r>
          </a:p>
          <a:p>
            <a:endParaRPr lang="en-US" baseline="0" dirty="0" smtClean="0"/>
          </a:p>
          <a:p>
            <a:r>
              <a:rPr lang="en-US" dirty="0" smtClean="0"/>
              <a:t>Individual</a:t>
            </a:r>
            <a:r>
              <a:rPr lang="en-US" baseline="0" dirty="0" smtClean="0"/>
              <a:t> vessels run out of credits</a:t>
            </a:r>
          </a:p>
          <a:p>
            <a:endParaRPr lang="en-US" dirty="0"/>
          </a:p>
        </p:txBody>
      </p:sp>
      <p:sp>
        <p:nvSpPr>
          <p:cNvPr id="4" name="Slide Number Placeholder 3"/>
          <p:cNvSpPr>
            <a:spLocks noGrp="1"/>
          </p:cNvSpPr>
          <p:nvPr>
            <p:ph type="sldNum" sz="quarter" idx="10"/>
          </p:nvPr>
        </p:nvSpPr>
        <p:spPr/>
        <p:txBody>
          <a:bodyPr/>
          <a:lstStyle/>
          <a:p>
            <a:fld id="{B66D413F-CF7D-4F26-901F-625666A066EA}"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for the inshore sector only</a:t>
            </a:r>
            <a:endParaRPr lang="en-US" dirty="0"/>
          </a:p>
        </p:txBody>
      </p:sp>
      <p:sp>
        <p:nvSpPr>
          <p:cNvPr id="4" name="Slide Number Placeholder 3"/>
          <p:cNvSpPr>
            <a:spLocks noGrp="1"/>
          </p:cNvSpPr>
          <p:nvPr>
            <p:ph type="sldNum" sz="quarter" idx="10"/>
          </p:nvPr>
        </p:nvSpPr>
        <p:spPr/>
        <p:txBody>
          <a:bodyPr/>
          <a:lstStyle/>
          <a:p>
            <a:fld id="{B66D413F-CF7D-4F26-901F-625666A066EA}"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2AF99-A9FD-294E-AD71-FEF99BE06D37}" type="slidenum">
              <a:rPr lang="en-US"/>
              <a:pPr/>
              <a:t>10</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dirty="0" smtClean="0"/>
              <a:t>INSHORE ONLY !!!!!!        </a:t>
            </a:r>
          </a:p>
          <a:p>
            <a:r>
              <a:rPr lang="en-US" dirty="0" smtClean="0"/>
              <a:t>Even </a:t>
            </a:r>
            <a:r>
              <a:rPr lang="en-US" dirty="0"/>
              <a:t>worse if legacy allocations were not implemented.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8225E2D1-A13F-41E7-AF73-734109CCE83B}" type="slidenum">
              <a:rPr lang="en-US"/>
              <a:pPr/>
              <a:t>12</a:t>
            </a:fld>
            <a:endParaRPr lang="en-US"/>
          </a:p>
        </p:txBody>
      </p:sp>
      <p:sp>
        <p:nvSpPr>
          <p:cNvPr id="8193"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19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ITEC = Individual Tradable Encounter Credit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40AFCD99-AB29-401B-9E55-C225BE62CA87}" type="slidenum">
              <a:rPr lang="en-US"/>
              <a:pPr/>
              <a:t>16</a:t>
            </a:fld>
            <a:endParaRPr lang="en-US"/>
          </a:p>
        </p:txBody>
      </p:sp>
      <p:sp>
        <p:nvSpPr>
          <p:cNvPr id="19457" name="Placeholder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prstTxWarp prst="textNoShape">
              <a:avLst/>
            </a:prstTxWarp>
          </a:bodyPr>
          <a:lstStyle/>
          <a:p>
            <a:r>
              <a:rPr lang="en-US" sz="1600">
                <a:latin typeface="Lucida Grande" pitchFamily="-52" charset="0"/>
                <a:ea typeface="Lucida Grande" pitchFamily="-52" charset="0"/>
                <a:cs typeface="Lucida Grande" pitchFamily="-52" charset="0"/>
                <a:sym typeface="Lucida Grande" pitchFamily="-52" charset="0"/>
              </a:rPr>
              <a:t>“legacy” component of allocation formula pulls P back to 100%, acts like a spring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a:t>Click to edit Master title style</a:t>
            </a:r>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3000" y="254000"/>
            <a:ext cx="2413000" cy="671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4000" y="254000"/>
            <a:ext cx="7086600" cy="671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a:t>Click to edit Master title style</a:t>
            </a:r>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CA045129-4712-4A20-A7C5-8A73221D0C0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1DF4D9B9-0D8F-4456-9DE9-25817C3A46C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B9FF737A-01D0-40F9-AC78-F70281662ACB}"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4000" y="1270000"/>
            <a:ext cx="4749800" cy="584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6200" y="1270000"/>
            <a:ext cx="4749800" cy="584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4AE02485-9F4D-4221-A64B-CD9253901728}"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D6160377-43AA-4A56-AFA2-5D962E0794F7}"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07A5130-5D4A-462E-A6A5-F2AAB5B99BA2}"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A6921BA-E4FE-4518-91E3-C50F76BE6E40}"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961F90E1-2D24-47C9-8647-0829D2EA48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41BAEAA-3E05-4806-9DCE-2BD366586488}"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0550254C-A32F-46F2-8B18-C43CEE19F97F}"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3000" y="254000"/>
            <a:ext cx="2413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4000" y="254000"/>
            <a:ext cx="7086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F5987F9-7AA4-4C4F-AC5B-57E42F4CF85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3924300"/>
            <a:ext cx="39878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6200" y="3924300"/>
            <a:ext cx="3987800"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4" Type="http://schemas.openxmlformats.org/officeDocument/2006/relationships/slideLayout" Target="../slideLayouts/slideLayout15.xml"/><Relationship Id="rId10" Type="http://schemas.openxmlformats.org/officeDocument/2006/relationships/slideLayout" Target="../slideLayouts/slideLayout21.xml"/><Relationship Id="rId5" Type="http://schemas.openxmlformats.org/officeDocument/2006/relationships/slideLayout" Target="../slideLayouts/slideLayout16.xml"/><Relationship Id="rId7" Type="http://schemas.openxmlformats.org/officeDocument/2006/relationships/slideLayout" Target="../slideLayouts/slideLayout18.xml"/><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9" Type="http://schemas.openxmlformats.org/officeDocument/2006/relationships/slideLayout" Target="../slideLayouts/slideLayout20.xml"/><Relationship Id="rId3" Type="http://schemas.openxmlformats.org/officeDocument/2006/relationships/slideLayout" Target="../slideLayouts/slideLayout14.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254000" y="254000"/>
            <a:ext cx="9652000" cy="3048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Times New Roman" pitchFamily="-52" charset="0"/>
              </a:rPr>
              <a:t>Click to edit Master title style</a:t>
            </a:r>
          </a:p>
        </p:txBody>
      </p:sp>
      <p:sp>
        <p:nvSpPr>
          <p:cNvPr id="1026" name="Rectangle 2"/>
          <p:cNvSpPr>
            <a:spLocks noGrp="1" noChangeArrowheads="1"/>
          </p:cNvSpPr>
          <p:nvPr>
            <p:ph type="body" idx="1"/>
          </p:nvPr>
        </p:nvSpPr>
        <p:spPr bwMode="auto">
          <a:xfrm>
            <a:off x="1016000" y="3924300"/>
            <a:ext cx="8128000" cy="30480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Helvetica Neue" pitchFamily="-52" charset="0"/>
              </a:rPr>
              <a:t>Click to edit Master text styles</a:t>
            </a:r>
          </a:p>
          <a:p>
            <a:pPr lvl="1"/>
            <a:r>
              <a:rPr lang="en-US">
                <a:sym typeface="Helvetica Neue" pitchFamily="-52" charset="0"/>
              </a:rPr>
              <a:t>Second level</a:t>
            </a:r>
          </a:p>
          <a:p>
            <a:pPr lvl="2"/>
            <a:r>
              <a:rPr lang="en-US">
                <a:sym typeface="Helvetica Neue" pitchFamily="-52" charset="0"/>
              </a:rPr>
              <a:t>Third level</a:t>
            </a:r>
          </a:p>
          <a:p>
            <a:pPr lvl="3"/>
            <a:r>
              <a:rPr lang="en-US">
                <a:sym typeface="Helvetica Neue" pitchFamily="-52" charset="0"/>
              </a:rPr>
              <a:t>Fourth level</a:t>
            </a:r>
          </a:p>
          <a:p>
            <a:pPr lvl="4"/>
            <a:r>
              <a:rPr lang="en-US">
                <a:sym typeface="Helvetica Neue" pitchFamily="-52" charset="0"/>
              </a:rPr>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ctr" rtl="0" fontAlgn="base">
        <a:spcBef>
          <a:spcPct val="0"/>
        </a:spcBef>
        <a:spcAft>
          <a:spcPct val="0"/>
        </a:spcAft>
        <a:defRPr sz="4800">
          <a:solidFill>
            <a:schemeClr val="tx1"/>
          </a:solidFill>
          <a:latin typeface="+mj-lt"/>
          <a:ea typeface="+mj-ea"/>
          <a:cs typeface="+mj-cs"/>
          <a:sym typeface="Times New Roman" pitchFamily="-52" charset="0"/>
        </a:defRPr>
      </a:lvl1pPr>
      <a:lvl2pPr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2pPr>
      <a:lvl3pPr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3pPr>
      <a:lvl4pPr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4pPr>
      <a:lvl5pPr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5pPr>
      <a:lvl6pPr marL="457200"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6pPr>
      <a:lvl7pPr marL="914400"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7pPr>
      <a:lvl8pPr marL="1371600"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8pPr>
      <a:lvl9pPr marL="1828800"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9pPr>
    </p:titleStyle>
    <p:bodyStyle>
      <a:lvl1pPr algn="ctr" rtl="0" fontAlgn="base">
        <a:spcBef>
          <a:spcPts val="900"/>
        </a:spcBef>
        <a:spcAft>
          <a:spcPct val="0"/>
        </a:spcAft>
        <a:defRPr sz="3200">
          <a:solidFill>
            <a:schemeClr val="tx1"/>
          </a:solidFill>
          <a:latin typeface="+mn-lt"/>
          <a:ea typeface="+mn-ea"/>
          <a:cs typeface="+mn-cs"/>
          <a:sym typeface="Helvetica Neue" pitchFamily="-52" charset="0"/>
        </a:defRPr>
      </a:lvl1pPr>
      <a:lvl2pPr marL="469900" algn="ctr" rtl="0" fontAlgn="base">
        <a:spcBef>
          <a:spcPts val="700"/>
        </a:spcBef>
        <a:spcAft>
          <a:spcPct val="0"/>
        </a:spcAft>
        <a:defRPr sz="3200">
          <a:solidFill>
            <a:schemeClr val="tx1"/>
          </a:solidFill>
          <a:latin typeface="+mn-lt"/>
          <a:ea typeface="+mn-ea"/>
          <a:cs typeface="+mn-cs"/>
          <a:sym typeface="Helvetica Neue" pitchFamily="-52" charset="0"/>
        </a:defRPr>
      </a:lvl2pPr>
      <a:lvl3pPr marL="977900" algn="ctr" rtl="0" fontAlgn="base">
        <a:spcBef>
          <a:spcPts val="600"/>
        </a:spcBef>
        <a:spcAft>
          <a:spcPct val="0"/>
        </a:spcAft>
        <a:defRPr sz="3200">
          <a:solidFill>
            <a:schemeClr val="tx1"/>
          </a:solidFill>
          <a:latin typeface="+mn-lt"/>
          <a:ea typeface="+mn-ea"/>
          <a:cs typeface="+mn-cs"/>
          <a:sym typeface="Helvetica Neue" pitchFamily="-52" charset="0"/>
        </a:defRPr>
      </a:lvl3pPr>
      <a:lvl4pPr marL="1485900" algn="ctr" rtl="0" fontAlgn="base">
        <a:spcBef>
          <a:spcPts val="500"/>
        </a:spcBef>
        <a:spcAft>
          <a:spcPct val="0"/>
        </a:spcAft>
        <a:defRPr sz="3200">
          <a:solidFill>
            <a:schemeClr val="tx1"/>
          </a:solidFill>
          <a:latin typeface="+mn-lt"/>
          <a:ea typeface="+mn-ea"/>
          <a:cs typeface="+mn-cs"/>
          <a:sym typeface="Helvetica Neue" pitchFamily="-52" charset="0"/>
        </a:defRPr>
      </a:lvl4pPr>
      <a:lvl5pPr marL="1993900" algn="ctr" rtl="0" fontAlgn="base">
        <a:spcBef>
          <a:spcPts val="500"/>
        </a:spcBef>
        <a:spcAft>
          <a:spcPct val="0"/>
        </a:spcAft>
        <a:defRPr sz="3200">
          <a:solidFill>
            <a:schemeClr val="tx1"/>
          </a:solidFill>
          <a:latin typeface="+mn-lt"/>
          <a:ea typeface="+mn-ea"/>
          <a:cs typeface="+mn-cs"/>
          <a:sym typeface="Helvetica Neue" pitchFamily="-52" charset="0"/>
        </a:defRPr>
      </a:lvl5pPr>
      <a:lvl6pPr marL="2451100" algn="ctr" rtl="0" fontAlgn="base">
        <a:spcBef>
          <a:spcPts val="500"/>
        </a:spcBef>
        <a:spcAft>
          <a:spcPct val="0"/>
        </a:spcAft>
        <a:defRPr sz="3200">
          <a:solidFill>
            <a:schemeClr val="tx1"/>
          </a:solidFill>
          <a:latin typeface="+mn-lt"/>
          <a:ea typeface="+mn-ea"/>
          <a:cs typeface="+mn-cs"/>
          <a:sym typeface="Helvetica Neue" pitchFamily="-52" charset="0"/>
        </a:defRPr>
      </a:lvl6pPr>
      <a:lvl7pPr marL="2908300" algn="ctr" rtl="0" fontAlgn="base">
        <a:spcBef>
          <a:spcPts val="500"/>
        </a:spcBef>
        <a:spcAft>
          <a:spcPct val="0"/>
        </a:spcAft>
        <a:defRPr sz="3200">
          <a:solidFill>
            <a:schemeClr val="tx1"/>
          </a:solidFill>
          <a:latin typeface="+mn-lt"/>
          <a:ea typeface="+mn-ea"/>
          <a:cs typeface="+mn-cs"/>
          <a:sym typeface="Helvetica Neue" pitchFamily="-52" charset="0"/>
        </a:defRPr>
      </a:lvl7pPr>
      <a:lvl8pPr marL="3365500" algn="ctr" rtl="0" fontAlgn="base">
        <a:spcBef>
          <a:spcPts val="500"/>
        </a:spcBef>
        <a:spcAft>
          <a:spcPct val="0"/>
        </a:spcAft>
        <a:defRPr sz="3200">
          <a:solidFill>
            <a:schemeClr val="tx1"/>
          </a:solidFill>
          <a:latin typeface="+mn-lt"/>
          <a:ea typeface="+mn-ea"/>
          <a:cs typeface="+mn-cs"/>
          <a:sym typeface="Helvetica Neue" pitchFamily="-52" charset="0"/>
        </a:defRPr>
      </a:lvl8pPr>
      <a:lvl9pPr marL="3822700" algn="ctr" rtl="0" fontAlgn="base">
        <a:spcBef>
          <a:spcPts val="500"/>
        </a:spcBef>
        <a:spcAft>
          <a:spcPct val="0"/>
        </a:spcAft>
        <a:defRPr sz="3200">
          <a:solidFill>
            <a:schemeClr val="tx1"/>
          </a:solidFill>
          <a:latin typeface="+mn-lt"/>
          <a:ea typeface="+mn-ea"/>
          <a:cs typeface="+mn-cs"/>
          <a:sym typeface="Helvetica Neue" pitchFamily="-52"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254000" y="254000"/>
            <a:ext cx="9652000" cy="762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Times New Roman" pitchFamily="-52" charset="0"/>
              </a:rPr>
              <a:t>Click to edit Master title style</a:t>
            </a:r>
          </a:p>
        </p:txBody>
      </p:sp>
      <p:sp>
        <p:nvSpPr>
          <p:cNvPr id="2050" name="Rectangle 2"/>
          <p:cNvSpPr>
            <a:spLocks noGrp="1" noChangeArrowheads="1"/>
          </p:cNvSpPr>
          <p:nvPr>
            <p:ph type="body" idx="1"/>
          </p:nvPr>
        </p:nvSpPr>
        <p:spPr bwMode="auto">
          <a:xfrm>
            <a:off x="254000" y="1270000"/>
            <a:ext cx="9652000" cy="58420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Helvetica Neue" pitchFamily="-52" charset="0"/>
              </a:rPr>
              <a:t>Click to edit Master text styles</a:t>
            </a:r>
          </a:p>
          <a:p>
            <a:pPr lvl="1"/>
            <a:r>
              <a:rPr lang="en-US">
                <a:sym typeface="Helvetica Neue" pitchFamily="-52" charset="0"/>
              </a:rPr>
              <a:t>Second level</a:t>
            </a:r>
          </a:p>
          <a:p>
            <a:pPr lvl="2"/>
            <a:r>
              <a:rPr lang="en-US">
                <a:sym typeface="Helvetica Neue" pitchFamily="-52" charset="0"/>
              </a:rPr>
              <a:t>Third level</a:t>
            </a:r>
          </a:p>
          <a:p>
            <a:pPr lvl="3"/>
            <a:r>
              <a:rPr lang="en-US">
                <a:sym typeface="Helvetica Neue" pitchFamily="-52" charset="0"/>
              </a:rPr>
              <a:t>Fourth level</a:t>
            </a:r>
          </a:p>
          <a:p>
            <a:pPr lvl="4"/>
            <a:r>
              <a:rPr lang="en-US">
                <a:sym typeface="Helvetica Neue" pitchFamily="-52" charset="0"/>
              </a:rPr>
              <a:t>Fifth level</a:t>
            </a:r>
          </a:p>
        </p:txBody>
      </p:sp>
      <p:sp>
        <p:nvSpPr>
          <p:cNvPr id="2051" name="Text Box 3"/>
          <p:cNvSpPr txBox="1">
            <a:spLocks noGrp="1" noChangeArrowheads="1"/>
          </p:cNvSpPr>
          <p:nvPr>
            <p:ph type="sldNum" sz="quarter" idx="4"/>
          </p:nvPr>
        </p:nvSpPr>
        <p:spPr bwMode="auto">
          <a:xfrm>
            <a:off x="428625" y="7210425"/>
            <a:ext cx="244475" cy="2540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200">
                <a:solidFill>
                  <a:srgbClr val="878787"/>
                </a:solidFill>
                <a:latin typeface="Calibri" pitchFamily="-52" charset="0"/>
                <a:ea typeface="Calibri" pitchFamily="-52" charset="0"/>
                <a:cs typeface="Calibri" pitchFamily="-52" charset="0"/>
                <a:sym typeface="Calibri" pitchFamily="-52" charset="0"/>
              </a:defRPr>
            </a:lvl1pPr>
          </a:lstStyle>
          <a:p>
            <a:fld id="{3C8A32A2-A280-44A0-BDC2-B54A2C0C001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ctr" rtl="0" fontAlgn="base">
        <a:spcBef>
          <a:spcPct val="0"/>
        </a:spcBef>
        <a:spcAft>
          <a:spcPct val="0"/>
        </a:spcAft>
        <a:defRPr sz="4800">
          <a:solidFill>
            <a:schemeClr val="tx1"/>
          </a:solidFill>
          <a:latin typeface="+mj-lt"/>
          <a:ea typeface="+mj-ea"/>
          <a:cs typeface="+mj-cs"/>
          <a:sym typeface="Times New Roman" pitchFamily="-52" charset="0"/>
        </a:defRPr>
      </a:lvl1pPr>
      <a:lvl2pPr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2pPr>
      <a:lvl3pPr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3pPr>
      <a:lvl4pPr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4pPr>
      <a:lvl5pPr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5pPr>
      <a:lvl6pPr marL="457200"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6pPr>
      <a:lvl7pPr marL="914400"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7pPr>
      <a:lvl8pPr marL="1371600"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8pPr>
      <a:lvl9pPr marL="1828800" algn="ctr" rtl="0" fontAlgn="base">
        <a:spcBef>
          <a:spcPct val="0"/>
        </a:spcBef>
        <a:spcAft>
          <a:spcPct val="0"/>
        </a:spcAft>
        <a:defRPr sz="4800">
          <a:solidFill>
            <a:schemeClr val="tx1"/>
          </a:solidFill>
          <a:latin typeface="Times New Roman" pitchFamily="-52" charset="0"/>
          <a:ea typeface="ヒラギノ明朝 ProN W3" pitchFamily="-52" charset="-128"/>
          <a:cs typeface="ヒラギノ明朝 ProN W3" pitchFamily="-52" charset="-128"/>
          <a:sym typeface="Times New Roman" pitchFamily="-52" charset="0"/>
        </a:defRPr>
      </a:lvl9pPr>
    </p:titleStyle>
    <p:bodyStyle>
      <a:lvl1pPr marL="457200" indent="-457200" algn="l" rtl="0" fontAlgn="base">
        <a:spcBef>
          <a:spcPts val="900"/>
        </a:spcBef>
        <a:spcAft>
          <a:spcPct val="0"/>
        </a:spcAft>
        <a:buAutoNum type="arabicPeriod"/>
        <a:defRPr sz="3400">
          <a:solidFill>
            <a:schemeClr val="tx1"/>
          </a:solidFill>
          <a:latin typeface="+mn-lt"/>
          <a:ea typeface="+mn-ea"/>
          <a:cs typeface="+mn-cs"/>
          <a:sym typeface="Helvetica Neue" pitchFamily="-52" charset="0"/>
        </a:defRPr>
      </a:lvl1pPr>
      <a:lvl2pPr marL="876300" indent="-457200" algn="l" rtl="0" fontAlgn="base">
        <a:spcBef>
          <a:spcPts val="700"/>
        </a:spcBef>
        <a:spcAft>
          <a:spcPct val="0"/>
        </a:spcAft>
        <a:buClr>
          <a:srgbClr val="000000"/>
        </a:buClr>
        <a:buSzPct val="100000"/>
        <a:buFont typeface="Helvetica Neue" pitchFamily="-52" charset="0"/>
        <a:buChar char="–"/>
        <a:defRPr sz="3400">
          <a:solidFill>
            <a:schemeClr val="tx1"/>
          </a:solidFill>
          <a:latin typeface="+mn-lt"/>
          <a:ea typeface="+mn-ea"/>
          <a:cs typeface="+mn-cs"/>
          <a:sym typeface="Helvetica Neue" pitchFamily="-52" charset="0"/>
        </a:defRPr>
      </a:lvl2pPr>
      <a:lvl3pPr marL="1104900" indent="-228600" algn="l" rtl="0" fontAlgn="base">
        <a:spcBef>
          <a:spcPts val="600"/>
        </a:spcBef>
        <a:spcAft>
          <a:spcPct val="0"/>
        </a:spcAft>
        <a:buClr>
          <a:srgbClr val="000000"/>
        </a:buClr>
        <a:buSzPct val="100000"/>
        <a:buFont typeface="Helvetica Neue" pitchFamily="-52" charset="0"/>
        <a:buChar char="•"/>
        <a:defRPr sz="2800">
          <a:solidFill>
            <a:schemeClr val="tx1"/>
          </a:solidFill>
          <a:latin typeface="+mn-lt"/>
          <a:ea typeface="+mn-ea"/>
          <a:cs typeface="+mn-cs"/>
          <a:sym typeface="Helvetica Neue" pitchFamily="-52" charset="0"/>
        </a:defRPr>
      </a:lvl3pPr>
      <a:lvl4pPr marL="1562100" indent="-228600" algn="l" rtl="0" fontAlgn="base">
        <a:spcBef>
          <a:spcPts val="500"/>
        </a:spcBef>
        <a:spcAft>
          <a:spcPct val="0"/>
        </a:spcAft>
        <a:buClr>
          <a:srgbClr val="000000"/>
        </a:buClr>
        <a:buSzPct val="100000"/>
        <a:buFont typeface="Helvetica Neue" pitchFamily="-52" charset="0"/>
        <a:buChar char="–"/>
        <a:defRPr sz="2800">
          <a:solidFill>
            <a:schemeClr val="tx1"/>
          </a:solidFill>
          <a:latin typeface="+mn-lt"/>
          <a:ea typeface="+mn-ea"/>
          <a:cs typeface="+mn-cs"/>
          <a:sym typeface="Helvetica Neue" pitchFamily="-52" charset="0"/>
        </a:defRPr>
      </a:lvl4pPr>
      <a:lvl5pPr marL="2019300" indent="-228600" algn="l" rtl="0" fontAlgn="base">
        <a:spcBef>
          <a:spcPts val="500"/>
        </a:spcBef>
        <a:spcAft>
          <a:spcPct val="0"/>
        </a:spcAft>
        <a:buClr>
          <a:srgbClr val="000000"/>
        </a:buClr>
        <a:buSzPct val="100000"/>
        <a:buFont typeface="Helvetica Neue" pitchFamily="-52" charset="0"/>
        <a:buChar char="»"/>
        <a:defRPr sz="2800">
          <a:solidFill>
            <a:schemeClr val="tx1"/>
          </a:solidFill>
          <a:latin typeface="+mn-lt"/>
          <a:ea typeface="+mn-ea"/>
          <a:cs typeface="+mn-cs"/>
          <a:sym typeface="Helvetica Neue" pitchFamily="-52" charset="0"/>
        </a:defRPr>
      </a:lvl5pPr>
      <a:lvl6pPr marL="2476500" indent="-228600" algn="l" rtl="0" fontAlgn="base">
        <a:spcBef>
          <a:spcPts val="500"/>
        </a:spcBef>
        <a:spcAft>
          <a:spcPct val="0"/>
        </a:spcAft>
        <a:buClr>
          <a:srgbClr val="000000"/>
        </a:buClr>
        <a:buSzPct val="100000"/>
        <a:buFont typeface="Helvetica Neue" pitchFamily="-52" charset="0"/>
        <a:buChar char="»"/>
        <a:defRPr sz="2800">
          <a:solidFill>
            <a:schemeClr val="tx1"/>
          </a:solidFill>
          <a:latin typeface="+mn-lt"/>
          <a:ea typeface="+mn-ea"/>
          <a:cs typeface="+mn-cs"/>
          <a:sym typeface="Helvetica Neue" pitchFamily="-52" charset="0"/>
        </a:defRPr>
      </a:lvl6pPr>
      <a:lvl7pPr marL="2933700" indent="-228600" algn="l" rtl="0" fontAlgn="base">
        <a:spcBef>
          <a:spcPts val="500"/>
        </a:spcBef>
        <a:spcAft>
          <a:spcPct val="0"/>
        </a:spcAft>
        <a:buClr>
          <a:srgbClr val="000000"/>
        </a:buClr>
        <a:buSzPct val="100000"/>
        <a:buFont typeface="Helvetica Neue" pitchFamily="-52" charset="0"/>
        <a:buChar char="»"/>
        <a:defRPr sz="2800">
          <a:solidFill>
            <a:schemeClr val="tx1"/>
          </a:solidFill>
          <a:latin typeface="+mn-lt"/>
          <a:ea typeface="+mn-ea"/>
          <a:cs typeface="+mn-cs"/>
          <a:sym typeface="Helvetica Neue" pitchFamily="-52" charset="0"/>
        </a:defRPr>
      </a:lvl7pPr>
      <a:lvl8pPr marL="3390900" indent="-228600" algn="l" rtl="0" fontAlgn="base">
        <a:spcBef>
          <a:spcPts val="500"/>
        </a:spcBef>
        <a:spcAft>
          <a:spcPct val="0"/>
        </a:spcAft>
        <a:buClr>
          <a:srgbClr val="000000"/>
        </a:buClr>
        <a:buSzPct val="100000"/>
        <a:buFont typeface="Helvetica Neue" pitchFamily="-52" charset="0"/>
        <a:buChar char="»"/>
        <a:defRPr sz="2800">
          <a:solidFill>
            <a:schemeClr val="tx1"/>
          </a:solidFill>
          <a:latin typeface="+mn-lt"/>
          <a:ea typeface="+mn-ea"/>
          <a:cs typeface="+mn-cs"/>
          <a:sym typeface="Helvetica Neue" pitchFamily="-52" charset="0"/>
        </a:defRPr>
      </a:lvl8pPr>
      <a:lvl9pPr marL="3848100" indent="-228600" algn="l" rtl="0" fontAlgn="base">
        <a:spcBef>
          <a:spcPts val="500"/>
        </a:spcBef>
        <a:spcAft>
          <a:spcPct val="0"/>
        </a:spcAft>
        <a:buClr>
          <a:srgbClr val="000000"/>
        </a:buClr>
        <a:buSzPct val="100000"/>
        <a:buFont typeface="Helvetica Neue" pitchFamily="-52" charset="0"/>
        <a:buChar char="»"/>
        <a:defRPr sz="2800">
          <a:solidFill>
            <a:schemeClr val="tx1"/>
          </a:solidFill>
          <a:latin typeface="+mn-lt"/>
          <a:ea typeface="+mn-ea"/>
          <a:cs typeface="+mn-cs"/>
          <a:sym typeface="Helvetica Neue" pitchFamily="-52"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df"/></Relationships>
</file>

<file path=ppt/slides/_rels/slide25.xml.rels><?xml version="1.0" encoding="UTF-8" standalone="yes"?>
<Relationships xmlns="http://schemas.openxmlformats.org/package/2006/relationships"><Relationship Id="rId4" Type="http://schemas.openxmlformats.org/officeDocument/2006/relationships/oleObject" Target="../embeddings/Microsoft_Excel_97_-_2004_Worksheet1.xls"/><Relationship Id="rId1" Type="http://schemas.openxmlformats.org/officeDocument/2006/relationships/vmlDrawing" Target="../drawings/vmlDrawing1.vml"/><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4" Type="http://schemas.openxmlformats.org/officeDocument/2006/relationships/oleObject" Target="../embeddings/Microsoft_Excel_97_-_2004_Worksheet2.xls"/><Relationship Id="rId1" Type="http://schemas.openxmlformats.org/officeDocument/2006/relationships/vmlDrawing" Target="../drawings/vmlDrawing2.vml"/><Relationship Id="rId2" Type="http://schemas.openxmlformats.org/officeDocument/2006/relationships/slideLayout" Target="../slideLayouts/slideLayout12.xml"/><Relationship Id="rId3"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3" Type="http://schemas.openxmlformats.org/officeDocument/2006/relationships/chart" Target="../charts/chart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6.pdf"/><Relationship Id="rId3" Type="http://schemas.openxmlformats.org/officeDocument/2006/relationships/image" Target="../media/image8.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7.pdf"/><Relationship Id="rId3" Type="http://schemas.openxmlformats.org/officeDocument/2006/relationships/image" Target="../media/image10.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8.pdf"/><Relationship Id="rId3" Type="http://schemas.openxmlformats.org/officeDocument/2006/relationships/image" Target="../media/image12.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9.pdf"/><Relationship Id="rId3" Type="http://schemas.openxmlformats.org/officeDocument/2006/relationships/image" Target="../media/image1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0.pdf"/><Relationship Id="rId3" Type="http://schemas.openxmlformats.org/officeDocument/2006/relationships/image" Target="../media/image16.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4" Type="http://schemas.openxmlformats.org/officeDocument/2006/relationships/oleObject" Target="../embeddings/Microsoft_Excel_97_-_2004_Worksheet3.xls"/><Relationship Id="rId1" Type="http://schemas.openxmlformats.org/officeDocument/2006/relationships/vmlDrawing" Target="../drawings/vmlDrawing3.vml"/><Relationship Id="rId2" Type="http://schemas.openxmlformats.org/officeDocument/2006/relationships/slideLayout" Target="../slideLayouts/slideLayout12.xml"/><Relationship Id="rId3" Type="http://schemas.openxmlformats.org/officeDocument/2006/relationships/notesSlide" Target="../notesSlides/notesSlide36.xml"/><Relationship Id="rId5" Type="http://schemas.openxmlformats.org/officeDocument/2006/relationships/oleObject" Target="../embeddings/Microsoft_Excel_97_-_2004_Worksheet4.xls"/></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chart" Target="../charts/chart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d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ln/>
        </p:spPr>
        <p:txBody>
          <a:bodyPr/>
          <a:lstStyle/>
          <a:p>
            <a:r>
              <a:rPr lang="en-US" dirty="0"/>
              <a:t>Reducing Chinook Salmon </a:t>
            </a:r>
            <a:r>
              <a:rPr lang="en-US" dirty="0" err="1" smtClean="0"/>
              <a:t>Bycatch</a:t>
            </a:r>
            <a:r>
              <a:rPr lang="en-US" dirty="0" smtClean="0"/>
              <a:t> with Individual Tradable Encounter Credits (ITEC) and The Legacy </a:t>
            </a:r>
            <a:br>
              <a:rPr lang="en-US" dirty="0" smtClean="0"/>
            </a:br>
            <a:r>
              <a:rPr lang="en-US" dirty="0" smtClean="0"/>
              <a:t>Market</a:t>
            </a:r>
            <a:r>
              <a:rPr lang="en-US" dirty="0"/>
              <a:t>-Incentive </a:t>
            </a:r>
            <a:r>
              <a:rPr lang="en-US" dirty="0" smtClean="0"/>
              <a:t>Program</a:t>
            </a:r>
            <a:endParaRPr lang="en-US" dirty="0"/>
          </a:p>
        </p:txBody>
      </p:sp>
      <p:sp>
        <p:nvSpPr>
          <p:cNvPr id="3074" name="Rectangle 2"/>
          <p:cNvSpPr>
            <a:spLocks noGrp="1" noChangeArrowheads="1"/>
          </p:cNvSpPr>
          <p:nvPr>
            <p:ph type="body" idx="1"/>
          </p:nvPr>
        </p:nvSpPr>
        <p:spPr>
          <a:ln/>
        </p:spPr>
        <p:txBody>
          <a:bodyPr/>
          <a:lstStyle/>
          <a:p>
            <a:r>
              <a:rPr lang="en-US" dirty="0"/>
              <a:t>How Legacy Allocations and Trading of ITEC</a:t>
            </a:r>
            <a:r>
              <a:rPr lang="en-US" dirty="0" smtClean="0"/>
              <a:t> satisfy </a:t>
            </a:r>
            <a:r>
              <a:rPr lang="en-US" dirty="0"/>
              <a:t>the C-2 Motion PPA requirements for an Inter-Cooperative Agreement</a:t>
            </a:r>
          </a:p>
          <a:p>
            <a:endParaRPr lang="en-US" sz="2400" i="1" dirty="0"/>
          </a:p>
          <a:p>
            <a:r>
              <a:rPr lang="en-US" sz="2400" i="1" dirty="0"/>
              <a:t>George Sugihara and </a:t>
            </a:r>
            <a:r>
              <a:rPr lang="en-US" sz="2400" i="1" dirty="0" err="1"/>
              <a:t>Hao</a:t>
            </a:r>
            <a:r>
              <a:rPr lang="en-US" sz="2400" i="1" dirty="0"/>
              <a:t> Ye</a:t>
            </a:r>
            <a:endParaRPr lang="en-US" dirty="0"/>
          </a:p>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152400"/>
            <a:ext cx="10160000" cy="1524000"/>
          </a:xfrm>
          <a:ln/>
        </p:spPr>
        <p:txBody>
          <a:bodyPr rIns="38100"/>
          <a:lstStyle/>
          <a:p>
            <a:r>
              <a:rPr lang="en-US" sz="4400" dirty="0" smtClean="0"/>
              <a:t>Even in low encounter periods many vessels run out of credits under </a:t>
            </a:r>
            <a:r>
              <a:rPr lang="en-US" sz="4400" dirty="0"/>
              <a:t>the</a:t>
            </a:r>
            <a:r>
              <a:rPr lang="en-US" sz="4400" dirty="0" smtClean="0"/>
              <a:t> PPA </a:t>
            </a:r>
            <a:r>
              <a:rPr lang="en-US" sz="4400" dirty="0" err="1"/>
              <a:t>Hardcap</a:t>
            </a:r>
            <a:endParaRPr lang="en-US" dirty="0"/>
          </a:p>
        </p:txBody>
      </p:sp>
      <p:graphicFrame>
        <p:nvGraphicFramePr>
          <p:cNvPr id="20538" name="Group 58"/>
          <p:cNvGraphicFramePr>
            <a:graphicFrameLocks noGrp="1"/>
          </p:cNvGraphicFramePr>
          <p:nvPr/>
        </p:nvGraphicFramePr>
        <p:xfrm>
          <a:off x="2260600" y="1676398"/>
          <a:ext cx="5105400" cy="5943601"/>
        </p:xfrm>
        <a:graphic>
          <a:graphicData uri="http://schemas.openxmlformats.org/drawingml/2006/table">
            <a:tbl>
              <a:tblPr/>
              <a:tblGrid>
                <a:gridCol w="1269695"/>
                <a:gridCol w="3835705"/>
              </a:tblGrid>
              <a:tr h="2486261">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4000" b="0" i="0" u="none" strike="noStrike" cap="none" normalizeH="0" baseline="0">
                          <a:ln>
                            <a:noFill/>
                          </a:ln>
                          <a:solidFill>
                            <a:schemeClr val="tx1"/>
                          </a:solidFill>
                          <a:effectLst/>
                          <a:latin typeface="Arial" charset="0"/>
                          <a:ea typeface="ＭＳ Ｐゴシック" charset="-128"/>
                          <a:cs typeface="ＭＳ Ｐゴシック" charset="-128"/>
                        </a:rPr>
                        <a:t>year</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8E1FF"/>
                    </a:solid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4000" b="0" i="0" u="none" strike="noStrike" cap="none" normalizeH="0" baseline="0">
                          <a:ln>
                            <a:noFill/>
                          </a:ln>
                          <a:solidFill>
                            <a:schemeClr val="tx1"/>
                          </a:solidFill>
                          <a:effectLst/>
                          <a:latin typeface="Arial" charset="0"/>
                          <a:ea typeface="ＭＳ Ｐゴシック" charset="-128"/>
                          <a:cs typeface="ＭＳ Ｐゴシック" charset="-128"/>
                        </a:rPr>
                        <a:t># of Inshore sector vessels that run out of credits</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8E1FF"/>
                    </a:solidFill>
                  </a:tcPr>
                </a:tc>
              </a:tr>
              <a:tr h="691468">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2003</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11</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91468">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2004</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33</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91468">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2005</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37</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91468">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2006</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54</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91468">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2007</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dirty="0">
                          <a:ln>
                            <a:noFill/>
                          </a:ln>
                          <a:solidFill>
                            <a:schemeClr val="tx1"/>
                          </a:solidFill>
                          <a:effectLst/>
                          <a:latin typeface="Arial" charset="0"/>
                          <a:ea typeface="ＭＳ Ｐゴシック" charset="-128"/>
                          <a:cs typeface="ＭＳ Ｐゴシック" charset="-128"/>
                        </a:rPr>
                        <a:t>56</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a:t>
            </a:r>
            <a:r>
              <a:rPr lang="en-US" dirty="0" err="1" smtClean="0"/>
              <a:t>Bycatch</a:t>
            </a:r>
            <a:r>
              <a:rPr lang="en-US" dirty="0" smtClean="0"/>
              <a:t> to Pollock Industry</a:t>
            </a:r>
            <a:endParaRPr lang="en-US" dirty="0"/>
          </a:p>
        </p:txBody>
      </p:sp>
      <p:sp>
        <p:nvSpPr>
          <p:cNvPr id="3" name="Content Placeholder 2"/>
          <p:cNvSpPr>
            <a:spLocks noGrp="1"/>
          </p:cNvSpPr>
          <p:nvPr>
            <p:ph idx="1"/>
          </p:nvPr>
        </p:nvSpPr>
        <p:spPr>
          <a:xfrm>
            <a:off x="279400" y="1981200"/>
            <a:ext cx="9702800" cy="6121400"/>
          </a:xfrm>
        </p:spPr>
        <p:txBody>
          <a:bodyPr/>
          <a:lstStyle/>
          <a:p>
            <a:r>
              <a:rPr lang="en-US" dirty="0" smtClean="0"/>
              <a:t>The “real cost” of Chinook Salmon </a:t>
            </a:r>
            <a:r>
              <a:rPr lang="en-US" dirty="0" err="1" smtClean="0"/>
              <a:t>bycatch</a:t>
            </a:r>
            <a:r>
              <a:rPr lang="en-US" dirty="0" smtClean="0"/>
              <a:t> under a </a:t>
            </a:r>
            <a:r>
              <a:rPr lang="en-US" u="sng" dirty="0" err="1" smtClean="0"/>
              <a:t>hardcap</a:t>
            </a:r>
            <a:r>
              <a:rPr lang="en-US" dirty="0" smtClean="0"/>
              <a:t> is the </a:t>
            </a:r>
            <a:r>
              <a:rPr lang="en-US" u="sng" dirty="0" smtClean="0"/>
              <a:t>value of the forgone Pollock left </a:t>
            </a:r>
            <a:r>
              <a:rPr lang="en-US" u="sng" dirty="0" err="1" smtClean="0"/>
              <a:t>unharvested</a:t>
            </a:r>
            <a:r>
              <a:rPr lang="en-US" dirty="0" smtClean="0"/>
              <a:t>. </a:t>
            </a:r>
          </a:p>
          <a:p>
            <a:r>
              <a:rPr lang="en-US" dirty="0" smtClean="0"/>
              <a:t>These costs can be considerable.</a:t>
            </a:r>
          </a:p>
          <a:p>
            <a:r>
              <a:rPr lang="en-US" dirty="0" smtClean="0"/>
              <a:t>A good incentive plan </a:t>
            </a:r>
            <a:r>
              <a:rPr lang="en-US" smtClean="0"/>
              <a:t>should reflect </a:t>
            </a:r>
            <a:r>
              <a:rPr lang="en-US" dirty="0" smtClean="0"/>
              <a:t>these </a:t>
            </a:r>
            <a:r>
              <a:rPr lang="en-US" u="sng" dirty="0" smtClean="0"/>
              <a:t>real costs</a:t>
            </a:r>
            <a:r>
              <a:rPr lang="en-US" dirty="0" smtClean="0"/>
              <a:t> and not be based on penalties and rewards that are </a:t>
            </a:r>
            <a:r>
              <a:rPr lang="en-US" u="sng" dirty="0" smtClean="0"/>
              <a:t>arbitrarily</a:t>
            </a:r>
            <a:r>
              <a:rPr lang="en-US" dirty="0" smtClean="0"/>
              <a:t> set (and easily nullified).</a:t>
            </a:r>
          </a:p>
          <a:p>
            <a:pPr>
              <a:buNone/>
            </a:pPr>
            <a:endParaRPr lang="en-US" dirty="0" smtClean="0"/>
          </a:p>
        </p:txBody>
      </p:sp>
      <p:sp>
        <p:nvSpPr>
          <p:cNvPr id="4" name="Slide Number Placeholder 3"/>
          <p:cNvSpPr>
            <a:spLocks noGrp="1"/>
          </p:cNvSpPr>
          <p:nvPr>
            <p:ph type="sldNum" sz="quarter" idx="10"/>
          </p:nvPr>
        </p:nvSpPr>
        <p:spPr/>
        <p:txBody>
          <a:bodyPr/>
          <a:lstStyle/>
          <a:p>
            <a:fld id="{1DF4D9B9-0D8F-4456-9DE9-25817C3A46CB}" type="slidenum">
              <a:rPr lang="en-US" smtClean="0"/>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EE41A2E-B5BF-44C3-851D-FE46A62E24B2}" type="slidenum">
              <a:rPr lang="en-US"/>
              <a:pPr/>
              <a:t>12</a:t>
            </a:fld>
            <a:endParaRPr lang="en-US"/>
          </a:p>
        </p:txBody>
      </p:sp>
      <p:sp>
        <p:nvSpPr>
          <p:cNvPr id="7169" name="Rectangle 1"/>
          <p:cNvSpPr>
            <a:spLocks noGrp="1" noChangeArrowheads="1"/>
          </p:cNvSpPr>
          <p:nvPr>
            <p:ph type="title"/>
          </p:nvPr>
        </p:nvSpPr>
        <p:spPr>
          <a:xfrm>
            <a:off x="254000" y="254000"/>
            <a:ext cx="9652000" cy="1524000"/>
          </a:xfrm>
          <a:ln/>
        </p:spPr>
        <p:txBody>
          <a:bodyPr/>
          <a:lstStyle/>
          <a:p>
            <a:r>
              <a:rPr lang="en-US" dirty="0"/>
              <a:t>Components of the Recommended Market-Incentive Program</a:t>
            </a:r>
          </a:p>
        </p:txBody>
      </p:sp>
      <p:sp>
        <p:nvSpPr>
          <p:cNvPr id="7170" name="Rectangle 2"/>
          <p:cNvSpPr>
            <a:spLocks noGrp="1" noChangeArrowheads="1"/>
          </p:cNvSpPr>
          <p:nvPr>
            <p:ph type="body" idx="1"/>
          </p:nvPr>
        </p:nvSpPr>
        <p:spPr>
          <a:xfrm>
            <a:off x="254000" y="2032000"/>
            <a:ext cx="9652000" cy="5334000"/>
          </a:xfrm>
          <a:ln/>
        </p:spPr>
        <p:txBody>
          <a:bodyPr/>
          <a:lstStyle/>
          <a:p>
            <a:r>
              <a:rPr lang="en-US" u="sng" dirty="0"/>
              <a:t>Legacy Allocation </a:t>
            </a:r>
            <a:r>
              <a:rPr lang="en-US" u="sng" dirty="0" smtClean="0"/>
              <a:t>Component</a:t>
            </a:r>
          </a:p>
          <a:p>
            <a:pPr marL="914400" lvl="1"/>
            <a:r>
              <a:rPr lang="en-US" dirty="0"/>
              <a:t>R</a:t>
            </a:r>
            <a:r>
              <a:rPr lang="en-US" dirty="0" smtClean="0"/>
              <a:t>eallocates ITEC annually from high </a:t>
            </a:r>
            <a:r>
              <a:rPr lang="en-US" dirty="0" err="1" smtClean="0"/>
              <a:t>bycatch</a:t>
            </a:r>
            <a:r>
              <a:rPr lang="en-US" dirty="0" smtClean="0"/>
              <a:t> vessels to cleaner vessels. Creates inter-annual accountability.</a:t>
            </a:r>
          </a:p>
          <a:p>
            <a:r>
              <a:rPr lang="en-US" u="sng" dirty="0"/>
              <a:t>Transfer </a:t>
            </a:r>
            <a:r>
              <a:rPr lang="en-US" u="sng" dirty="0" smtClean="0"/>
              <a:t>Component</a:t>
            </a:r>
          </a:p>
          <a:p>
            <a:pPr marL="914400" lvl="1"/>
            <a:r>
              <a:rPr lang="en-US" dirty="0" smtClean="0"/>
              <a:t>Regulates trading. Enhances </a:t>
            </a:r>
            <a:r>
              <a:rPr lang="en-US" dirty="0"/>
              <a:t>allocation and trading </a:t>
            </a:r>
            <a:r>
              <a:rPr lang="en-US" dirty="0" smtClean="0"/>
              <a:t>incentives (penalties/rewards) during low encounter times.</a:t>
            </a:r>
          </a:p>
          <a:p>
            <a:pPr marL="1143000" lvl="2">
              <a:buNone/>
            </a:pPr>
            <a:r>
              <a:rPr lang="en-US" dirty="0" smtClean="0"/>
              <a:t>(Buy-side Limit, Dynamic Salmon Savings)</a:t>
            </a:r>
          </a:p>
          <a:p>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FB9B5C1-11E6-4682-A7AE-A84FD1968CB3}" type="slidenum">
              <a:rPr lang="en-US"/>
              <a:pPr/>
              <a:t>13</a:t>
            </a:fld>
            <a:endParaRPr lang="en-US"/>
          </a:p>
        </p:txBody>
      </p:sp>
      <p:sp>
        <p:nvSpPr>
          <p:cNvPr id="9217" name="Rectangle 1"/>
          <p:cNvSpPr>
            <a:spLocks noGrp="1" noChangeArrowheads="1"/>
          </p:cNvSpPr>
          <p:nvPr>
            <p:ph type="title"/>
          </p:nvPr>
        </p:nvSpPr>
        <p:spPr>
          <a:ln/>
        </p:spPr>
        <p:txBody>
          <a:bodyPr/>
          <a:lstStyle/>
          <a:p>
            <a:r>
              <a:rPr lang="en-US"/>
              <a:t>Legacy Allocation</a:t>
            </a:r>
          </a:p>
        </p:txBody>
      </p:sp>
      <p:sp>
        <p:nvSpPr>
          <p:cNvPr id="9218" name="Rectangle 2"/>
          <p:cNvSpPr>
            <a:spLocks noGrp="1" noChangeArrowheads="1"/>
          </p:cNvSpPr>
          <p:nvPr>
            <p:ph type="body" idx="1"/>
          </p:nvPr>
        </p:nvSpPr>
        <p:spPr>
          <a:ln/>
        </p:spPr>
        <p:txBody>
          <a:bodyPr/>
          <a:lstStyle/>
          <a:p>
            <a:r>
              <a:rPr lang="en-US"/>
              <a:t>Sectors are given fixed seasonal allocations of ITEC as specified in the PPA.</a:t>
            </a:r>
          </a:p>
          <a:p>
            <a:r>
              <a:rPr lang="en-US"/>
              <a:t>ITEC are distributed to </a:t>
            </a:r>
            <a:r>
              <a:rPr lang="en-US" i="1"/>
              <a:t>individual vessels</a:t>
            </a:r>
            <a:r>
              <a:rPr lang="en-US"/>
              <a:t> via the coops according to a </a:t>
            </a:r>
            <a:r>
              <a:rPr lang="en-US" u="sng"/>
              <a:t>uniform ITEC allocation formula</a:t>
            </a:r>
            <a:r>
              <a:rPr lang="en-US"/>
              <a:t>.  This formula adjusts allocations to </a:t>
            </a:r>
            <a:r>
              <a:rPr lang="en-US" i="1" u="sng"/>
              <a:t>reward</a:t>
            </a:r>
            <a:r>
              <a:rPr lang="en-US"/>
              <a:t> low bycatch and </a:t>
            </a:r>
            <a:r>
              <a:rPr lang="en-US" i="1" u="sng"/>
              <a:t>penalize</a:t>
            </a:r>
            <a:r>
              <a:rPr lang="en-US"/>
              <a:t> high bycatch.</a:t>
            </a:r>
          </a:p>
          <a:p>
            <a:r>
              <a:rPr lang="en-US"/>
              <a:t>The ITEC allocation formula is designed to distinguish </a:t>
            </a:r>
            <a:r>
              <a:rPr lang="en-US" u="sng"/>
              <a:t>consistent</a:t>
            </a:r>
            <a:r>
              <a:rPr lang="en-US"/>
              <a:t> good/bad behavior from random noise. (i.e. chance encounters)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D51AC5-ED49-4EC8-9F9C-286091FF633E}" type="slidenum">
              <a:rPr lang="en-US"/>
              <a:pPr/>
              <a:t>14</a:t>
            </a:fld>
            <a:endParaRPr lang="en-US"/>
          </a:p>
        </p:txBody>
      </p:sp>
      <p:sp>
        <p:nvSpPr>
          <p:cNvPr id="10241" name="Rectangle 1"/>
          <p:cNvSpPr>
            <a:spLocks noGrp="1" noChangeArrowheads="1"/>
          </p:cNvSpPr>
          <p:nvPr>
            <p:ph type="title"/>
          </p:nvPr>
        </p:nvSpPr>
        <p:spPr>
          <a:ln/>
        </p:spPr>
        <p:txBody>
          <a:bodyPr/>
          <a:lstStyle/>
          <a:p>
            <a:r>
              <a:rPr lang="en-US"/>
              <a:t>Legacy Allocation (cont’d)</a:t>
            </a:r>
          </a:p>
        </p:txBody>
      </p:sp>
      <p:sp>
        <p:nvSpPr>
          <p:cNvPr id="10242" name="Rectangle 2"/>
          <p:cNvSpPr>
            <a:spLocks noGrp="1" noChangeArrowheads="1"/>
          </p:cNvSpPr>
          <p:nvPr>
            <p:ph type="body" idx="1"/>
          </p:nvPr>
        </p:nvSpPr>
        <p:spPr>
          <a:ln/>
        </p:spPr>
        <p:txBody>
          <a:bodyPr/>
          <a:lstStyle/>
          <a:p>
            <a:pPr>
              <a:buFontTx/>
              <a:buAutoNum type="arabicPeriod" startAt="4"/>
            </a:pPr>
            <a:r>
              <a:rPr lang="en-US" dirty="0"/>
              <a:t>Vessels that run out of ITEC must </a:t>
            </a:r>
            <a:r>
              <a:rPr lang="en-US" u="sng" dirty="0"/>
              <a:t>stop fishing</a:t>
            </a:r>
            <a:r>
              <a:rPr lang="en-US" dirty="0"/>
              <a:t>.  They can resume fishing only after buying sufficient ITEC to cover expected fishing activity.</a:t>
            </a:r>
          </a:p>
          <a:p>
            <a:pPr marL="914400" lvl="1"/>
            <a:r>
              <a:rPr lang="en-US" dirty="0"/>
              <a:t>Efficient vessels with surplus credits can earn additional revenue by selling them.</a:t>
            </a:r>
          </a:p>
          <a:p>
            <a:pPr marL="914400" lvl="1"/>
            <a:r>
              <a:rPr lang="en-US" dirty="0"/>
              <a:t>Vessels with high </a:t>
            </a:r>
            <a:r>
              <a:rPr lang="en-US" dirty="0" err="1"/>
              <a:t>bycatch</a:t>
            </a:r>
            <a:r>
              <a:rPr lang="en-US" dirty="0"/>
              <a:t> rates may need to purchase additional credits</a:t>
            </a:r>
            <a:r>
              <a:rPr lang="en-US" dirty="0" smtClean="0"/>
              <a:t> from clean vessels (if they are willing to sell) when </a:t>
            </a:r>
            <a:r>
              <a:rPr lang="en-US" dirty="0"/>
              <a:t>they run out.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7C9DB76-A85A-4FBC-8ACE-F494BDD2301F}" type="slidenum">
              <a:rPr lang="en-US"/>
              <a:pPr/>
              <a:t>15</a:t>
            </a:fld>
            <a:endParaRPr lang="en-US"/>
          </a:p>
        </p:txBody>
      </p:sp>
      <p:sp>
        <p:nvSpPr>
          <p:cNvPr id="17409" name="Rectangle 1"/>
          <p:cNvSpPr>
            <a:spLocks noGrp="1" noChangeArrowheads="1"/>
          </p:cNvSpPr>
          <p:nvPr>
            <p:ph type="title"/>
          </p:nvPr>
        </p:nvSpPr>
        <p:spPr>
          <a:xfrm>
            <a:off x="254000" y="254000"/>
            <a:ext cx="9652000" cy="1524000"/>
          </a:xfrm>
          <a:ln/>
        </p:spPr>
        <p:txBody>
          <a:bodyPr/>
          <a:lstStyle/>
          <a:p>
            <a:r>
              <a:rPr lang="en-US" dirty="0"/>
              <a:t>Rewards and Penalties associated with Legacy </a:t>
            </a:r>
            <a:r>
              <a:rPr lang="en-US" dirty="0" smtClean="0"/>
              <a:t>Allocation (per C-2)</a:t>
            </a:r>
            <a:endParaRPr lang="en-US" dirty="0"/>
          </a:p>
        </p:txBody>
      </p:sp>
      <p:sp>
        <p:nvSpPr>
          <p:cNvPr id="17410" name="Rectangle 2"/>
          <p:cNvSpPr>
            <a:spLocks noGrp="1" noChangeArrowheads="1"/>
          </p:cNvSpPr>
          <p:nvPr>
            <p:ph type="body" idx="1"/>
          </p:nvPr>
        </p:nvSpPr>
        <p:spPr>
          <a:xfrm>
            <a:off x="254000" y="2032000"/>
            <a:ext cx="9652000" cy="5334000"/>
          </a:xfrm>
          <a:ln/>
        </p:spPr>
        <p:txBody>
          <a:bodyPr/>
          <a:lstStyle/>
          <a:p>
            <a:r>
              <a:rPr lang="en-US" dirty="0"/>
              <a:t>ITEC allocations are adjusted based on </a:t>
            </a:r>
            <a:r>
              <a:rPr lang="en-US" u="sng" dirty="0"/>
              <a:t>individual vessel</a:t>
            </a:r>
            <a:r>
              <a:rPr lang="en-US" dirty="0"/>
              <a:t> </a:t>
            </a:r>
            <a:r>
              <a:rPr lang="en-US" dirty="0" err="1"/>
              <a:t>bycatch</a:t>
            </a:r>
            <a:r>
              <a:rPr lang="en-US" dirty="0"/>
              <a:t> performance:</a:t>
            </a:r>
          </a:p>
          <a:p>
            <a:pPr marL="914400" lvl="1"/>
            <a:r>
              <a:rPr lang="en-US" dirty="0"/>
              <a:t>vessels with low </a:t>
            </a:r>
            <a:r>
              <a:rPr lang="en-US" dirty="0" err="1"/>
              <a:t>bycatch</a:t>
            </a:r>
            <a:r>
              <a:rPr lang="en-US" dirty="0"/>
              <a:t> rates are </a:t>
            </a:r>
            <a:r>
              <a:rPr lang="en-US" u="sng" dirty="0"/>
              <a:t>rewarded</a:t>
            </a:r>
            <a:r>
              <a:rPr lang="en-US" dirty="0"/>
              <a:t> with increased ITEC allocation.</a:t>
            </a:r>
          </a:p>
          <a:p>
            <a:pPr marL="914400" lvl="1"/>
            <a:r>
              <a:rPr lang="en-US" dirty="0"/>
              <a:t>vessels with high </a:t>
            </a:r>
            <a:r>
              <a:rPr lang="en-US" dirty="0" err="1"/>
              <a:t>bycatch</a:t>
            </a:r>
            <a:r>
              <a:rPr lang="en-US" dirty="0"/>
              <a:t> rates are </a:t>
            </a:r>
            <a:r>
              <a:rPr lang="en-US" u="sng" dirty="0"/>
              <a:t>penalized</a:t>
            </a:r>
            <a:r>
              <a:rPr lang="en-US" dirty="0"/>
              <a:t> with decreased allocation.</a:t>
            </a:r>
          </a:p>
          <a:p>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2CC889B-F23A-4D38-9F31-70198A2C3AC1}" type="slidenum">
              <a:rPr lang="en-US"/>
              <a:pPr/>
              <a:t>16</a:t>
            </a:fld>
            <a:endParaRPr lang="en-US"/>
          </a:p>
        </p:txBody>
      </p:sp>
      <p:sp>
        <p:nvSpPr>
          <p:cNvPr id="18433" name="Rectangle 1"/>
          <p:cNvSpPr>
            <a:spLocks noGrp="1" noChangeArrowheads="1"/>
          </p:cNvSpPr>
          <p:nvPr>
            <p:ph type="title"/>
          </p:nvPr>
        </p:nvSpPr>
        <p:spPr>
          <a:xfrm>
            <a:off x="254000" y="254000"/>
            <a:ext cx="9652000" cy="1524000"/>
          </a:xfrm>
          <a:ln/>
        </p:spPr>
        <p:txBody>
          <a:bodyPr/>
          <a:lstStyle/>
          <a:p>
            <a:r>
              <a:rPr lang="en-US"/>
              <a:t>Incentives associated with </a:t>
            </a:r>
            <a:br>
              <a:rPr lang="en-US"/>
            </a:br>
            <a:r>
              <a:rPr lang="en-US"/>
              <a:t>Legacy Allocation</a:t>
            </a:r>
          </a:p>
        </p:txBody>
      </p:sp>
      <p:sp>
        <p:nvSpPr>
          <p:cNvPr id="18434" name="Rectangle 2"/>
          <p:cNvSpPr>
            <a:spLocks noGrp="1" noChangeArrowheads="1"/>
          </p:cNvSpPr>
          <p:nvPr>
            <p:ph type="body" idx="1"/>
          </p:nvPr>
        </p:nvSpPr>
        <p:spPr>
          <a:xfrm>
            <a:off x="279400" y="1905000"/>
            <a:ext cx="9652000" cy="5549900"/>
          </a:xfrm>
          <a:ln/>
        </p:spPr>
        <p:txBody>
          <a:bodyPr/>
          <a:lstStyle/>
          <a:p>
            <a:r>
              <a:rPr lang="en-US" dirty="0"/>
              <a:t>The Legacy Allocation rewards (and punishes) </a:t>
            </a:r>
            <a:r>
              <a:rPr lang="en-US" u="sng" dirty="0"/>
              <a:t>consistent</a:t>
            </a:r>
            <a:r>
              <a:rPr lang="en-US" dirty="0"/>
              <a:t> good/bad behavior.</a:t>
            </a:r>
          </a:p>
          <a:p>
            <a:pPr marL="914400" lvl="1"/>
            <a:r>
              <a:rPr lang="en-US" dirty="0"/>
              <a:t>Vessels need to </a:t>
            </a:r>
            <a:r>
              <a:rPr lang="en-US" u="sng" dirty="0"/>
              <a:t>continue</a:t>
            </a:r>
            <a:r>
              <a:rPr lang="en-US" dirty="0"/>
              <a:t> to have lower-than-average </a:t>
            </a:r>
            <a:r>
              <a:rPr lang="en-US" dirty="0" err="1"/>
              <a:t>bycatch</a:t>
            </a:r>
            <a:r>
              <a:rPr lang="en-US" dirty="0"/>
              <a:t> to maintain the </a:t>
            </a:r>
            <a:r>
              <a:rPr lang="en-US" u="sng" dirty="0"/>
              <a:t>same level</a:t>
            </a:r>
            <a:r>
              <a:rPr lang="en-US" dirty="0"/>
              <a:t> of increased ITEC allocation.</a:t>
            </a:r>
          </a:p>
          <a:p>
            <a:r>
              <a:rPr lang="en-US" dirty="0"/>
              <a:t>Increased ITEC allocation acts as </a:t>
            </a:r>
            <a:r>
              <a:rPr lang="en-US" u="sng" dirty="0"/>
              <a:t>insurance</a:t>
            </a:r>
            <a:r>
              <a:rPr lang="en-US" dirty="0"/>
              <a:t> against running out of credits in moderate- and high-encounter years.</a:t>
            </a:r>
          </a:p>
          <a:p>
            <a:r>
              <a:rPr lang="en-US" dirty="0"/>
              <a:t>Some vessels run out of credits even in low-encounter years.</a:t>
            </a:r>
          </a:p>
        </p:txBody>
      </p:sp>
      <p:sp>
        <p:nvSpPr>
          <p:cNvPr id="18435" name="Text Box 3"/>
          <p:cNvSpPr txBox="1">
            <a:spLocks noChangeArrowheads="1"/>
          </p:cNvSpPr>
          <p:nvPr/>
        </p:nvSpPr>
        <p:spPr bwMode="auto">
          <a:xfrm>
            <a:off x="428625" y="7210425"/>
            <a:ext cx="244475" cy="254000"/>
          </a:xfrm>
          <a:prstGeom prst="rect">
            <a:avLst/>
          </a:prstGeom>
          <a:noFill/>
          <a:ln w="12700">
            <a:noFill/>
            <a:miter lim="800000"/>
            <a:headEnd/>
            <a:tailEnd/>
          </a:ln>
        </p:spPr>
        <p:txBody>
          <a:bodyPr wrap="none" anchor="ctr">
            <a:prstTxWarp prst="textNoShape">
              <a:avLst/>
            </a:prstTxWarp>
          </a:bodyPr>
          <a:lstStyle/>
          <a:p>
            <a:pPr algn="r"/>
            <a:fld id="{38D8808C-B97D-4E4D-8B9F-76A9D0AA1EE9}" type="slidenum">
              <a:rPr lang="en-US" sz="1200">
                <a:solidFill>
                  <a:srgbClr val="878787"/>
                </a:solidFill>
                <a:latin typeface="Calibri" pitchFamily="-52" charset="0"/>
                <a:ea typeface="Calibri" pitchFamily="-52" charset="0"/>
                <a:cs typeface="Calibri" pitchFamily="-52" charset="0"/>
                <a:sym typeface="Calibri" pitchFamily="-52" charset="0"/>
              </a:rPr>
              <a:pPr algn="r"/>
              <a:t>16</a:t>
            </a:fld>
            <a:endParaRPr lang="en-US" sz="1200">
              <a:solidFill>
                <a:srgbClr val="878787"/>
              </a:solidFill>
              <a:latin typeface="Calibri" pitchFamily="-52" charset="0"/>
              <a:ea typeface="Calibri" pitchFamily="-52" charset="0"/>
              <a:cs typeface="Calibri" pitchFamily="-52" charset="0"/>
              <a:sym typeface="Calibri" pitchFamily="-52"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152400"/>
            <a:ext cx="10160000" cy="1524000"/>
          </a:xfrm>
          <a:ln/>
        </p:spPr>
        <p:txBody>
          <a:bodyPr rIns="38100"/>
          <a:lstStyle/>
          <a:p>
            <a:r>
              <a:rPr lang="en-US" sz="4400" dirty="0" smtClean="0"/>
              <a:t>Even in low encounter periods many vessels run out of credits under </a:t>
            </a:r>
            <a:r>
              <a:rPr lang="en-US" sz="4400" dirty="0"/>
              <a:t>the</a:t>
            </a:r>
            <a:r>
              <a:rPr lang="en-US" sz="4400" dirty="0" smtClean="0"/>
              <a:t> PPA </a:t>
            </a:r>
            <a:r>
              <a:rPr lang="en-US" sz="4400" dirty="0" err="1"/>
              <a:t>Hardcap</a:t>
            </a:r>
            <a:endParaRPr lang="en-US" dirty="0"/>
          </a:p>
        </p:txBody>
      </p:sp>
      <p:graphicFrame>
        <p:nvGraphicFramePr>
          <p:cNvPr id="20538" name="Group 58"/>
          <p:cNvGraphicFramePr>
            <a:graphicFrameLocks noGrp="1"/>
          </p:cNvGraphicFramePr>
          <p:nvPr/>
        </p:nvGraphicFramePr>
        <p:xfrm>
          <a:off x="2260600" y="1676398"/>
          <a:ext cx="5105400" cy="5943601"/>
        </p:xfrm>
        <a:graphic>
          <a:graphicData uri="http://schemas.openxmlformats.org/drawingml/2006/table">
            <a:tbl>
              <a:tblPr/>
              <a:tblGrid>
                <a:gridCol w="1269695"/>
                <a:gridCol w="3835705"/>
              </a:tblGrid>
              <a:tr h="2486261">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4000" b="0" i="0" u="none" strike="noStrike" cap="none" normalizeH="0" baseline="0">
                          <a:ln>
                            <a:noFill/>
                          </a:ln>
                          <a:solidFill>
                            <a:schemeClr val="tx1"/>
                          </a:solidFill>
                          <a:effectLst/>
                          <a:latin typeface="Arial" charset="0"/>
                          <a:ea typeface="ＭＳ Ｐゴシック" charset="-128"/>
                          <a:cs typeface="ＭＳ Ｐゴシック" charset="-128"/>
                        </a:rPr>
                        <a:t>year</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8E1FF"/>
                    </a:solid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4000" b="0" i="0" u="none" strike="noStrike" cap="none" normalizeH="0" baseline="0">
                          <a:ln>
                            <a:noFill/>
                          </a:ln>
                          <a:solidFill>
                            <a:schemeClr val="tx1"/>
                          </a:solidFill>
                          <a:effectLst/>
                          <a:latin typeface="Arial" charset="0"/>
                          <a:ea typeface="ＭＳ Ｐゴシック" charset="-128"/>
                          <a:cs typeface="ＭＳ Ｐゴシック" charset="-128"/>
                        </a:rPr>
                        <a:t># of Inshore sector vessels that run out of credits</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B8E1FF"/>
                    </a:solidFill>
                  </a:tcPr>
                </a:tc>
              </a:tr>
              <a:tr h="691468">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2003</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11</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91468">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2004</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33</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91468">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2005</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37</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91468">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2006</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54</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691468">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a:ln>
                            <a:noFill/>
                          </a:ln>
                          <a:solidFill>
                            <a:schemeClr val="tx1"/>
                          </a:solidFill>
                          <a:effectLst/>
                          <a:latin typeface="Arial" charset="0"/>
                          <a:ea typeface="ＭＳ Ｐゴシック" charset="-128"/>
                          <a:cs typeface="ＭＳ Ｐゴシック" charset="-128"/>
                        </a:rPr>
                        <a:t>2007</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822325" rtl="0" eaLnBrk="1" fontAlgn="base" latinLnBrk="0" hangingPunct="1">
                        <a:lnSpc>
                          <a:spcPct val="100000"/>
                        </a:lnSpc>
                        <a:spcBef>
                          <a:spcPct val="0"/>
                        </a:spcBef>
                        <a:spcAft>
                          <a:spcPct val="0"/>
                        </a:spcAft>
                        <a:buClrTx/>
                        <a:buSzTx/>
                        <a:buFontTx/>
                        <a:buNone/>
                        <a:tabLst>
                          <a:tab pos="822325" algn="l"/>
                        </a:tabLst>
                      </a:pPr>
                      <a:r>
                        <a:rPr kumimoji="0" lang="en-US" sz="3600" b="0" i="0" u="none" strike="noStrike" cap="none" normalizeH="0" baseline="0" dirty="0">
                          <a:ln>
                            <a:noFill/>
                          </a:ln>
                          <a:solidFill>
                            <a:schemeClr val="tx1"/>
                          </a:solidFill>
                          <a:effectLst/>
                          <a:latin typeface="Arial" charset="0"/>
                          <a:ea typeface="ＭＳ Ｐゴシック" charset="-128"/>
                          <a:cs typeface="ＭＳ Ｐゴシック" charset="-128"/>
                        </a:rPr>
                        <a:t>56</a:t>
                      </a:r>
                    </a:p>
                  </a:txBody>
                  <a:tcPr marL="11957" marR="11957" marT="11957" marB="11957"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08000" y="317500"/>
            <a:ext cx="9398000" cy="1545167"/>
          </a:xfrm>
          <a:ln/>
        </p:spPr>
        <p:txBody>
          <a:bodyPr rIns="38100"/>
          <a:lstStyle/>
          <a:p>
            <a:r>
              <a:rPr lang="en-US" sz="4400" dirty="0">
                <a:latin typeface="Times New Roman" charset="0"/>
              </a:rPr>
              <a:t>Uniform ITEC Allocation Formula:</a:t>
            </a:r>
            <a:r>
              <a:rPr lang="en-US" sz="3600" dirty="0">
                <a:latin typeface="Times New Roman" charset="0"/>
              </a:rPr>
              <a:t/>
            </a:r>
            <a:br>
              <a:rPr lang="en-US" sz="3600" dirty="0">
                <a:latin typeface="Times New Roman" charset="0"/>
              </a:rPr>
            </a:br>
            <a:r>
              <a:rPr lang="en-US" sz="3600" dirty="0">
                <a:latin typeface="Times New Roman" charset="0"/>
              </a:rPr>
              <a:t>determines proportional credits allotments</a:t>
            </a:r>
            <a:endParaRPr lang="en-US" dirty="0"/>
          </a:p>
        </p:txBody>
      </p:sp>
      <p:sp>
        <p:nvSpPr>
          <p:cNvPr id="19459" name="Rectangle 3"/>
          <p:cNvSpPr>
            <a:spLocks/>
          </p:cNvSpPr>
          <p:nvPr/>
        </p:nvSpPr>
        <p:spPr bwMode="auto">
          <a:xfrm>
            <a:off x="978959" y="3640667"/>
            <a:ext cx="2526333" cy="984885"/>
          </a:xfrm>
          <a:prstGeom prst="rect">
            <a:avLst/>
          </a:prstGeom>
          <a:noFill/>
          <a:ln w="12700">
            <a:noFill/>
            <a:miter lim="800000"/>
            <a:headEnd/>
            <a:tailEnd/>
          </a:ln>
        </p:spPr>
        <p:txBody>
          <a:bodyPr wrap="none" lIns="0" tIns="0" rIns="0" bIns="0" anchor="ctr">
            <a:prstTxWarp prst="textNoShape">
              <a:avLst/>
            </a:prstTxWarp>
            <a:spAutoFit/>
          </a:bodyPr>
          <a:lstStyle/>
          <a:p>
            <a:pPr defTabSz="913685"/>
            <a:r>
              <a:rPr lang="en-US" sz="3200" dirty="0">
                <a:ea typeface="Gill Sans" charset="0"/>
                <a:cs typeface="Gill Sans" charset="0"/>
              </a:rPr>
              <a:t>constant factor</a:t>
            </a:r>
          </a:p>
          <a:p>
            <a:pPr defTabSz="913685"/>
            <a:r>
              <a:rPr lang="en-US" sz="3200" dirty="0">
                <a:ea typeface="Gill Sans" charset="0"/>
                <a:cs typeface="Gill Sans" charset="0"/>
              </a:rPr>
              <a:t>(</a:t>
            </a:r>
            <a:r>
              <a:rPr lang="en-US" sz="3200" dirty="0" err="1">
                <a:ea typeface="Gill Sans" charset="0"/>
                <a:cs typeface="Gill Sans" charset="0"/>
              </a:rPr>
              <a:t>pollock</a:t>
            </a:r>
            <a:r>
              <a:rPr lang="en-US" sz="3200" dirty="0">
                <a:ea typeface="Gill Sans" charset="0"/>
                <a:cs typeface="Gill Sans" charset="0"/>
              </a:rPr>
              <a:t>)</a:t>
            </a:r>
          </a:p>
        </p:txBody>
      </p:sp>
      <p:sp>
        <p:nvSpPr>
          <p:cNvPr id="19460" name="Rectangle 4"/>
          <p:cNvSpPr>
            <a:spLocks/>
          </p:cNvSpPr>
          <p:nvPr/>
        </p:nvSpPr>
        <p:spPr bwMode="auto">
          <a:xfrm>
            <a:off x="3430765" y="4496153"/>
            <a:ext cx="3723776" cy="984885"/>
          </a:xfrm>
          <a:prstGeom prst="rect">
            <a:avLst/>
          </a:prstGeom>
          <a:noFill/>
          <a:ln w="12700">
            <a:noFill/>
            <a:miter lim="800000"/>
            <a:headEnd/>
            <a:tailEnd/>
          </a:ln>
        </p:spPr>
        <p:txBody>
          <a:bodyPr wrap="none" lIns="0" tIns="0" rIns="0" bIns="0" anchor="ctr">
            <a:prstTxWarp prst="textNoShape">
              <a:avLst/>
            </a:prstTxWarp>
            <a:spAutoFit/>
          </a:bodyPr>
          <a:lstStyle/>
          <a:p>
            <a:pPr defTabSz="913685"/>
            <a:r>
              <a:rPr lang="en-US" sz="3200" dirty="0">
                <a:ea typeface="Gill Sans" charset="0"/>
                <a:cs typeface="Gill Sans" charset="0"/>
              </a:rPr>
              <a:t>“legacy” component</a:t>
            </a:r>
          </a:p>
          <a:p>
            <a:pPr defTabSz="913685"/>
            <a:r>
              <a:rPr lang="en-US" sz="3200" dirty="0">
                <a:ea typeface="Gill Sans" charset="0"/>
                <a:cs typeface="Gill Sans" charset="0"/>
              </a:rPr>
              <a:t>(</a:t>
            </a:r>
            <a:r>
              <a:rPr lang="en-US" sz="3200" dirty="0" err="1">
                <a:ea typeface="Gill Sans" charset="0"/>
                <a:cs typeface="Gill Sans" charset="0"/>
              </a:rPr>
              <a:t>bycatch</a:t>
            </a:r>
            <a:r>
              <a:rPr lang="en-US" sz="3200" dirty="0">
                <a:ea typeface="Gill Sans" charset="0"/>
                <a:cs typeface="Gill Sans" charset="0"/>
              </a:rPr>
              <a:t> track record)</a:t>
            </a:r>
          </a:p>
        </p:txBody>
      </p:sp>
      <p:sp>
        <p:nvSpPr>
          <p:cNvPr id="19461" name="Rectangle 5"/>
          <p:cNvSpPr>
            <a:spLocks/>
          </p:cNvSpPr>
          <p:nvPr/>
        </p:nvSpPr>
        <p:spPr bwMode="auto">
          <a:xfrm>
            <a:off x="6466417" y="5503333"/>
            <a:ext cx="2749350" cy="984885"/>
          </a:xfrm>
          <a:prstGeom prst="rect">
            <a:avLst/>
          </a:prstGeom>
          <a:noFill/>
          <a:ln w="12700">
            <a:noFill/>
            <a:miter lim="800000"/>
            <a:headEnd/>
            <a:tailEnd/>
          </a:ln>
        </p:spPr>
        <p:txBody>
          <a:bodyPr wrap="none" lIns="0" tIns="0" rIns="0" bIns="0" anchor="ctr">
            <a:prstTxWarp prst="textNoShape">
              <a:avLst/>
            </a:prstTxWarp>
            <a:spAutoFit/>
          </a:bodyPr>
          <a:lstStyle/>
          <a:p>
            <a:pPr defTabSz="913685"/>
            <a:r>
              <a:rPr lang="en-US" sz="3200" dirty="0" err="1">
                <a:ea typeface="Gill Sans" charset="0"/>
                <a:cs typeface="Gill Sans" charset="0"/>
              </a:rPr>
              <a:t>bycatch</a:t>
            </a:r>
            <a:r>
              <a:rPr lang="en-US" sz="3200" dirty="0">
                <a:ea typeface="Gill Sans" charset="0"/>
                <a:cs typeface="Gill Sans" charset="0"/>
              </a:rPr>
              <a:t> function</a:t>
            </a:r>
          </a:p>
          <a:p>
            <a:pPr defTabSz="913685"/>
            <a:r>
              <a:rPr lang="en-US" sz="3200" dirty="0">
                <a:ea typeface="Gill Sans" charset="0"/>
                <a:cs typeface="Gill Sans" charset="0"/>
              </a:rPr>
              <a:t>(penalty/reward)</a:t>
            </a:r>
          </a:p>
        </p:txBody>
      </p:sp>
      <p:sp>
        <p:nvSpPr>
          <p:cNvPr id="19462" name="Line 6"/>
          <p:cNvSpPr>
            <a:spLocks noChangeShapeType="1"/>
          </p:cNvSpPr>
          <p:nvPr/>
        </p:nvSpPr>
        <p:spPr bwMode="auto">
          <a:xfrm flipH="1">
            <a:off x="2455333" y="2709334"/>
            <a:ext cx="903111" cy="901348"/>
          </a:xfrm>
          <a:prstGeom prst="line">
            <a:avLst/>
          </a:prstGeom>
          <a:noFill/>
          <a:ln w="38100">
            <a:solidFill>
              <a:schemeClr val="tx1"/>
            </a:solidFill>
            <a:round/>
            <a:headEnd type="stealth" w="med" len="med"/>
            <a:tailEnd/>
          </a:ln>
        </p:spPr>
        <p:txBody>
          <a:bodyPr lIns="101599" tIns="50799" rIns="101599" bIns="50799">
            <a:prstTxWarp prst="textNoShape">
              <a:avLst/>
            </a:prstTxWarp>
          </a:bodyPr>
          <a:lstStyle/>
          <a:p>
            <a:endParaRPr lang="en-US"/>
          </a:p>
        </p:txBody>
      </p:sp>
      <p:sp>
        <p:nvSpPr>
          <p:cNvPr id="19463" name="Line 7"/>
          <p:cNvSpPr>
            <a:spLocks noChangeShapeType="1"/>
          </p:cNvSpPr>
          <p:nvPr/>
        </p:nvSpPr>
        <p:spPr bwMode="auto">
          <a:xfrm flipH="1">
            <a:off x="5418667" y="2794000"/>
            <a:ext cx="22931" cy="1829153"/>
          </a:xfrm>
          <a:prstGeom prst="line">
            <a:avLst/>
          </a:prstGeom>
          <a:noFill/>
          <a:ln w="38100">
            <a:solidFill>
              <a:schemeClr val="tx1"/>
            </a:solidFill>
            <a:round/>
            <a:headEnd type="stealth" w="med" len="med"/>
            <a:tailEnd/>
          </a:ln>
        </p:spPr>
        <p:txBody>
          <a:bodyPr lIns="101599" tIns="50799" rIns="101599" bIns="50799">
            <a:prstTxWarp prst="textNoShape">
              <a:avLst/>
            </a:prstTxWarp>
          </a:bodyPr>
          <a:lstStyle/>
          <a:p>
            <a:endParaRPr lang="en-US"/>
          </a:p>
        </p:txBody>
      </p:sp>
      <p:sp>
        <p:nvSpPr>
          <p:cNvPr id="19464" name="Line 8"/>
          <p:cNvSpPr>
            <a:spLocks noChangeShapeType="1"/>
          </p:cNvSpPr>
          <p:nvPr/>
        </p:nvSpPr>
        <p:spPr bwMode="auto">
          <a:xfrm>
            <a:off x="7535333" y="2709333"/>
            <a:ext cx="458611" cy="2794000"/>
          </a:xfrm>
          <a:prstGeom prst="line">
            <a:avLst/>
          </a:prstGeom>
          <a:noFill/>
          <a:ln w="38100">
            <a:solidFill>
              <a:schemeClr val="tx1"/>
            </a:solidFill>
            <a:round/>
            <a:headEnd type="stealth" w="med" len="med"/>
            <a:tailEnd/>
          </a:ln>
        </p:spPr>
        <p:txBody>
          <a:bodyPr lIns="101599" tIns="50799" rIns="101599" bIns="50799">
            <a:prstTxWarp prst="textNoShape">
              <a:avLst/>
            </a:prstTxWarp>
          </a:bodyPr>
          <a:lstStyle/>
          <a:p>
            <a:endParaRPr lang="en-US"/>
          </a:p>
        </p:txBody>
      </p:sp>
      <p:sp>
        <p:nvSpPr>
          <p:cNvPr id="19466" name="Rectangle 10"/>
          <p:cNvSpPr>
            <a:spLocks noChangeArrowheads="1"/>
          </p:cNvSpPr>
          <p:nvPr/>
        </p:nvSpPr>
        <p:spPr bwMode="auto">
          <a:xfrm>
            <a:off x="2116667" y="2032001"/>
            <a:ext cx="6604000" cy="779639"/>
          </a:xfrm>
          <a:prstGeom prst="rect">
            <a:avLst/>
          </a:prstGeom>
          <a:noFill/>
          <a:ln w="9525">
            <a:noFill/>
            <a:miter lim="800000"/>
            <a:headEnd/>
            <a:tailEnd/>
          </a:ln>
        </p:spPr>
        <p:txBody>
          <a:bodyPr lIns="101599" tIns="50799" rIns="101599" bIns="50799">
            <a:prstTxWarp prst="textNoShape">
              <a:avLst/>
            </a:prstTxWarp>
            <a:spAutoFit/>
          </a:bodyPr>
          <a:lstStyle/>
          <a:p>
            <a:r>
              <a:rPr lang="en-US" sz="4400" i="1" dirty="0"/>
              <a:t>P</a:t>
            </a:r>
            <a:r>
              <a:rPr lang="en-US" sz="4400" i="1" baseline="-25000" dirty="0"/>
              <a:t>t</a:t>
            </a:r>
            <a:r>
              <a:rPr lang="en-US" sz="4400" baseline="-25000" dirty="0"/>
              <a:t> = </a:t>
            </a:r>
            <a:r>
              <a:rPr lang="en-US" sz="4400" dirty="0"/>
              <a:t>1/3 + 1/3 </a:t>
            </a:r>
            <a:r>
              <a:rPr lang="en-US" sz="4400" i="1" dirty="0"/>
              <a:t>P</a:t>
            </a:r>
            <a:r>
              <a:rPr lang="en-US" sz="4400" i="1" baseline="-25000" dirty="0"/>
              <a:t>t-1</a:t>
            </a:r>
            <a:r>
              <a:rPr lang="en-US" sz="4400" dirty="0"/>
              <a:t>+ 1/3 </a:t>
            </a:r>
            <a:r>
              <a:rPr lang="en-US" sz="4400" i="1" dirty="0"/>
              <a:t>Q</a:t>
            </a:r>
            <a:r>
              <a:rPr lang="en-US" sz="4400" i="1" baseline="-25000" dirty="0"/>
              <a:t>t-1</a:t>
            </a:r>
            <a:endParaRPr lang="en-US" dirty="0"/>
          </a:p>
        </p:txBody>
      </p:sp>
      <p:sp>
        <p:nvSpPr>
          <p:cNvPr id="19467" name="Rectangle 11"/>
          <p:cNvSpPr>
            <a:spLocks noChangeArrowheads="1"/>
          </p:cNvSpPr>
          <p:nvPr/>
        </p:nvSpPr>
        <p:spPr bwMode="auto">
          <a:xfrm>
            <a:off x="762000" y="6773334"/>
            <a:ext cx="8551333" cy="576792"/>
          </a:xfrm>
          <a:prstGeom prst="rect">
            <a:avLst/>
          </a:prstGeom>
          <a:noFill/>
          <a:ln w="9525">
            <a:noFill/>
            <a:miter lim="800000"/>
            <a:headEnd/>
            <a:tailEnd/>
          </a:ln>
        </p:spPr>
        <p:txBody>
          <a:bodyPr lIns="101599" tIns="50799" rIns="101599" bIns="50799">
            <a:prstTxWarp prst="textNoShape">
              <a:avLst/>
            </a:prstTxWarp>
            <a:spAutoFit/>
          </a:bodyPr>
          <a:lstStyle/>
          <a:p>
            <a:r>
              <a:rPr lang="en-US" sz="3100" dirty="0"/>
              <a:t>ITEC allocations are done pro-rata to </a:t>
            </a:r>
            <a:r>
              <a:rPr lang="en-US" sz="3100" dirty="0" err="1"/>
              <a:t>pollock</a:t>
            </a:r>
            <a:r>
              <a:rPr lang="en-US" sz="3100" dirty="0"/>
              <a:t> quota</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60400" y="-304800"/>
            <a:ext cx="8636000" cy="1270000"/>
          </a:xfrm>
        </p:spPr>
        <p:txBody>
          <a:bodyPr/>
          <a:lstStyle/>
          <a:p>
            <a:r>
              <a:rPr lang="en-US" sz="4400" dirty="0">
                <a:latin typeface="Times New Roman" charset="0"/>
              </a:rPr>
              <a:t>How it works</a:t>
            </a:r>
          </a:p>
        </p:txBody>
      </p:sp>
      <p:sp>
        <p:nvSpPr>
          <p:cNvPr id="9220" name="Text Box 4"/>
          <p:cNvSpPr txBox="1">
            <a:spLocks noChangeArrowheads="1"/>
          </p:cNvSpPr>
          <p:nvPr/>
        </p:nvSpPr>
        <p:spPr bwMode="auto">
          <a:xfrm>
            <a:off x="262820" y="990600"/>
            <a:ext cx="9897180" cy="6335065"/>
          </a:xfrm>
          <a:prstGeom prst="rect">
            <a:avLst/>
          </a:prstGeom>
          <a:noFill/>
          <a:ln w="9525">
            <a:noFill/>
            <a:miter lim="800000"/>
            <a:headEnd/>
            <a:tailEnd/>
          </a:ln>
        </p:spPr>
        <p:txBody>
          <a:bodyPr lIns="101599" tIns="50799" rIns="101599" bIns="50799" anchor="t">
            <a:prstTxWarp prst="textNoShape">
              <a:avLst/>
            </a:prstTxWarp>
            <a:spAutoFit/>
          </a:bodyPr>
          <a:lstStyle/>
          <a:p>
            <a:pPr algn="l"/>
            <a:r>
              <a:rPr lang="en-US" dirty="0">
                <a:latin typeface="Helvetica CE"/>
                <a:cs typeface="Helvetica CE"/>
              </a:rPr>
              <a:t>The legacy allocation rule is designed to </a:t>
            </a:r>
            <a:r>
              <a:rPr lang="en-US" u="sng" dirty="0">
                <a:latin typeface="Helvetica CE"/>
                <a:cs typeface="Helvetica CE"/>
              </a:rPr>
              <a:t>minimize</a:t>
            </a:r>
            <a:r>
              <a:rPr lang="en-US" dirty="0">
                <a:latin typeface="Helvetica CE"/>
                <a:cs typeface="Helvetica CE"/>
              </a:rPr>
              <a:t> </a:t>
            </a:r>
            <a:r>
              <a:rPr lang="en-US" dirty="0" smtClean="0">
                <a:latin typeface="Helvetica CE"/>
                <a:cs typeface="Helvetica CE"/>
              </a:rPr>
              <a:t>the effect of </a:t>
            </a:r>
            <a:r>
              <a:rPr lang="en-US" dirty="0">
                <a:latin typeface="Helvetica CE"/>
                <a:cs typeface="Helvetica CE"/>
              </a:rPr>
              <a:t>chance encounters (bad luck) in any year</a:t>
            </a:r>
            <a:r>
              <a:rPr lang="en-US" dirty="0" smtClean="0">
                <a:latin typeface="Helvetica CE"/>
                <a:cs typeface="Helvetica CE"/>
              </a:rPr>
              <a:t> putting </a:t>
            </a:r>
            <a:r>
              <a:rPr lang="en-US" dirty="0">
                <a:latin typeface="Helvetica CE"/>
                <a:cs typeface="Helvetica CE"/>
              </a:rPr>
              <a:t>more credits </a:t>
            </a:r>
            <a:r>
              <a:rPr lang="en-US" dirty="0" smtClean="0">
                <a:latin typeface="Helvetica CE"/>
                <a:cs typeface="Helvetica CE"/>
              </a:rPr>
              <a:t>at the disposal </a:t>
            </a:r>
            <a:r>
              <a:rPr lang="en-US" dirty="0">
                <a:latin typeface="Helvetica CE"/>
                <a:cs typeface="Helvetica CE"/>
              </a:rPr>
              <a:t>of consistent good players. </a:t>
            </a:r>
            <a:endParaRPr lang="en-US" dirty="0" smtClean="0">
              <a:latin typeface="Helvetica CE"/>
              <a:cs typeface="Helvetica CE"/>
            </a:endParaRPr>
          </a:p>
          <a:p>
            <a:endParaRPr lang="en-US" dirty="0" smtClean="0">
              <a:latin typeface="Helvetica CE"/>
              <a:cs typeface="Helvetica CE"/>
            </a:endParaRPr>
          </a:p>
          <a:p>
            <a:pPr algn="l"/>
            <a:r>
              <a:rPr lang="en-US" dirty="0" smtClean="0">
                <a:latin typeface="Helvetica CE"/>
                <a:cs typeface="Helvetica CE"/>
              </a:rPr>
              <a:t>-</a:t>
            </a:r>
            <a:r>
              <a:rPr lang="en-US" dirty="0">
                <a:latin typeface="Helvetica CE"/>
                <a:cs typeface="Helvetica CE"/>
              </a:rPr>
              <a:t>This creates incentive for </a:t>
            </a:r>
            <a:r>
              <a:rPr lang="en-US" u="sng" dirty="0">
                <a:latin typeface="Helvetica CE"/>
                <a:cs typeface="Helvetica CE"/>
              </a:rPr>
              <a:t>consistent</a:t>
            </a:r>
            <a:r>
              <a:rPr lang="en-US" dirty="0">
                <a:latin typeface="Helvetica CE"/>
                <a:cs typeface="Helvetica CE"/>
              </a:rPr>
              <a:t> good performance</a:t>
            </a:r>
            <a:r>
              <a:rPr lang="en-US" dirty="0" smtClean="0">
                <a:latin typeface="Helvetica CE"/>
                <a:cs typeface="Helvetica CE"/>
              </a:rPr>
              <a:t>.</a:t>
            </a:r>
          </a:p>
          <a:p>
            <a:pPr algn="l"/>
            <a:r>
              <a:rPr lang="en-US" dirty="0" smtClean="0">
                <a:latin typeface="Helvetica CE"/>
                <a:cs typeface="Helvetica CE"/>
              </a:rPr>
              <a:t>-</a:t>
            </a:r>
            <a:r>
              <a:rPr lang="en-US" dirty="0">
                <a:latin typeface="Helvetica CE"/>
                <a:cs typeface="Helvetica CE"/>
              </a:rPr>
              <a:t>This reduces fleet </a:t>
            </a:r>
            <a:r>
              <a:rPr lang="en-US" dirty="0" err="1">
                <a:latin typeface="Helvetica CE"/>
                <a:cs typeface="Helvetica CE"/>
              </a:rPr>
              <a:t>bycatch</a:t>
            </a:r>
            <a:r>
              <a:rPr lang="en-US" dirty="0">
                <a:latin typeface="Helvetica CE"/>
                <a:cs typeface="Helvetica CE"/>
              </a:rPr>
              <a:t> </a:t>
            </a:r>
            <a:r>
              <a:rPr lang="en-US" u="sng" dirty="0">
                <a:latin typeface="Helvetica CE"/>
                <a:cs typeface="Helvetica CE"/>
              </a:rPr>
              <a:t>cumulatively</a:t>
            </a:r>
            <a:r>
              <a:rPr lang="en-US" dirty="0">
                <a:latin typeface="Helvetica CE"/>
                <a:cs typeface="Helvetica CE"/>
              </a:rPr>
              <a:t> through time</a:t>
            </a:r>
            <a:r>
              <a:rPr lang="en-US" dirty="0" smtClean="0">
                <a:latin typeface="Helvetica CE"/>
                <a:cs typeface="Helvetica CE"/>
              </a:rPr>
              <a:t>.</a:t>
            </a:r>
            <a:endParaRPr lang="en-US" u="sng" dirty="0" smtClean="0">
              <a:latin typeface="Helvetica CE"/>
              <a:cs typeface="Helvetica CE"/>
            </a:endParaRPr>
          </a:p>
          <a:p>
            <a:pPr algn="l"/>
            <a:r>
              <a:rPr lang="en-US" u="sng" dirty="0" smtClean="0">
                <a:latin typeface="Helvetica CE"/>
                <a:cs typeface="Helvetica CE"/>
              </a:rPr>
              <a:t>-Incentives are the same every year</a:t>
            </a:r>
            <a:r>
              <a:rPr lang="en-US" dirty="0" smtClean="0">
                <a:latin typeface="Helvetica CE"/>
                <a:cs typeface="Helvetica CE"/>
              </a:rPr>
              <a:t>, from the start.</a:t>
            </a:r>
            <a:endParaRPr lang="en-US" sz="3100" dirty="0" smtClean="0">
              <a:latin typeface="Helvetica CE"/>
              <a:cs typeface="Helvetica CE"/>
            </a:endParaRPr>
          </a:p>
          <a:p>
            <a:endParaRPr lang="en-US" sz="3100" dirty="0">
              <a:latin typeface="Helvetica CE"/>
              <a:cs typeface="Helvetica CE"/>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924773C-F4DD-41BF-B01F-2A06AFA0C96D}" type="slidenum">
              <a:rPr lang="en-US"/>
              <a:pPr/>
              <a:t>2</a:t>
            </a:fld>
            <a:endParaRPr lang="en-US"/>
          </a:p>
        </p:txBody>
      </p:sp>
      <p:sp>
        <p:nvSpPr>
          <p:cNvPr id="4097" name="Rectangle 1"/>
          <p:cNvSpPr>
            <a:spLocks noGrp="1" noChangeArrowheads="1"/>
          </p:cNvSpPr>
          <p:nvPr>
            <p:ph type="title"/>
          </p:nvPr>
        </p:nvSpPr>
        <p:spPr>
          <a:xfrm>
            <a:off x="254000" y="254000"/>
            <a:ext cx="9652000" cy="2133600"/>
          </a:xfrm>
          <a:ln/>
        </p:spPr>
        <p:txBody>
          <a:bodyPr/>
          <a:lstStyle/>
          <a:p>
            <a:r>
              <a:rPr lang="en-US" sz="4400" dirty="0"/>
              <a:t>ICA requirements to participate in the 68,392 hard cap scenario</a:t>
            </a:r>
            <a:br>
              <a:rPr lang="en-US" sz="4400" dirty="0"/>
            </a:br>
            <a:r>
              <a:rPr lang="en-US" sz="4400" i="1" dirty="0"/>
              <a:t>(as specified in the PPA)</a:t>
            </a:r>
          </a:p>
        </p:txBody>
      </p:sp>
      <p:sp>
        <p:nvSpPr>
          <p:cNvPr id="4098" name="Rectangle 2"/>
          <p:cNvSpPr>
            <a:spLocks noGrp="1" noChangeArrowheads="1"/>
          </p:cNvSpPr>
          <p:nvPr>
            <p:ph type="body" idx="1"/>
          </p:nvPr>
        </p:nvSpPr>
        <p:spPr>
          <a:xfrm>
            <a:off x="254000" y="2451100"/>
            <a:ext cx="9652000" cy="4660900"/>
          </a:xfrm>
          <a:ln/>
        </p:spPr>
        <p:txBody>
          <a:bodyPr/>
          <a:lstStyle/>
          <a:p>
            <a:pPr>
              <a:lnSpc>
                <a:spcPct val="90000"/>
              </a:lnSpc>
            </a:pPr>
            <a:r>
              <a:rPr lang="en-US" dirty="0"/>
              <a:t>An ICA must provide </a:t>
            </a:r>
            <a:r>
              <a:rPr lang="en-US" i="1" dirty="0" err="1"/>
              <a:t>incentive(s</a:t>
            </a:r>
            <a:r>
              <a:rPr lang="en-US" i="1" dirty="0"/>
              <a:t>)</a:t>
            </a:r>
            <a:r>
              <a:rPr lang="en-US" dirty="0"/>
              <a:t> for each vessel to avoid salmon </a:t>
            </a:r>
            <a:r>
              <a:rPr lang="en-US" dirty="0" err="1"/>
              <a:t>bycatch</a:t>
            </a:r>
            <a:r>
              <a:rPr lang="en-US" dirty="0"/>
              <a:t> under any condition of </a:t>
            </a:r>
            <a:r>
              <a:rPr lang="en-US" dirty="0" err="1"/>
              <a:t>pollock</a:t>
            </a:r>
            <a:r>
              <a:rPr lang="en-US" dirty="0"/>
              <a:t> and salmon </a:t>
            </a:r>
            <a:r>
              <a:rPr lang="en-US" i="1" dirty="0"/>
              <a:t>abundance</a:t>
            </a:r>
            <a:r>
              <a:rPr lang="en-US" dirty="0"/>
              <a:t> in all years.</a:t>
            </a:r>
          </a:p>
          <a:p>
            <a:pPr>
              <a:lnSpc>
                <a:spcPct val="90000"/>
              </a:lnSpc>
            </a:pPr>
            <a:r>
              <a:rPr lang="en-US" dirty="0"/>
              <a:t>Incentive measures must include </a:t>
            </a:r>
            <a:r>
              <a:rPr lang="en-US" i="1" u="sng" dirty="0"/>
              <a:t>rewards</a:t>
            </a:r>
            <a:r>
              <a:rPr lang="en-US" dirty="0"/>
              <a:t> for salmon </a:t>
            </a:r>
            <a:r>
              <a:rPr lang="en-US" dirty="0" err="1"/>
              <a:t>bycatch</a:t>
            </a:r>
            <a:r>
              <a:rPr lang="en-US" dirty="0"/>
              <a:t> avoidance and/or </a:t>
            </a:r>
            <a:r>
              <a:rPr lang="en-US" i="1" u="sng" dirty="0"/>
              <a:t>penalties</a:t>
            </a:r>
            <a:r>
              <a:rPr lang="en-US" dirty="0"/>
              <a:t> for failure to avoid salmon </a:t>
            </a:r>
            <a:r>
              <a:rPr lang="en-US" dirty="0" err="1"/>
              <a:t>bycatch</a:t>
            </a:r>
            <a:r>
              <a:rPr lang="en-US" dirty="0"/>
              <a:t> </a:t>
            </a:r>
            <a:r>
              <a:rPr lang="en-US" i="1" dirty="0"/>
              <a:t>at the</a:t>
            </a:r>
            <a:r>
              <a:rPr lang="en-US" i="1" dirty="0" smtClean="0"/>
              <a:t> </a:t>
            </a:r>
            <a:r>
              <a:rPr lang="en-US" i="1" u="sng" dirty="0" smtClean="0"/>
              <a:t>individual vessel level</a:t>
            </a:r>
            <a:r>
              <a:rPr lang="en-US" i="1" dirty="0" smtClean="0"/>
              <a:t>.</a:t>
            </a:r>
            <a:endParaRPr lang="en-US" i="1"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0E7C24E-F83B-4388-8B2A-E2ED52FAAA0E}" type="slidenum">
              <a:rPr lang="en-US"/>
              <a:pPr/>
              <a:t>20</a:t>
            </a:fld>
            <a:endParaRPr lang="en-US"/>
          </a:p>
        </p:txBody>
      </p:sp>
      <p:sp>
        <p:nvSpPr>
          <p:cNvPr id="22529" name="Rectangle 1"/>
          <p:cNvSpPr>
            <a:spLocks noGrp="1" noChangeArrowheads="1"/>
          </p:cNvSpPr>
          <p:nvPr>
            <p:ph type="title"/>
          </p:nvPr>
        </p:nvSpPr>
        <p:spPr>
          <a:ln/>
        </p:spPr>
        <p:txBody>
          <a:bodyPr/>
          <a:lstStyle/>
          <a:p>
            <a:r>
              <a:rPr lang="en-US" dirty="0" smtClean="0"/>
              <a:t>Legacy Incentive: Insurance</a:t>
            </a:r>
            <a:endParaRPr lang="en-US" dirty="0"/>
          </a:p>
        </p:txBody>
      </p:sp>
      <p:sp>
        <p:nvSpPr>
          <p:cNvPr id="22530" name="Rectangle 2"/>
          <p:cNvSpPr>
            <a:spLocks noGrp="1" noChangeArrowheads="1"/>
          </p:cNvSpPr>
          <p:nvPr>
            <p:ph type="body" idx="1"/>
          </p:nvPr>
        </p:nvSpPr>
        <p:spPr>
          <a:ln/>
        </p:spPr>
        <p:txBody>
          <a:bodyPr/>
          <a:lstStyle/>
          <a:p>
            <a:r>
              <a:rPr lang="en-US" sz="3100" dirty="0"/>
              <a:t>During years of moderate to high-encounter:</a:t>
            </a:r>
          </a:p>
          <a:p>
            <a:pPr marL="914400" lvl="1"/>
            <a:r>
              <a:rPr lang="en-US" sz="3100" dirty="0"/>
              <a:t>Many vessels run out of credits, so vessels may not be able to augment initial allocations through purchases.</a:t>
            </a:r>
          </a:p>
          <a:p>
            <a:pPr marL="914400" lvl="1"/>
            <a:r>
              <a:rPr lang="en-US" sz="3100" dirty="0"/>
              <a:t>High-</a:t>
            </a:r>
            <a:r>
              <a:rPr lang="en-US" sz="3100" dirty="0" err="1"/>
              <a:t>bycatch</a:t>
            </a:r>
            <a:r>
              <a:rPr lang="en-US" sz="3100" dirty="0"/>
              <a:t> vessels with reduced ITEC allocation will run out of credits sooner: </a:t>
            </a:r>
            <a:r>
              <a:rPr lang="en-US" sz="3100" dirty="0" err="1"/>
              <a:t>unfished</a:t>
            </a:r>
            <a:r>
              <a:rPr lang="en-US" sz="3100" dirty="0"/>
              <a:t> Pollock can represent a major loss in revenue.</a:t>
            </a:r>
          </a:p>
          <a:p>
            <a:pPr marL="914400" lvl="1"/>
            <a:r>
              <a:rPr lang="en-US" sz="3100" dirty="0"/>
              <a:t>Low-</a:t>
            </a:r>
            <a:r>
              <a:rPr lang="en-US" sz="3100" dirty="0" err="1"/>
              <a:t>bycatch</a:t>
            </a:r>
            <a:r>
              <a:rPr lang="en-US" sz="3100" dirty="0"/>
              <a:t> vessels with increased ITEC allocation can complete more of its Pollock harvest: the extra Pollock can represent a major gain in revenue.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 name="Slide Number Placeholder 3"/>
          <p:cNvSpPr>
            <a:spLocks noGrp="1"/>
          </p:cNvSpPr>
          <p:nvPr>
            <p:ph type="sldNum" sz="quarter" idx="10"/>
          </p:nvPr>
        </p:nvSpPr>
        <p:spPr/>
        <p:txBody>
          <a:bodyPr/>
          <a:lstStyle/>
          <a:p>
            <a:fld id="{23A321AA-4C51-425F-9C72-0A4817CED9BE}" type="slidenum">
              <a:rPr lang="en-US"/>
              <a:pPr/>
              <a:t>21</a:t>
            </a:fld>
            <a:endParaRPr lang="en-US"/>
          </a:p>
        </p:txBody>
      </p:sp>
      <p:sp>
        <p:nvSpPr>
          <p:cNvPr id="25601" name="Rectangle 1"/>
          <p:cNvSpPr>
            <a:spLocks noGrp="1" noChangeArrowheads="1"/>
          </p:cNvSpPr>
          <p:nvPr>
            <p:ph type="title"/>
          </p:nvPr>
        </p:nvSpPr>
        <p:spPr>
          <a:ln/>
        </p:spPr>
        <p:txBody>
          <a:bodyPr/>
          <a:lstStyle/>
          <a:p>
            <a:r>
              <a:rPr lang="en-US" dirty="0"/>
              <a:t>Magnitude of </a:t>
            </a:r>
            <a:r>
              <a:rPr lang="en-US" dirty="0" smtClean="0"/>
              <a:t>Legacy </a:t>
            </a:r>
            <a:r>
              <a:rPr lang="en-US" dirty="0"/>
              <a:t>Incentives</a:t>
            </a:r>
          </a:p>
        </p:txBody>
      </p:sp>
      <p:sp>
        <p:nvSpPr>
          <p:cNvPr id="25602" name="Rectangle 2"/>
          <p:cNvSpPr>
            <a:spLocks noGrp="1" noChangeArrowheads="1"/>
          </p:cNvSpPr>
          <p:nvPr>
            <p:ph type="body" idx="1"/>
          </p:nvPr>
        </p:nvSpPr>
        <p:spPr>
          <a:ln/>
        </p:spPr>
        <p:txBody>
          <a:bodyPr/>
          <a:lstStyle/>
          <a:p>
            <a:r>
              <a:rPr lang="en-US" dirty="0"/>
              <a:t>With extra legacy credits from fishing cleanly in 2003 and 2004, these vessels were able to capture significant additional </a:t>
            </a:r>
            <a:r>
              <a:rPr lang="en-US" dirty="0" smtClean="0"/>
              <a:t>revenue in 2005.</a:t>
            </a:r>
            <a:endParaRPr lang="en-US" dirty="0"/>
          </a:p>
        </p:txBody>
      </p:sp>
      <p:graphicFrame>
        <p:nvGraphicFramePr>
          <p:cNvPr id="25603" name="Group 3"/>
          <p:cNvGraphicFramePr>
            <a:graphicFrameLocks noGrp="1"/>
          </p:cNvGraphicFramePr>
          <p:nvPr/>
        </p:nvGraphicFramePr>
        <p:xfrm>
          <a:off x="990600" y="3022600"/>
          <a:ext cx="8178800" cy="3200401"/>
        </p:xfrm>
        <a:graphic>
          <a:graphicData uri="http://schemas.openxmlformats.org/drawingml/2006/table">
            <a:tbl>
              <a:tblPr/>
              <a:tblGrid>
                <a:gridCol w="1676400"/>
                <a:gridCol w="2692400"/>
                <a:gridCol w="3810000"/>
              </a:tblGrid>
              <a:tr h="102711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Vessel</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2005 credits gained/lost</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Net Gain/Loss due to Legacy Reallocation</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L</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0</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$0.00</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W</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11</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$53,223.77</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R</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24</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$116,146.40</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B</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9</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$43,554.90</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 name="Slide Number Placeholder 3"/>
          <p:cNvSpPr>
            <a:spLocks noGrp="1"/>
          </p:cNvSpPr>
          <p:nvPr>
            <p:ph type="sldNum" sz="quarter" idx="10"/>
          </p:nvPr>
        </p:nvSpPr>
        <p:spPr/>
        <p:txBody>
          <a:bodyPr/>
          <a:lstStyle/>
          <a:p>
            <a:fld id="{7E3C2599-1576-43A6-8CC4-5BD5A4D2C3E6}" type="slidenum">
              <a:rPr lang="en-US"/>
              <a:pPr/>
              <a:t>22</a:t>
            </a:fld>
            <a:endParaRPr lang="en-US"/>
          </a:p>
        </p:txBody>
      </p:sp>
      <p:sp>
        <p:nvSpPr>
          <p:cNvPr id="26625" name="Rectangle 1"/>
          <p:cNvSpPr>
            <a:spLocks noGrp="1" noChangeArrowheads="1"/>
          </p:cNvSpPr>
          <p:nvPr>
            <p:ph type="title"/>
          </p:nvPr>
        </p:nvSpPr>
        <p:spPr>
          <a:ln/>
        </p:spPr>
        <p:txBody>
          <a:bodyPr/>
          <a:lstStyle/>
          <a:p>
            <a:r>
              <a:rPr lang="en-US" dirty="0"/>
              <a:t>Magnitude of </a:t>
            </a:r>
            <a:r>
              <a:rPr lang="en-US" dirty="0" smtClean="0"/>
              <a:t>Legacy </a:t>
            </a:r>
            <a:r>
              <a:rPr lang="en-US" dirty="0"/>
              <a:t>Incentives</a:t>
            </a:r>
          </a:p>
        </p:txBody>
      </p:sp>
      <p:sp>
        <p:nvSpPr>
          <p:cNvPr id="26626" name="Rectangle 2"/>
          <p:cNvSpPr>
            <a:spLocks noGrp="1" noChangeArrowheads="1"/>
          </p:cNvSpPr>
          <p:nvPr>
            <p:ph type="body" idx="1"/>
          </p:nvPr>
        </p:nvSpPr>
        <p:spPr>
          <a:ln/>
        </p:spPr>
        <p:txBody>
          <a:bodyPr/>
          <a:lstStyle/>
          <a:p>
            <a:r>
              <a:rPr lang="en-US" sz="3200" dirty="0"/>
              <a:t>The costs of </a:t>
            </a:r>
            <a:r>
              <a:rPr lang="en-US" sz="3200" dirty="0" err="1"/>
              <a:t>unfished</a:t>
            </a:r>
            <a:r>
              <a:rPr lang="en-US" sz="3200" dirty="0"/>
              <a:t> Pollock under the PPA hard cap can be considerable for the Inshore sector.</a:t>
            </a:r>
          </a:p>
          <a:p>
            <a:r>
              <a:rPr lang="en-US" sz="3200" dirty="0"/>
              <a:t>Legacy Allocation redistributes ITEC to cleaner, more efficient vessels that can harvest more </a:t>
            </a:r>
            <a:r>
              <a:rPr lang="en-US" sz="3200" dirty="0" err="1"/>
              <a:t>pollock</a:t>
            </a:r>
            <a:r>
              <a:rPr lang="en-US" sz="3200" dirty="0"/>
              <a:t> for each ITEC.</a:t>
            </a:r>
          </a:p>
        </p:txBody>
      </p:sp>
      <p:graphicFrame>
        <p:nvGraphicFramePr>
          <p:cNvPr id="26627" name="Group 3"/>
          <p:cNvGraphicFramePr>
            <a:graphicFrameLocks noGrp="1"/>
          </p:cNvGraphicFramePr>
          <p:nvPr/>
        </p:nvGraphicFramePr>
        <p:xfrm>
          <a:off x="990600" y="4013200"/>
          <a:ext cx="8178800" cy="3200401"/>
        </p:xfrm>
        <a:graphic>
          <a:graphicData uri="http://schemas.openxmlformats.org/drawingml/2006/table">
            <a:tbl>
              <a:tblPr/>
              <a:tblGrid>
                <a:gridCol w="1676400"/>
                <a:gridCol w="2692400"/>
                <a:gridCol w="3810000"/>
              </a:tblGrid>
              <a:tr h="102711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Vessel</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2007 credits gained/lost</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Net Gain/Loss due to Legacy Reallocation</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L</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rgbClr val="FF0000"/>
                          </a:solidFill>
                          <a:effectLst/>
                          <a:latin typeface="Helvetica Neue" pitchFamily="-52" charset="0"/>
                          <a:ea typeface="ヒラギノ角ゴ ProN W3" pitchFamily="-52" charset="-128"/>
                          <a:cs typeface="ヒラギノ角ゴ ProN W3" pitchFamily="-52" charset="-128"/>
                          <a:sym typeface="Helvetica Neue" pitchFamily="-52" charset="0"/>
                        </a:rPr>
                        <a:t>(21)</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($58,184.09)</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W</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17</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$47,101.41</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R</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35</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$96,973.49</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B</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dirty="0">
                          <a:ln>
                            <a:noFill/>
                          </a:ln>
                          <a:solidFill>
                            <a:srgbClr val="FF0000"/>
                          </a:solidFill>
                          <a:effectLst/>
                          <a:latin typeface="Helvetica Neue" pitchFamily="-52" charset="0"/>
                          <a:ea typeface="ヒラギノ角ゴ ProN W3" pitchFamily="-52" charset="-128"/>
                          <a:cs typeface="ヒラギノ角ゴ ProN W3" pitchFamily="-52" charset="-128"/>
                          <a:sym typeface="Helvetica Neue" pitchFamily="-52" charset="0"/>
                        </a:rPr>
                        <a:t>(</a:t>
                      </a:r>
                      <a:r>
                        <a:rPr kumimoji="0" lang="en-US" sz="2800" b="0" i="0" u="none" strike="noStrike" cap="none" normalizeH="0" baseline="0" dirty="0" smtClean="0">
                          <a:ln>
                            <a:noFill/>
                          </a:ln>
                          <a:solidFill>
                            <a:srgbClr val="FF0000"/>
                          </a:solidFill>
                          <a:effectLst/>
                          <a:latin typeface="Helvetica Neue" pitchFamily="-52" charset="0"/>
                          <a:ea typeface="ヒラギノ角ゴ ProN W3" pitchFamily="-52" charset="-128"/>
                          <a:cs typeface="ヒラギノ角ゴ ProN W3" pitchFamily="-52" charset="-128"/>
                          <a:sym typeface="Helvetica Neue" pitchFamily="-52" charset="0"/>
                        </a:rPr>
                        <a:t>29)</a:t>
                      </a:r>
                      <a:endParaRPr kumimoji="0" lang="en-US" sz="2800" b="0" i="0" u="none" strike="noStrike" cap="none" normalizeH="0" baseline="0" dirty="0">
                        <a:ln>
                          <a:noFill/>
                        </a:ln>
                        <a:solidFill>
                          <a:srgbClr val="FF0000"/>
                        </a:solidFill>
                        <a:effectLst/>
                        <a:latin typeface="Helvetica Neue" pitchFamily="-52" charset="0"/>
                        <a:ea typeface="ヒラギノ角ゴ ProN W3" pitchFamily="-52" charset="-128"/>
                        <a:cs typeface="ヒラギノ角ゴ ProN W3" pitchFamily="-52" charset="-128"/>
                        <a:sym typeface="Helvetica Neue" pitchFamily="-52"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dirty="0">
                          <a:ln>
                            <a:noFill/>
                          </a:ln>
                          <a:solidFill>
                            <a:schemeClr val="tx1"/>
                          </a:solidFill>
                          <a:effectLst/>
                          <a:latin typeface="Helvetica Neue" pitchFamily="-52" charset="0"/>
                          <a:ea typeface="ヒラギノ角ゴ ProN W3" pitchFamily="-52" charset="-128"/>
                          <a:cs typeface="ヒラギノ角ゴ ProN W3" pitchFamily="-52" charset="-128"/>
                          <a:sym typeface="Helvetica Neue" pitchFamily="-52" charset="0"/>
                        </a:rPr>
                        <a:t>($80,349.46)</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9AB2F1-EDB2-45F3-96D0-0777C9B18BA3}" type="slidenum">
              <a:rPr lang="en-US"/>
              <a:pPr/>
              <a:t>23</a:t>
            </a:fld>
            <a:endParaRPr lang="en-US"/>
          </a:p>
        </p:txBody>
      </p:sp>
      <p:sp>
        <p:nvSpPr>
          <p:cNvPr id="28673" name="Rectangle 1"/>
          <p:cNvSpPr>
            <a:spLocks noGrp="1" noChangeArrowheads="1"/>
          </p:cNvSpPr>
          <p:nvPr>
            <p:ph type="title"/>
          </p:nvPr>
        </p:nvSpPr>
        <p:spPr>
          <a:xfrm>
            <a:off x="254000" y="254000"/>
            <a:ext cx="9652000" cy="1524000"/>
          </a:xfrm>
          <a:ln/>
        </p:spPr>
        <p:txBody>
          <a:bodyPr/>
          <a:lstStyle/>
          <a:p>
            <a:r>
              <a:rPr lang="en-US" dirty="0"/>
              <a:t>Legacy </a:t>
            </a:r>
            <a:r>
              <a:rPr lang="en-US" dirty="0" smtClean="0"/>
              <a:t>Allocation </a:t>
            </a:r>
            <a:r>
              <a:rPr lang="en-US" dirty="0"/>
              <a:t>during years of low salmon encounter</a:t>
            </a:r>
          </a:p>
        </p:txBody>
      </p:sp>
      <p:sp>
        <p:nvSpPr>
          <p:cNvPr id="28674" name="Rectangle 2"/>
          <p:cNvSpPr>
            <a:spLocks noGrp="1" noChangeArrowheads="1"/>
          </p:cNvSpPr>
          <p:nvPr>
            <p:ph type="body" idx="1"/>
          </p:nvPr>
        </p:nvSpPr>
        <p:spPr>
          <a:xfrm>
            <a:off x="254000" y="2032000"/>
            <a:ext cx="9702800" cy="5334000"/>
          </a:xfrm>
          <a:ln/>
        </p:spPr>
        <p:txBody>
          <a:bodyPr/>
          <a:lstStyle/>
          <a:p>
            <a:r>
              <a:rPr lang="en-US" dirty="0"/>
              <a:t>Reducing </a:t>
            </a:r>
            <a:r>
              <a:rPr lang="en-US" dirty="0" err="1"/>
              <a:t>bycatch</a:t>
            </a:r>
            <a:r>
              <a:rPr lang="en-US" dirty="0"/>
              <a:t> during low-encounter years has a </a:t>
            </a:r>
            <a:r>
              <a:rPr lang="en-US" u="sng" dirty="0"/>
              <a:t>larger</a:t>
            </a:r>
            <a:r>
              <a:rPr lang="en-US" dirty="0"/>
              <a:t> effect on increasing ITEC allocation.  Thus, incentives to reduce </a:t>
            </a:r>
            <a:r>
              <a:rPr lang="en-US" dirty="0" err="1"/>
              <a:t>bycatch</a:t>
            </a:r>
            <a:r>
              <a:rPr lang="en-US" dirty="0"/>
              <a:t> are </a:t>
            </a:r>
            <a:r>
              <a:rPr lang="en-US" u="sng" dirty="0"/>
              <a:t>stronger</a:t>
            </a:r>
            <a:r>
              <a:rPr lang="en-US" dirty="0"/>
              <a:t> during</a:t>
            </a:r>
            <a:r>
              <a:rPr lang="en-US" dirty="0" smtClean="0"/>
              <a:t> low encounter </a:t>
            </a:r>
            <a:r>
              <a:rPr lang="en-US" dirty="0"/>
              <a:t>times.</a:t>
            </a:r>
            <a:endParaRPr lang="en-US" dirty="0" smtClean="0"/>
          </a:p>
          <a:p>
            <a:r>
              <a:rPr lang="en-US" dirty="0" smtClean="0"/>
              <a:t>Reducing </a:t>
            </a:r>
            <a:r>
              <a:rPr lang="en-US" dirty="0" err="1" smtClean="0"/>
              <a:t>bycatch</a:t>
            </a:r>
            <a:r>
              <a:rPr lang="en-US" dirty="0" smtClean="0"/>
              <a:t> by 10 salmon in 2006 (a high encounter year) increases ITEC allocation by an average of 1.11 credits in 2007.</a:t>
            </a:r>
          </a:p>
          <a:p>
            <a:r>
              <a:rPr lang="en-US" dirty="0" smtClean="0"/>
              <a:t>Reducing </a:t>
            </a:r>
            <a:r>
              <a:rPr lang="en-US" dirty="0" err="1" smtClean="0"/>
              <a:t>bycatch</a:t>
            </a:r>
            <a:r>
              <a:rPr lang="en-US" dirty="0" smtClean="0"/>
              <a:t> by 10 salmon in 2003 (a low encounter year) increases ITEC allocation by an average of 2.84 credits in 2004.</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1778000" y="0"/>
            <a:ext cx="5672667" cy="931333"/>
          </a:xfrm>
        </p:spPr>
        <p:txBody>
          <a:bodyPr/>
          <a:lstStyle/>
          <a:p>
            <a:pPr>
              <a:buFont typeface="Times" charset="0"/>
              <a:buChar char="•"/>
            </a:pPr>
            <a:r>
              <a:rPr lang="en-US" sz="4400" dirty="0">
                <a:latin typeface="Times New Roman" charset="0"/>
              </a:rPr>
              <a:t> Legacy Program</a:t>
            </a:r>
            <a:endParaRPr lang="en-US" dirty="0"/>
          </a:p>
        </p:txBody>
      </p:sp>
      <p:sp>
        <p:nvSpPr>
          <p:cNvPr id="47111" name="Rectangle 7"/>
          <p:cNvSpPr>
            <a:spLocks noChangeArrowheads="1"/>
          </p:cNvSpPr>
          <p:nvPr/>
        </p:nvSpPr>
        <p:spPr bwMode="auto">
          <a:xfrm>
            <a:off x="0" y="914400"/>
            <a:ext cx="10222630" cy="2718691"/>
          </a:xfrm>
          <a:prstGeom prst="rect">
            <a:avLst/>
          </a:prstGeom>
          <a:noFill/>
          <a:ln w="9525">
            <a:noFill/>
            <a:miter lim="800000"/>
            <a:headEnd/>
            <a:tailEnd/>
          </a:ln>
        </p:spPr>
        <p:txBody>
          <a:bodyPr wrap="none" lIns="101599" tIns="50799" rIns="101599" bIns="50799">
            <a:prstTxWarp prst="textNoShape">
              <a:avLst/>
            </a:prstTxWarp>
            <a:spAutoFit/>
          </a:bodyPr>
          <a:lstStyle/>
          <a:p>
            <a:pPr algn="l"/>
            <a:r>
              <a:rPr lang="en-US" sz="3100" u="sng" dirty="0">
                <a:solidFill>
                  <a:schemeClr val="tx2"/>
                </a:solidFill>
              </a:rPr>
              <a:t>Individual Vessel Incentives - Rewards:</a:t>
            </a:r>
            <a:r>
              <a:rPr lang="en-US" dirty="0"/>
              <a:t> There is more reward</a:t>
            </a:r>
          </a:p>
          <a:p>
            <a:pPr algn="l"/>
            <a:r>
              <a:rPr lang="en-US" dirty="0"/>
              <a:t>incentive to avoid </a:t>
            </a:r>
            <a:r>
              <a:rPr lang="en-US" dirty="0" err="1"/>
              <a:t>bycatch</a:t>
            </a:r>
            <a:r>
              <a:rPr lang="en-US" dirty="0"/>
              <a:t> during low </a:t>
            </a:r>
            <a:r>
              <a:rPr lang="en-US" dirty="0" err="1"/>
              <a:t>chinook</a:t>
            </a:r>
            <a:r>
              <a:rPr lang="en-US" dirty="0"/>
              <a:t> salmon</a:t>
            </a:r>
            <a:r>
              <a:rPr lang="en-US" dirty="0" smtClean="0"/>
              <a:t> </a:t>
            </a:r>
          </a:p>
          <a:p>
            <a:pPr algn="l"/>
            <a:r>
              <a:rPr lang="en-US" dirty="0" smtClean="0"/>
              <a:t>encounter </a:t>
            </a:r>
            <a:endParaRPr lang="en-US" dirty="0"/>
          </a:p>
          <a:p>
            <a:pPr algn="l"/>
            <a:r>
              <a:rPr lang="en-US" dirty="0"/>
              <a:t>years </a:t>
            </a:r>
            <a:r>
              <a:rPr lang="en-US" dirty="0">
                <a:solidFill>
                  <a:srgbClr val="3119D2"/>
                </a:solidFill>
              </a:rPr>
              <a:t>(blue)</a:t>
            </a:r>
            <a:r>
              <a:rPr lang="en-US" dirty="0"/>
              <a:t>.</a:t>
            </a:r>
          </a:p>
          <a:p>
            <a:pPr algn="l"/>
            <a:endParaRPr lang="en-US" dirty="0"/>
          </a:p>
        </p:txBody>
      </p:sp>
      <p:sp>
        <p:nvSpPr>
          <p:cNvPr id="47114" name="Rectangle 10"/>
          <p:cNvSpPr>
            <a:spLocks noChangeArrowheads="1"/>
          </p:cNvSpPr>
          <p:nvPr/>
        </p:nvSpPr>
        <p:spPr bwMode="auto">
          <a:xfrm>
            <a:off x="345722" y="6187723"/>
            <a:ext cx="204611" cy="407459"/>
          </a:xfrm>
          <a:prstGeom prst="rect">
            <a:avLst/>
          </a:prstGeom>
          <a:noFill/>
          <a:ln w="9525">
            <a:noFill/>
            <a:miter lim="800000"/>
            <a:headEnd/>
            <a:tailEnd/>
          </a:ln>
        </p:spPr>
        <p:txBody>
          <a:bodyPr wrap="none" lIns="101599" tIns="50799" rIns="101599" bIns="50799">
            <a:prstTxWarp prst="textNoShape">
              <a:avLst/>
            </a:prstTxWarp>
            <a:spAutoFit/>
          </a:bodyPr>
          <a:lstStyle/>
          <a:p>
            <a:endParaRPr lang="en-US" sz="2000" dirty="0"/>
          </a:p>
        </p:txBody>
      </p:sp>
      <p:pic>
        <p:nvPicPr>
          <p:cNvPr id="47120" name="Picture 16"/>
          <p:cNvPicPr>
            <a:picLocks noChangeAspect="1" noChangeArrowheads="1"/>
          </p:cNvPicPr>
          <p:nvPr/>
        </p:nvPicPr>
        <mc:AlternateContent xmlns:ma="http://schemas.microsoft.com/office/mac/drawingml/2008/main">
          <mc:Choice Requires="ma">
            <p:blipFill>
              <a:blip r:embed="rId3"/>
              <a:srcRect/>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4"/>
              <a:srcRect/>
              <a:stretch>
                <a:fillRect/>
              </a:stretch>
            </p:blipFill>
          </mc:Fallback>
        </mc:AlternateContent>
        <p:spPr bwMode="auto">
          <a:xfrm>
            <a:off x="3251200" y="1981200"/>
            <a:ext cx="6208889" cy="5638800"/>
          </a:xfrm>
          <a:prstGeom prst="rect">
            <a:avLst/>
          </a:prstGeom>
          <a:noFill/>
          <a:ln w="9525">
            <a:noFill/>
            <a:miter lim="800000"/>
            <a:headEnd/>
            <a:tailEnd/>
          </a:ln>
          <a:effectLst/>
        </p:spPr>
      </p:pic>
      <p:sp>
        <p:nvSpPr>
          <p:cNvPr id="47113" name="Rectangle 9"/>
          <p:cNvSpPr>
            <a:spLocks noChangeArrowheads="1"/>
          </p:cNvSpPr>
          <p:nvPr/>
        </p:nvSpPr>
        <p:spPr bwMode="auto">
          <a:xfrm>
            <a:off x="5418667" y="3471333"/>
            <a:ext cx="3478389" cy="2718691"/>
          </a:xfrm>
          <a:prstGeom prst="rect">
            <a:avLst/>
          </a:prstGeom>
          <a:noFill/>
          <a:ln w="9525">
            <a:noFill/>
            <a:miter lim="800000"/>
            <a:headEnd/>
            <a:tailEnd/>
          </a:ln>
        </p:spPr>
        <p:txBody>
          <a:bodyPr lIns="101599" tIns="50799" rIns="101599" bIns="50799">
            <a:prstTxWarp prst="textNoShape">
              <a:avLst/>
            </a:prstTxWarp>
            <a:spAutoFit/>
          </a:bodyPr>
          <a:lstStyle/>
          <a:p>
            <a:r>
              <a:rPr lang="en-US" dirty="0"/>
              <a:t>Think of this as gaining</a:t>
            </a:r>
          </a:p>
          <a:p>
            <a:r>
              <a:rPr lang="en-US" dirty="0"/>
              <a:t>additional insurance by fishing cleanly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1778000" y="0"/>
            <a:ext cx="5672667" cy="931333"/>
          </a:xfrm>
        </p:spPr>
        <p:txBody>
          <a:bodyPr/>
          <a:lstStyle/>
          <a:p>
            <a:pPr>
              <a:buFont typeface="Times" charset="0"/>
              <a:buChar char="•"/>
            </a:pPr>
            <a:r>
              <a:rPr lang="en-US" sz="4400" dirty="0">
                <a:latin typeface="Times New Roman" charset="0"/>
              </a:rPr>
              <a:t> Legacy Program</a:t>
            </a:r>
            <a:endParaRPr lang="en-US" dirty="0"/>
          </a:p>
        </p:txBody>
      </p:sp>
      <p:sp>
        <p:nvSpPr>
          <p:cNvPr id="49155" name="Rectangle 3"/>
          <p:cNvSpPr>
            <a:spLocks noChangeArrowheads="1"/>
          </p:cNvSpPr>
          <p:nvPr/>
        </p:nvSpPr>
        <p:spPr bwMode="auto">
          <a:xfrm>
            <a:off x="0" y="762000"/>
            <a:ext cx="10540744" cy="2564803"/>
          </a:xfrm>
          <a:prstGeom prst="rect">
            <a:avLst/>
          </a:prstGeom>
          <a:noFill/>
          <a:ln w="9525">
            <a:noFill/>
            <a:miter lim="800000"/>
            <a:headEnd/>
            <a:tailEnd/>
          </a:ln>
        </p:spPr>
        <p:txBody>
          <a:bodyPr wrap="none" lIns="101599" tIns="50799" rIns="101599" bIns="50799">
            <a:prstTxWarp prst="textNoShape">
              <a:avLst/>
            </a:prstTxWarp>
            <a:spAutoFit/>
          </a:bodyPr>
          <a:lstStyle/>
          <a:p>
            <a:pPr algn="l"/>
            <a:r>
              <a:rPr lang="en-US" sz="3100" u="sng" dirty="0">
                <a:solidFill>
                  <a:schemeClr val="tx2"/>
                </a:solidFill>
              </a:rPr>
              <a:t>Individual Vessel Incentives - Penalties:</a:t>
            </a:r>
            <a:r>
              <a:rPr lang="en-US" sz="3100" dirty="0">
                <a:solidFill>
                  <a:schemeClr val="tx2"/>
                </a:solidFill>
              </a:rPr>
              <a:t> </a:t>
            </a:r>
            <a:r>
              <a:rPr lang="en-US" sz="3100" dirty="0"/>
              <a:t>Every vessel’s future </a:t>
            </a:r>
          </a:p>
          <a:p>
            <a:pPr algn="l"/>
            <a:r>
              <a:rPr lang="en-US" sz="3100" dirty="0"/>
              <a:t>allocation of ITEC is at risk of being reduced if their relative </a:t>
            </a:r>
          </a:p>
          <a:p>
            <a:pPr algn="l"/>
            <a:r>
              <a:rPr lang="en-US" sz="3100" dirty="0"/>
              <a:t>performance is poor. This penalty is greater during low salmon </a:t>
            </a:r>
          </a:p>
          <a:p>
            <a:pPr algn="l"/>
            <a:r>
              <a:rPr lang="en-US" sz="3100" dirty="0"/>
              <a:t>encounter years </a:t>
            </a:r>
            <a:r>
              <a:rPr lang="en-US" sz="3100" dirty="0">
                <a:solidFill>
                  <a:srgbClr val="3119D2"/>
                </a:solidFill>
              </a:rPr>
              <a:t>(blue)</a:t>
            </a:r>
            <a:r>
              <a:rPr lang="en-US" sz="3100" dirty="0"/>
              <a:t>.</a:t>
            </a:r>
          </a:p>
          <a:p>
            <a:pPr algn="l"/>
            <a:endParaRPr lang="en-US" sz="3100" dirty="0"/>
          </a:p>
        </p:txBody>
      </p:sp>
      <p:graphicFrame>
        <p:nvGraphicFramePr>
          <p:cNvPr id="49161" name="Object 9"/>
          <p:cNvGraphicFramePr>
            <a:graphicFrameLocks noChangeAspect="1"/>
          </p:cNvGraphicFramePr>
          <p:nvPr/>
        </p:nvGraphicFramePr>
        <p:xfrm>
          <a:off x="3640667" y="2310694"/>
          <a:ext cx="6519333" cy="5309306"/>
        </p:xfrm>
        <a:graphic>
          <a:graphicData uri="http://schemas.openxmlformats.org/presentationml/2006/ole">
            <p:oleObj spid="_x0000_s123906" name="Worksheet" r:id="rId4" imgW="8217408" imgH="6693408" progId="Excel.Sheet.8">
              <p:embed/>
            </p:oleObj>
          </a:graphicData>
        </a:graphic>
      </p:graphicFrame>
      <p:sp>
        <p:nvSpPr>
          <p:cNvPr id="49159" name="Rectangle 7"/>
          <p:cNvSpPr>
            <a:spLocks noChangeArrowheads="1"/>
          </p:cNvSpPr>
          <p:nvPr/>
        </p:nvSpPr>
        <p:spPr bwMode="auto">
          <a:xfrm>
            <a:off x="4470400" y="4572000"/>
            <a:ext cx="4103685" cy="1672251"/>
          </a:xfrm>
          <a:prstGeom prst="rect">
            <a:avLst/>
          </a:prstGeom>
          <a:noFill/>
          <a:ln w="9525">
            <a:noFill/>
            <a:miter lim="800000"/>
            <a:headEnd/>
            <a:tailEnd/>
          </a:ln>
        </p:spPr>
        <p:txBody>
          <a:bodyPr wrap="none" lIns="101599" tIns="50799" rIns="101599" bIns="50799">
            <a:prstTxWarp prst="textNoShape">
              <a:avLst/>
            </a:prstTxWarp>
            <a:spAutoFit/>
          </a:bodyPr>
          <a:lstStyle/>
          <a:p>
            <a:r>
              <a:rPr lang="en-US" dirty="0"/>
              <a:t>Think of this as having</a:t>
            </a:r>
          </a:p>
          <a:p>
            <a:r>
              <a:rPr lang="en-US" dirty="0"/>
              <a:t>reduced insurance</a:t>
            </a:r>
          </a:p>
          <a:p>
            <a:r>
              <a:rPr lang="en-US" dirty="0"/>
              <a:t>due to high </a:t>
            </a:r>
            <a:r>
              <a:rPr lang="en-US" dirty="0" err="1"/>
              <a:t>bycatch</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0FB8F06-2EED-4E73-BD25-23246AEA2D03}" type="slidenum">
              <a:rPr lang="en-US"/>
              <a:pPr/>
              <a:t>26</a:t>
            </a:fld>
            <a:endParaRPr lang="en-US"/>
          </a:p>
        </p:txBody>
      </p:sp>
      <p:sp>
        <p:nvSpPr>
          <p:cNvPr id="30721" name="Rectangle 1"/>
          <p:cNvSpPr>
            <a:spLocks noGrp="1" noChangeArrowheads="1"/>
          </p:cNvSpPr>
          <p:nvPr>
            <p:ph type="title"/>
          </p:nvPr>
        </p:nvSpPr>
        <p:spPr>
          <a:xfrm>
            <a:off x="254000" y="254000"/>
            <a:ext cx="9652000" cy="1524000"/>
          </a:xfrm>
          <a:ln/>
        </p:spPr>
        <p:txBody>
          <a:bodyPr/>
          <a:lstStyle/>
          <a:p>
            <a:r>
              <a:rPr lang="en-US" dirty="0"/>
              <a:t>Legacy Allocation during years of low salmon encounter</a:t>
            </a:r>
          </a:p>
        </p:txBody>
      </p:sp>
      <p:sp>
        <p:nvSpPr>
          <p:cNvPr id="30722" name="Rectangle 2"/>
          <p:cNvSpPr>
            <a:spLocks noGrp="1" noChangeArrowheads="1"/>
          </p:cNvSpPr>
          <p:nvPr>
            <p:ph type="body" idx="1"/>
          </p:nvPr>
        </p:nvSpPr>
        <p:spPr>
          <a:xfrm>
            <a:off x="254000" y="2032000"/>
            <a:ext cx="9702800" cy="5334000"/>
          </a:xfrm>
          <a:ln/>
        </p:spPr>
        <p:txBody>
          <a:bodyPr/>
          <a:lstStyle/>
          <a:p>
            <a:pPr>
              <a:buFontTx/>
              <a:buAutoNum type="arabicPeriod" startAt="4"/>
            </a:pPr>
            <a:r>
              <a:rPr lang="en-US" dirty="0" smtClean="0"/>
              <a:t>Therefore, the </a:t>
            </a:r>
            <a:r>
              <a:rPr lang="en-US" dirty="0"/>
              <a:t>incentive to reduce </a:t>
            </a:r>
            <a:r>
              <a:rPr lang="en-US" dirty="0" err="1"/>
              <a:t>bycatch</a:t>
            </a:r>
            <a:r>
              <a:rPr lang="en-US" dirty="0"/>
              <a:t> is</a:t>
            </a:r>
            <a:r>
              <a:rPr lang="en-US" dirty="0" smtClean="0"/>
              <a:t> roughly 3x </a:t>
            </a:r>
            <a:r>
              <a:rPr lang="en-US" dirty="0"/>
              <a:t>higher during low-encounter </a:t>
            </a:r>
            <a:r>
              <a:rPr lang="en-US" dirty="0" smtClean="0"/>
              <a:t>years</a:t>
            </a:r>
          </a:p>
          <a:p>
            <a:pPr>
              <a:buFontTx/>
              <a:buAutoNum type="arabicPeriod" startAt="4"/>
            </a:pPr>
            <a:endParaRPr lang="en-US" dirty="0" smtClean="0"/>
          </a:p>
          <a:p>
            <a:pPr>
              <a:buFontTx/>
              <a:buAutoNum type="arabicPeriod" startAt="4"/>
            </a:pPr>
            <a:r>
              <a:rPr lang="en-US" dirty="0" smtClean="0"/>
              <a:t> Increased </a:t>
            </a:r>
            <a:r>
              <a:rPr lang="en-US" dirty="0"/>
              <a:t>ITEC allocation can be worth up to </a:t>
            </a:r>
            <a:endParaRPr lang="en-US" dirty="0" smtClean="0"/>
          </a:p>
          <a:p>
            <a:pPr>
              <a:buNone/>
            </a:pPr>
            <a:r>
              <a:rPr lang="en-US" dirty="0" smtClean="0"/>
              <a:t>	~$7k</a:t>
            </a:r>
            <a:r>
              <a:rPr lang="en-US" dirty="0"/>
              <a:t>/credit in Pollock revenue.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77AEEEB-FE7A-43FE-8B96-80A8334E84DD}" type="slidenum">
              <a:rPr lang="en-US"/>
              <a:pPr/>
              <a:t>27</a:t>
            </a:fld>
            <a:endParaRPr lang="en-US"/>
          </a:p>
        </p:txBody>
      </p:sp>
      <p:sp>
        <p:nvSpPr>
          <p:cNvPr id="36865" name="Rectangle 1"/>
          <p:cNvSpPr>
            <a:spLocks noGrp="1" noChangeArrowheads="1"/>
          </p:cNvSpPr>
          <p:nvPr>
            <p:ph type="title"/>
          </p:nvPr>
        </p:nvSpPr>
        <p:spPr>
          <a:ln/>
        </p:spPr>
        <p:txBody>
          <a:bodyPr/>
          <a:lstStyle/>
          <a:p>
            <a:r>
              <a:rPr lang="en-US" dirty="0" smtClean="0">
                <a:latin typeface="+mn-lt"/>
              </a:rPr>
              <a:t> Summary: Legacy ITEC Reallocation</a:t>
            </a:r>
            <a:endParaRPr lang="en-US" dirty="0">
              <a:latin typeface="+mn-lt"/>
            </a:endParaRPr>
          </a:p>
        </p:txBody>
      </p:sp>
      <p:sp>
        <p:nvSpPr>
          <p:cNvPr id="36866" name="Rectangle 2"/>
          <p:cNvSpPr>
            <a:spLocks noGrp="1" noChangeArrowheads="1"/>
          </p:cNvSpPr>
          <p:nvPr>
            <p:ph type="body" idx="1"/>
          </p:nvPr>
        </p:nvSpPr>
        <p:spPr>
          <a:ln/>
        </p:spPr>
        <p:txBody>
          <a:bodyPr/>
          <a:lstStyle/>
          <a:p>
            <a:r>
              <a:rPr lang="en-US" dirty="0"/>
              <a:t>Legacy Allocation redistributes credits towards more efficient vessels with low </a:t>
            </a:r>
            <a:r>
              <a:rPr lang="en-US" dirty="0" err="1"/>
              <a:t>bycatch</a:t>
            </a:r>
            <a:r>
              <a:rPr lang="en-US" dirty="0"/>
              <a:t> that can maximize Pollock harvest with respect to salmon </a:t>
            </a:r>
            <a:r>
              <a:rPr lang="en-US" dirty="0" err="1"/>
              <a:t>bycatch</a:t>
            </a:r>
            <a:r>
              <a:rPr lang="en-US" dirty="0"/>
              <a:t>.</a:t>
            </a:r>
          </a:p>
          <a:p>
            <a:pPr marL="914400" lvl="1"/>
            <a:r>
              <a:rPr lang="en-US" dirty="0"/>
              <a:t>This increases the amount of Pollock that can be harvested in years in which the fleet runs against the </a:t>
            </a:r>
            <a:r>
              <a:rPr lang="en-US" dirty="0" err="1" smtClean="0"/>
              <a:t>hardcap</a:t>
            </a:r>
            <a:r>
              <a:rPr lang="en-US" dirty="0" smtClean="0"/>
              <a:t> (2005, 6, 7).</a:t>
            </a:r>
            <a:endParaRPr lang="en-US" dirty="0"/>
          </a:p>
          <a:p>
            <a:pPr marL="914400" lvl="1"/>
            <a:r>
              <a:rPr lang="en-US" dirty="0"/>
              <a:t>This provides incentive for vessels to reduce </a:t>
            </a:r>
            <a:r>
              <a:rPr lang="en-US" dirty="0" err="1"/>
              <a:t>bycatch</a:t>
            </a:r>
            <a:r>
              <a:rPr lang="en-US" dirty="0" smtClean="0"/>
              <a:t> in low and moderate encounter years in </a:t>
            </a:r>
            <a:r>
              <a:rPr lang="en-US" dirty="0"/>
              <a:t>order to maintain (or increase) ITEC allocation to avoid foregoing Pollock.</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Legacy Market-Incentive Program</a:t>
            </a:r>
            <a:br>
              <a:rPr lang="en-US" dirty="0" smtClean="0">
                <a:latin typeface="+mn-lt"/>
              </a:rPr>
            </a:br>
            <a:r>
              <a:rPr lang="en-US" dirty="0" smtClean="0">
                <a:latin typeface="+mn-lt"/>
              </a:rPr>
              <a:t>2 Components:</a:t>
            </a:r>
            <a:endParaRPr lang="en-US" dirty="0">
              <a:latin typeface="+mn-lt"/>
            </a:endParaRPr>
          </a:p>
        </p:txBody>
      </p:sp>
      <p:sp>
        <p:nvSpPr>
          <p:cNvPr id="3" name="Content Placeholder 2"/>
          <p:cNvSpPr>
            <a:spLocks noGrp="1"/>
          </p:cNvSpPr>
          <p:nvPr>
            <p:ph idx="1"/>
          </p:nvPr>
        </p:nvSpPr>
        <p:spPr>
          <a:xfrm>
            <a:off x="279400" y="2362200"/>
            <a:ext cx="9652000" cy="5842000"/>
          </a:xfrm>
        </p:spPr>
        <p:txBody>
          <a:bodyPr/>
          <a:lstStyle/>
          <a:p>
            <a:pPr>
              <a:buClr>
                <a:srgbClr val="008000"/>
              </a:buClr>
            </a:pPr>
            <a:r>
              <a:rPr lang="en-US" sz="4400" dirty="0" smtClean="0"/>
              <a:t>Legacy Allocations </a:t>
            </a:r>
          </a:p>
          <a:p>
            <a:endParaRPr lang="en-US" sz="4400" dirty="0" smtClean="0"/>
          </a:p>
          <a:p>
            <a:pPr>
              <a:buNone/>
            </a:pPr>
            <a:endParaRPr lang="en-US" sz="4400" dirty="0" smtClean="0"/>
          </a:p>
          <a:p>
            <a:pPr>
              <a:buClr>
                <a:srgbClr val="008000"/>
              </a:buClr>
            </a:pPr>
            <a:r>
              <a:rPr lang="en-US" sz="4400" dirty="0" smtClean="0"/>
              <a:t>Transfer Rules (trading rules)</a:t>
            </a:r>
            <a:endParaRPr lang="en-US" sz="4400" dirty="0"/>
          </a:p>
        </p:txBody>
      </p:sp>
      <p:sp>
        <p:nvSpPr>
          <p:cNvPr id="4" name="Slide Number Placeholder 3"/>
          <p:cNvSpPr>
            <a:spLocks noGrp="1"/>
          </p:cNvSpPr>
          <p:nvPr>
            <p:ph type="sldNum" sz="quarter" idx="10"/>
          </p:nvPr>
        </p:nvSpPr>
        <p:spPr/>
        <p:txBody>
          <a:bodyPr/>
          <a:lstStyle/>
          <a:p>
            <a:fld id="{1DF4D9B9-0D8F-4456-9DE9-25817C3A46CB}"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fld id="{930E98D2-8142-C044-BD6E-BCC0733AC107}" type="slidenum">
              <a:rPr lang="en-US"/>
              <a:pPr/>
              <a:t>29</a:t>
            </a:fld>
            <a:endParaRPr lang="en-US"/>
          </a:p>
        </p:txBody>
      </p:sp>
      <p:sp>
        <p:nvSpPr>
          <p:cNvPr id="60419" name="Rectangle 1"/>
          <p:cNvSpPr>
            <a:spLocks noGrp="1" noChangeArrowheads="1"/>
          </p:cNvSpPr>
          <p:nvPr>
            <p:ph type="title"/>
          </p:nvPr>
        </p:nvSpPr>
        <p:spPr>
          <a:xfrm>
            <a:off x="254000" y="254000"/>
            <a:ext cx="9652000" cy="1524000"/>
          </a:xfrm>
        </p:spPr>
        <p:txBody>
          <a:bodyPr/>
          <a:lstStyle/>
          <a:p>
            <a:pPr eaLnBrk="1" hangingPunct="1"/>
            <a:r>
              <a:rPr lang="en-US"/>
              <a:t>Trading is Necessary</a:t>
            </a:r>
            <a:br>
              <a:rPr lang="en-US"/>
            </a:br>
            <a:r>
              <a:rPr lang="en-US"/>
              <a:t>Under the PPA hard cap</a:t>
            </a:r>
          </a:p>
        </p:txBody>
      </p:sp>
      <p:graphicFrame>
        <p:nvGraphicFramePr>
          <p:cNvPr id="2" name="Group 2"/>
          <p:cNvGraphicFramePr>
            <a:graphicFrameLocks noGrp="1"/>
          </p:cNvGraphicFramePr>
          <p:nvPr/>
        </p:nvGraphicFramePr>
        <p:xfrm>
          <a:off x="2057400" y="2222500"/>
          <a:ext cx="6032500" cy="4953000"/>
        </p:xfrm>
        <a:graphic>
          <a:graphicData uri="http://schemas.openxmlformats.org/drawingml/2006/table">
            <a:tbl>
              <a:tblPr/>
              <a:tblGrid>
                <a:gridCol w="1587500"/>
                <a:gridCol w="4445000"/>
              </a:tblGrid>
              <a:tr h="11430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year</a:t>
                      </a:r>
                    </a:p>
                  </a:txBody>
                  <a:tcPr marL="25400" marR="25400" marT="25400" marB="254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A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 of Inshore sector vessels that run out of credits</a:t>
                      </a:r>
                    </a:p>
                  </a:txBody>
                  <a:tcPr marL="25400" marR="25400" marT="25400" marB="254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ADBFE"/>
                    </a:solidFill>
                  </a:tcPr>
                </a:tc>
              </a:tr>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2003</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11</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2004</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33</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2005</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37</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2006</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54</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2007</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8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56</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386BC0F-CCD1-42C4-B3A0-9971E9F49484}" type="slidenum">
              <a:rPr lang="en-US"/>
              <a:pPr/>
              <a:t>3</a:t>
            </a:fld>
            <a:endParaRPr lang="en-US"/>
          </a:p>
        </p:txBody>
      </p:sp>
      <p:sp>
        <p:nvSpPr>
          <p:cNvPr id="5121" name="Rectangle 1"/>
          <p:cNvSpPr>
            <a:spLocks noGrp="1" noChangeArrowheads="1"/>
          </p:cNvSpPr>
          <p:nvPr>
            <p:ph type="title"/>
          </p:nvPr>
        </p:nvSpPr>
        <p:spPr>
          <a:xfrm>
            <a:off x="254000" y="254000"/>
            <a:ext cx="9652000" cy="2133600"/>
          </a:xfrm>
          <a:ln/>
        </p:spPr>
        <p:txBody>
          <a:bodyPr/>
          <a:lstStyle/>
          <a:p>
            <a:r>
              <a:rPr lang="en-US" sz="4400"/>
              <a:t>ICA requirements to participate in the 68,392 hard cap scenario</a:t>
            </a:r>
            <a:br>
              <a:rPr lang="en-US" sz="4400"/>
            </a:br>
            <a:r>
              <a:rPr lang="en-US" sz="4400" i="1"/>
              <a:t>(as specified in the PPA)</a:t>
            </a:r>
          </a:p>
        </p:txBody>
      </p:sp>
      <p:sp>
        <p:nvSpPr>
          <p:cNvPr id="5122" name="Rectangle 2"/>
          <p:cNvSpPr>
            <a:spLocks noGrp="1" noChangeArrowheads="1"/>
          </p:cNvSpPr>
          <p:nvPr>
            <p:ph type="body" idx="1"/>
          </p:nvPr>
        </p:nvSpPr>
        <p:spPr>
          <a:xfrm>
            <a:off x="254000" y="2451100"/>
            <a:ext cx="9652000" cy="4660900"/>
          </a:xfrm>
          <a:ln/>
        </p:spPr>
        <p:txBody>
          <a:bodyPr/>
          <a:lstStyle/>
          <a:p>
            <a:pPr>
              <a:buFontTx/>
              <a:buAutoNum type="arabicPeriod" startAt="3"/>
            </a:pPr>
            <a:r>
              <a:rPr lang="en-US" dirty="0"/>
              <a:t>The ICA must specify how those incentives are expected to promote reductions in actual individual vessel </a:t>
            </a:r>
            <a:r>
              <a:rPr lang="en-US" dirty="0" err="1"/>
              <a:t>bycatch</a:t>
            </a:r>
            <a:r>
              <a:rPr lang="en-US" dirty="0"/>
              <a:t> rates relative to what would have occurred in</a:t>
            </a:r>
            <a:r>
              <a:rPr lang="en-US" dirty="0" smtClean="0"/>
              <a:t> the absence </a:t>
            </a:r>
            <a:r>
              <a:rPr lang="en-US" dirty="0"/>
              <a:t>of the incentive program.  Incentive measures must promote salmon savings in any condition of </a:t>
            </a:r>
            <a:r>
              <a:rPr lang="en-US" dirty="0" err="1"/>
              <a:t>pollock</a:t>
            </a:r>
            <a:r>
              <a:rPr lang="en-US" dirty="0"/>
              <a:t> and salmon abundance,</a:t>
            </a:r>
            <a:r>
              <a:rPr lang="en-US" dirty="0" smtClean="0"/>
              <a:t> and </a:t>
            </a:r>
            <a:r>
              <a:rPr lang="en-US" i="1" dirty="0" smtClean="0"/>
              <a:t>influence operational </a:t>
            </a:r>
            <a:r>
              <a:rPr lang="en-US" i="1" dirty="0"/>
              <a:t>decisions at </a:t>
            </a:r>
            <a:r>
              <a:rPr lang="en-US" i="1" dirty="0" err="1"/>
              <a:t>bycatch</a:t>
            </a:r>
            <a:r>
              <a:rPr lang="en-US" i="1" dirty="0"/>
              <a:t> levels below the hard cap.</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Rectangle 2"/>
          <p:cNvSpPr>
            <a:spLocks noGrp="1" noChangeArrowheads="1"/>
          </p:cNvSpPr>
          <p:nvPr>
            <p:ph type="ctrTitle"/>
          </p:nvPr>
        </p:nvSpPr>
        <p:spPr>
          <a:xfrm>
            <a:off x="508000" y="0"/>
            <a:ext cx="9313333" cy="2116667"/>
          </a:xfrm>
        </p:spPr>
        <p:txBody>
          <a:bodyPr/>
          <a:lstStyle/>
          <a:p>
            <a:r>
              <a:rPr lang="en-US" sz="4400" dirty="0"/>
              <a:t>Vessels Run Out of Credits Under the PPA </a:t>
            </a:r>
            <a:r>
              <a:rPr lang="en-US" sz="4400" dirty="0" err="1"/>
              <a:t>Hardcap</a:t>
            </a:r>
            <a:r>
              <a:rPr lang="en-US" sz="4400" dirty="0"/>
              <a:t> (Inshore)</a:t>
            </a:r>
            <a:endParaRPr lang="en-US" dirty="0"/>
          </a:p>
        </p:txBody>
      </p:sp>
      <p:graphicFrame>
        <p:nvGraphicFramePr>
          <p:cNvPr id="148483" name="Object 3"/>
          <p:cNvGraphicFramePr>
            <a:graphicFrameLocks noChangeAspect="1"/>
          </p:cNvGraphicFramePr>
          <p:nvPr/>
        </p:nvGraphicFramePr>
        <p:xfrm>
          <a:off x="423334" y="1545167"/>
          <a:ext cx="9059333" cy="6074833"/>
        </p:xfrm>
        <a:graphic>
          <a:graphicData uri="http://schemas.openxmlformats.org/presentationml/2006/ole">
            <p:oleObj spid="_x0000_s139266" name="Worksheet" r:id="rId4" imgW="8674608" imgH="5931408" progId="Excel.Sheet.8">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5C7964A-16E8-4A7D-8A0D-265CA935F1C2}" type="slidenum">
              <a:rPr lang="en-US"/>
              <a:pPr/>
              <a:t>31</a:t>
            </a:fld>
            <a:endParaRPr lang="en-US"/>
          </a:p>
        </p:txBody>
      </p:sp>
      <p:sp>
        <p:nvSpPr>
          <p:cNvPr id="38913" name="Rectangle 1"/>
          <p:cNvSpPr>
            <a:spLocks noGrp="1" noChangeArrowheads="1"/>
          </p:cNvSpPr>
          <p:nvPr>
            <p:ph type="title"/>
          </p:nvPr>
        </p:nvSpPr>
        <p:spPr>
          <a:ln/>
        </p:spPr>
        <p:txBody>
          <a:bodyPr/>
          <a:lstStyle/>
          <a:p>
            <a:r>
              <a:rPr lang="en-US" dirty="0">
                <a:latin typeface="+mn-lt"/>
              </a:rPr>
              <a:t>Why have transfer rules?</a:t>
            </a:r>
          </a:p>
        </p:txBody>
      </p:sp>
      <p:sp>
        <p:nvSpPr>
          <p:cNvPr id="38914" name="Rectangle 2"/>
          <p:cNvSpPr>
            <a:spLocks noGrp="1" noChangeArrowheads="1"/>
          </p:cNvSpPr>
          <p:nvPr>
            <p:ph type="body" idx="1"/>
          </p:nvPr>
        </p:nvSpPr>
        <p:spPr>
          <a:xfrm>
            <a:off x="254000" y="1270000"/>
            <a:ext cx="9906000" cy="5969000"/>
          </a:xfrm>
          <a:ln/>
        </p:spPr>
        <p:txBody>
          <a:bodyPr/>
          <a:lstStyle/>
          <a:p>
            <a:pPr>
              <a:buNone/>
            </a:pPr>
            <a:r>
              <a:rPr lang="en-US" dirty="0" smtClean="0"/>
              <a:t>	During </a:t>
            </a:r>
            <a:r>
              <a:rPr lang="en-US" dirty="0"/>
              <a:t>years of low salmon encounter,</a:t>
            </a:r>
            <a:r>
              <a:rPr lang="en-US" dirty="0" smtClean="0"/>
              <a:t> a high hard </a:t>
            </a:r>
            <a:r>
              <a:rPr lang="en-US" dirty="0"/>
              <a:t>cap may</a:t>
            </a:r>
            <a:r>
              <a:rPr lang="en-US" dirty="0" smtClean="0"/>
              <a:t> result in </a:t>
            </a:r>
            <a:r>
              <a:rPr lang="en-US" dirty="0"/>
              <a:t>an oversupply of ITEC for</a:t>
            </a:r>
            <a:r>
              <a:rPr lang="en-US" dirty="0" smtClean="0"/>
              <a:t> available for sale. This oversupply will tend to </a:t>
            </a:r>
            <a:r>
              <a:rPr lang="en-US" dirty="0"/>
              <a:t>lower credit prices and diminish</a:t>
            </a:r>
            <a:r>
              <a:rPr lang="en-US" dirty="0" smtClean="0"/>
              <a:t> </a:t>
            </a:r>
            <a:r>
              <a:rPr lang="en-US" u="sng" dirty="0" smtClean="0"/>
              <a:t>short-term </a:t>
            </a:r>
            <a:r>
              <a:rPr lang="en-US" dirty="0" smtClean="0"/>
              <a:t>trading incentives.</a:t>
            </a:r>
            <a:endParaRPr lang="en-US" dirty="0"/>
          </a:p>
          <a:p>
            <a:pPr>
              <a:buNone/>
            </a:pPr>
            <a:endParaRPr lang="en-US" dirty="0"/>
          </a:p>
          <a:p>
            <a:pPr>
              <a:buNone/>
            </a:pPr>
            <a:r>
              <a:rPr lang="en-US" u="sng" dirty="0"/>
              <a:t>Solution:</a:t>
            </a:r>
            <a:endParaRPr lang="en-US" u="sng" dirty="0" smtClean="0"/>
          </a:p>
          <a:p>
            <a:pPr>
              <a:buNone/>
            </a:pPr>
            <a:r>
              <a:rPr lang="en-US" dirty="0" smtClean="0"/>
              <a:t>	Create </a:t>
            </a:r>
            <a:r>
              <a:rPr lang="en-US" dirty="0"/>
              <a:t>transfer rules to </a:t>
            </a:r>
            <a:r>
              <a:rPr lang="en-US" dirty="0" smtClean="0"/>
              <a:t>prevent </a:t>
            </a:r>
            <a:r>
              <a:rPr lang="en-US" dirty="0"/>
              <a:t>potential</a:t>
            </a:r>
            <a:r>
              <a:rPr lang="en-US" dirty="0" smtClean="0"/>
              <a:t> abuse, control supply, and </a:t>
            </a:r>
            <a:r>
              <a:rPr lang="en-US" dirty="0"/>
              <a:t>strengthen the</a:t>
            </a:r>
            <a:r>
              <a:rPr lang="en-US" dirty="0" smtClean="0"/>
              <a:t> </a:t>
            </a:r>
            <a:r>
              <a:rPr lang="en-US" u="sng" dirty="0" smtClean="0"/>
              <a:t>long-term </a:t>
            </a:r>
            <a:r>
              <a:rPr lang="en-US" dirty="0" smtClean="0"/>
              <a:t>incentives </a:t>
            </a:r>
            <a:r>
              <a:rPr lang="en-US" dirty="0"/>
              <a:t>of</a:t>
            </a:r>
            <a:r>
              <a:rPr lang="en-US" dirty="0" smtClean="0"/>
              <a:t> Legacy Allocation</a:t>
            </a:r>
            <a:r>
              <a:rPr lang="en-US" dirty="0"/>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588F9DD-B0C3-4B86-B368-11EB83DC38F8}" type="slidenum">
              <a:rPr lang="en-US"/>
              <a:pPr/>
              <a:t>32</a:t>
            </a:fld>
            <a:endParaRPr lang="en-US"/>
          </a:p>
        </p:txBody>
      </p:sp>
      <p:sp>
        <p:nvSpPr>
          <p:cNvPr id="39937" name="Rectangle 1"/>
          <p:cNvSpPr>
            <a:spLocks noGrp="1" noChangeArrowheads="1"/>
          </p:cNvSpPr>
          <p:nvPr>
            <p:ph type="title"/>
          </p:nvPr>
        </p:nvSpPr>
        <p:spPr>
          <a:ln/>
        </p:spPr>
        <p:txBody>
          <a:bodyPr/>
          <a:lstStyle/>
          <a:p>
            <a:r>
              <a:rPr lang="en-US" dirty="0"/>
              <a:t>Transfer Rules</a:t>
            </a:r>
          </a:p>
        </p:txBody>
      </p:sp>
      <p:sp>
        <p:nvSpPr>
          <p:cNvPr id="39938" name="Rectangle 2"/>
          <p:cNvSpPr>
            <a:spLocks noGrp="1" noChangeArrowheads="1"/>
          </p:cNvSpPr>
          <p:nvPr>
            <p:ph type="body" idx="1"/>
          </p:nvPr>
        </p:nvSpPr>
        <p:spPr>
          <a:ln/>
        </p:spPr>
        <p:txBody>
          <a:bodyPr/>
          <a:lstStyle/>
          <a:p>
            <a:r>
              <a:rPr lang="en-US" u="sng" dirty="0"/>
              <a:t>B</a:t>
            </a:r>
            <a:r>
              <a:rPr lang="en-US" u="sng" dirty="0" smtClean="0"/>
              <a:t>uy-Side </a:t>
            </a:r>
            <a:r>
              <a:rPr lang="en-US" u="sng" dirty="0"/>
              <a:t>T</a:t>
            </a:r>
            <a:r>
              <a:rPr lang="en-US" u="sng" dirty="0" smtClean="0"/>
              <a:t>ransfer </a:t>
            </a:r>
            <a:r>
              <a:rPr lang="en-US" u="sng" dirty="0"/>
              <a:t>L</a:t>
            </a:r>
            <a:r>
              <a:rPr lang="en-US" u="sng" dirty="0" smtClean="0"/>
              <a:t>imit</a:t>
            </a:r>
            <a:endParaRPr lang="en-US" u="sng" dirty="0"/>
          </a:p>
          <a:p>
            <a:pPr marL="914400" lvl="1"/>
            <a:r>
              <a:rPr lang="en-US" dirty="0"/>
              <a:t>Vessels may only purchase a fixed fraction of their initial ITEC allocation</a:t>
            </a:r>
            <a:r>
              <a:rPr lang="en-US" dirty="0" smtClean="0"/>
              <a:t>. (prevents hoarding and abuse)</a:t>
            </a:r>
          </a:p>
          <a:p>
            <a:r>
              <a:rPr lang="en-US" u="sng" dirty="0"/>
              <a:t>Dynamic Salmon </a:t>
            </a:r>
            <a:r>
              <a:rPr lang="en-US" u="sng" dirty="0" smtClean="0"/>
              <a:t>Savings Rule</a:t>
            </a:r>
          </a:p>
          <a:p>
            <a:pPr lvl="1"/>
            <a:r>
              <a:rPr lang="en-US" dirty="0" smtClean="0"/>
              <a:t>Controls supply of ITEC by setting credits aside “Salmon Savings.”</a:t>
            </a:r>
          </a:p>
          <a:p>
            <a:pPr marL="914400" lvl="1"/>
            <a:r>
              <a:rPr lang="en-US" dirty="0" smtClean="0"/>
              <a:t>Adaptive </a:t>
            </a:r>
            <a:r>
              <a:rPr lang="en-US" dirty="0"/>
              <a:t>to the level of salmon abundance.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20D2D4-E91A-4AD9-9A29-43CB209A900D}" type="slidenum">
              <a:rPr lang="en-US"/>
              <a:pPr/>
              <a:t>33</a:t>
            </a:fld>
            <a:endParaRPr lang="en-US"/>
          </a:p>
        </p:txBody>
      </p:sp>
      <p:sp>
        <p:nvSpPr>
          <p:cNvPr id="40961" name="Rectangle 1"/>
          <p:cNvSpPr>
            <a:spLocks noGrp="1" noChangeArrowheads="1"/>
          </p:cNvSpPr>
          <p:nvPr>
            <p:ph type="title"/>
          </p:nvPr>
        </p:nvSpPr>
        <p:spPr>
          <a:ln/>
        </p:spPr>
        <p:txBody>
          <a:bodyPr/>
          <a:lstStyle/>
          <a:p>
            <a:r>
              <a:rPr lang="en-US" dirty="0"/>
              <a:t>Transfer Rules</a:t>
            </a:r>
          </a:p>
        </p:txBody>
      </p:sp>
      <p:sp>
        <p:nvSpPr>
          <p:cNvPr id="40962" name="Rectangle 2"/>
          <p:cNvSpPr>
            <a:spLocks noGrp="1" noChangeArrowheads="1"/>
          </p:cNvSpPr>
          <p:nvPr>
            <p:ph type="body" idx="1"/>
          </p:nvPr>
        </p:nvSpPr>
        <p:spPr>
          <a:xfrm>
            <a:off x="355600" y="1778000"/>
            <a:ext cx="9652000" cy="5842000"/>
          </a:xfrm>
          <a:ln/>
        </p:spPr>
        <p:txBody>
          <a:bodyPr/>
          <a:lstStyle/>
          <a:p>
            <a:r>
              <a:rPr lang="en-US" dirty="0"/>
              <a:t>Transfers occur between </a:t>
            </a:r>
            <a:r>
              <a:rPr lang="en-US" u="sng" dirty="0"/>
              <a:t>individual </a:t>
            </a:r>
            <a:r>
              <a:rPr lang="en-US" u="sng" dirty="0" smtClean="0"/>
              <a:t>vessels </a:t>
            </a:r>
            <a:r>
              <a:rPr lang="en-US" dirty="0" smtClean="0"/>
              <a:t>(per C-2).</a:t>
            </a:r>
          </a:p>
          <a:p>
            <a:pPr>
              <a:buNone/>
            </a:pPr>
            <a:endParaRPr lang="en-US" dirty="0" smtClean="0"/>
          </a:p>
          <a:p>
            <a:r>
              <a:rPr lang="en-US" dirty="0"/>
              <a:t>Transfer Rules amplify vessel-level </a:t>
            </a:r>
            <a:r>
              <a:rPr lang="en-US" dirty="0" smtClean="0"/>
              <a:t>incentives (per C-2).</a:t>
            </a: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20D2D4-E91A-4AD9-9A29-43CB209A900D}" type="slidenum">
              <a:rPr lang="en-US"/>
              <a:pPr/>
              <a:t>34</a:t>
            </a:fld>
            <a:endParaRPr lang="en-US"/>
          </a:p>
        </p:txBody>
      </p:sp>
      <p:sp>
        <p:nvSpPr>
          <p:cNvPr id="40961" name="Rectangle 1"/>
          <p:cNvSpPr>
            <a:spLocks noGrp="1" noChangeArrowheads="1"/>
          </p:cNvSpPr>
          <p:nvPr>
            <p:ph type="title"/>
          </p:nvPr>
        </p:nvSpPr>
        <p:spPr>
          <a:ln/>
        </p:spPr>
        <p:txBody>
          <a:bodyPr/>
          <a:lstStyle/>
          <a:p>
            <a:r>
              <a:rPr lang="en-US" dirty="0"/>
              <a:t>Transfer Rules</a:t>
            </a:r>
          </a:p>
        </p:txBody>
      </p:sp>
      <p:sp>
        <p:nvSpPr>
          <p:cNvPr id="40962" name="Rectangle 2"/>
          <p:cNvSpPr>
            <a:spLocks noGrp="1" noChangeArrowheads="1"/>
          </p:cNvSpPr>
          <p:nvPr>
            <p:ph type="body" idx="1"/>
          </p:nvPr>
        </p:nvSpPr>
        <p:spPr>
          <a:ln/>
        </p:spPr>
        <p:txBody>
          <a:bodyPr/>
          <a:lstStyle/>
          <a:p>
            <a:pPr marL="914400" lvl="1"/>
            <a:r>
              <a:rPr lang="en-US" dirty="0" smtClean="0"/>
              <a:t>prevent </a:t>
            </a:r>
            <a:r>
              <a:rPr lang="en-US" dirty="0"/>
              <a:t>abuse</a:t>
            </a:r>
            <a:r>
              <a:rPr lang="en-US" dirty="0" smtClean="0"/>
              <a:t> (hoarding) of </a:t>
            </a:r>
            <a:r>
              <a:rPr lang="en-US" dirty="0"/>
              <a:t>abundant credits during low-encounter </a:t>
            </a:r>
            <a:r>
              <a:rPr lang="en-US" dirty="0" smtClean="0"/>
              <a:t>years</a:t>
            </a:r>
          </a:p>
          <a:p>
            <a:pPr marL="914400" lvl="1">
              <a:buNone/>
            </a:pPr>
            <a:endParaRPr lang="en-US" dirty="0" smtClean="0"/>
          </a:p>
          <a:p>
            <a:pPr marL="914400" lvl="1"/>
            <a:r>
              <a:rPr lang="en-US" dirty="0"/>
              <a:t>increase short-term trading incentives (especially in low-encounter years</a:t>
            </a:r>
            <a:r>
              <a:rPr lang="en-US" dirty="0" smtClean="0"/>
              <a:t>) (C-2)</a:t>
            </a:r>
          </a:p>
          <a:p>
            <a:pPr marL="914400" lvl="1">
              <a:buNone/>
            </a:pPr>
            <a:endParaRPr lang="en-US" dirty="0" smtClean="0"/>
          </a:p>
          <a:p>
            <a:pPr marL="914400" lvl="1"/>
            <a:r>
              <a:rPr lang="en-US" dirty="0"/>
              <a:t>increase the strength of long-term incentives created by Legacy </a:t>
            </a:r>
            <a:r>
              <a:rPr lang="en-US" dirty="0" smtClean="0"/>
              <a:t>Allocation (C-2)</a:t>
            </a:r>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96276DD-BD5F-40B5-AE48-4A325A32B8AA}" type="slidenum">
              <a:rPr lang="en-US"/>
              <a:pPr/>
              <a:t>35</a:t>
            </a:fld>
            <a:endParaRPr lang="en-US"/>
          </a:p>
        </p:txBody>
      </p:sp>
      <p:sp>
        <p:nvSpPr>
          <p:cNvPr id="44033" name="Rectangle 1"/>
          <p:cNvSpPr>
            <a:spLocks noGrp="1" noChangeArrowheads="1"/>
          </p:cNvSpPr>
          <p:nvPr>
            <p:ph type="title"/>
          </p:nvPr>
        </p:nvSpPr>
        <p:spPr>
          <a:ln/>
        </p:spPr>
        <p:txBody>
          <a:bodyPr/>
          <a:lstStyle/>
          <a:p>
            <a:r>
              <a:rPr lang="en-US"/>
              <a:t>Buy-Side Transfer Limit</a:t>
            </a:r>
          </a:p>
        </p:txBody>
      </p:sp>
      <p:sp>
        <p:nvSpPr>
          <p:cNvPr id="44034" name="Rectangle 2"/>
          <p:cNvSpPr>
            <a:spLocks noGrp="1" noChangeArrowheads="1"/>
          </p:cNvSpPr>
          <p:nvPr>
            <p:ph type="body" idx="1"/>
          </p:nvPr>
        </p:nvSpPr>
        <p:spPr>
          <a:xfrm>
            <a:off x="254000" y="1270000"/>
            <a:ext cx="9652000" cy="5943600"/>
          </a:xfrm>
          <a:ln/>
        </p:spPr>
        <p:txBody>
          <a:bodyPr/>
          <a:lstStyle/>
          <a:p>
            <a:r>
              <a:rPr lang="en-US" dirty="0" smtClean="0"/>
              <a:t>Consider a limit of </a:t>
            </a:r>
            <a:r>
              <a:rPr lang="en-US" dirty="0"/>
              <a:t>1</a:t>
            </a:r>
            <a:r>
              <a:rPr lang="en-US" dirty="0" smtClean="0"/>
              <a:t>/3: </a:t>
            </a:r>
            <a:r>
              <a:rPr lang="en-US" dirty="0"/>
              <a:t>vessels may only purchase up to 1</a:t>
            </a:r>
            <a:r>
              <a:rPr lang="en-US" dirty="0" smtClean="0"/>
              <a:t>/3 </a:t>
            </a:r>
            <a:r>
              <a:rPr lang="en-US" dirty="0"/>
              <a:t>of </a:t>
            </a:r>
            <a:r>
              <a:rPr lang="en-US"/>
              <a:t>their</a:t>
            </a:r>
            <a:r>
              <a:rPr lang="en-US" smtClean="0"/>
              <a:t> annual </a:t>
            </a:r>
            <a:r>
              <a:rPr lang="en-US" dirty="0"/>
              <a:t>allocation.</a:t>
            </a:r>
          </a:p>
          <a:p>
            <a:r>
              <a:rPr lang="en-US" dirty="0"/>
              <a:t>A vessel that is allocated 300 </a:t>
            </a:r>
            <a:r>
              <a:rPr lang="en-US" dirty="0" smtClean="0"/>
              <a:t>credits for the year </a:t>
            </a:r>
            <a:r>
              <a:rPr lang="en-US" dirty="0"/>
              <a:t>(for A and B seasons combined) can only purchase a total of</a:t>
            </a:r>
            <a:r>
              <a:rPr lang="en-US" dirty="0" smtClean="0"/>
              <a:t> 100 additional credits from other vessels willing to sell them.</a:t>
            </a:r>
            <a:endParaRPr lang="en-US" dirty="0"/>
          </a:p>
          <a:p>
            <a:r>
              <a:rPr lang="en-US" dirty="0"/>
              <a:t>Lease Provision: If the vessel then leases an amount of </a:t>
            </a:r>
            <a:r>
              <a:rPr lang="en-US" dirty="0" err="1"/>
              <a:t>pollock</a:t>
            </a:r>
            <a:r>
              <a:rPr lang="en-US" dirty="0"/>
              <a:t> equal to its original allocation (doubling the amount of </a:t>
            </a:r>
            <a:r>
              <a:rPr lang="en-US" dirty="0" err="1"/>
              <a:t>pollock</a:t>
            </a:r>
            <a:r>
              <a:rPr lang="en-US" dirty="0"/>
              <a:t>), the number of credits it may </a:t>
            </a:r>
            <a:r>
              <a:rPr lang="en-US" dirty="0" smtClean="0"/>
              <a:t>buy (if available) </a:t>
            </a:r>
            <a:r>
              <a:rPr lang="en-US" dirty="0"/>
              <a:t>is also doubled to 200 credits.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6CB43C-54BD-49D0-9453-42D03D17CE5D}" type="slidenum">
              <a:rPr lang="en-US"/>
              <a:pPr/>
              <a:t>36</a:t>
            </a:fld>
            <a:endParaRPr lang="en-US"/>
          </a:p>
        </p:txBody>
      </p:sp>
      <p:sp>
        <p:nvSpPr>
          <p:cNvPr id="45057" name="Rectangle 1"/>
          <p:cNvSpPr>
            <a:spLocks noGrp="1" noChangeArrowheads="1"/>
          </p:cNvSpPr>
          <p:nvPr>
            <p:ph type="title"/>
          </p:nvPr>
        </p:nvSpPr>
        <p:spPr>
          <a:xfrm>
            <a:off x="254000" y="254000"/>
            <a:ext cx="9652000" cy="1524000"/>
          </a:xfrm>
          <a:ln/>
        </p:spPr>
        <p:txBody>
          <a:bodyPr/>
          <a:lstStyle/>
          <a:p>
            <a:r>
              <a:rPr lang="en-US"/>
              <a:t>Rewards and Penalties associated with Buy-Side Transfer Limits</a:t>
            </a:r>
          </a:p>
        </p:txBody>
      </p:sp>
      <p:sp>
        <p:nvSpPr>
          <p:cNvPr id="45058" name="Rectangle 2"/>
          <p:cNvSpPr>
            <a:spLocks noGrp="1" noChangeArrowheads="1"/>
          </p:cNvSpPr>
          <p:nvPr>
            <p:ph type="body" idx="1"/>
          </p:nvPr>
        </p:nvSpPr>
        <p:spPr>
          <a:xfrm>
            <a:off x="254000" y="2032000"/>
            <a:ext cx="9652000" cy="5334000"/>
          </a:xfrm>
          <a:ln/>
        </p:spPr>
        <p:txBody>
          <a:bodyPr/>
          <a:lstStyle/>
          <a:p>
            <a:r>
              <a:rPr lang="en-US"/>
              <a:t>The number of credits a vessel may buy moves in tandem with its ITEC allocation:</a:t>
            </a:r>
          </a:p>
          <a:p>
            <a:pPr marL="914400" lvl="1"/>
            <a:r>
              <a:rPr lang="en-US"/>
              <a:t>Vessels with low bycatch rates are </a:t>
            </a:r>
            <a:r>
              <a:rPr lang="en-US" u="sng"/>
              <a:t>rewarded</a:t>
            </a:r>
            <a:r>
              <a:rPr lang="en-US"/>
              <a:t> with increased buy-side limits. (in addition to an increased ITEC allocation)</a:t>
            </a:r>
          </a:p>
          <a:p>
            <a:pPr marL="914400" lvl="1"/>
            <a:r>
              <a:rPr lang="en-US"/>
              <a:t>Similarly, vessels with high bycatch rates are </a:t>
            </a:r>
            <a:r>
              <a:rPr lang="en-US" u="sng"/>
              <a:t>penalized</a:t>
            </a:r>
            <a:r>
              <a:rPr lang="en-US"/>
              <a:t> with decreased limits.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p:spPr>
        <p:txBody>
          <a:bodyPr/>
          <a:lstStyle/>
          <a:p>
            <a:fld id="{4BC84CDF-8052-B346-8149-262B64389420}" type="slidenum">
              <a:rPr lang="en-US"/>
              <a:pPr/>
              <a:t>37</a:t>
            </a:fld>
            <a:endParaRPr lang="en-US"/>
          </a:p>
        </p:txBody>
      </p:sp>
      <p:sp>
        <p:nvSpPr>
          <p:cNvPr id="66563" name="Rectangle 1"/>
          <p:cNvSpPr>
            <a:spLocks noGrp="1" noChangeArrowheads="1"/>
          </p:cNvSpPr>
          <p:nvPr>
            <p:ph type="title"/>
          </p:nvPr>
        </p:nvSpPr>
        <p:spPr>
          <a:xfrm>
            <a:off x="279400" y="533400"/>
            <a:ext cx="9652000" cy="762000"/>
          </a:xfrm>
        </p:spPr>
        <p:txBody>
          <a:bodyPr/>
          <a:lstStyle/>
          <a:p>
            <a:pPr eaLnBrk="1" hangingPunct="1"/>
            <a:r>
              <a:rPr lang="en-US"/>
              <a:t>Dynamic Salmon Savings </a:t>
            </a:r>
            <a:br>
              <a:rPr lang="en-US"/>
            </a:br>
            <a:r>
              <a:rPr lang="en-US"/>
              <a:t>(DSS)</a:t>
            </a:r>
          </a:p>
        </p:txBody>
      </p:sp>
      <p:sp>
        <p:nvSpPr>
          <p:cNvPr id="66564" name="Rectangle 2"/>
          <p:cNvSpPr>
            <a:spLocks noGrp="1" noChangeArrowheads="1"/>
          </p:cNvSpPr>
          <p:nvPr>
            <p:ph type="body" idx="1"/>
          </p:nvPr>
        </p:nvSpPr>
        <p:spPr>
          <a:xfrm>
            <a:off x="254000" y="2057400"/>
            <a:ext cx="9906000" cy="4064000"/>
          </a:xfrm>
        </p:spPr>
        <p:txBody>
          <a:bodyPr/>
          <a:lstStyle/>
          <a:p>
            <a:pPr eaLnBrk="1" hangingPunct="1"/>
            <a:r>
              <a:rPr lang="en-US" dirty="0" smtClean="0"/>
              <a:t>Adaptive to Chinook abundance and evens out the supply of saleable credits.</a:t>
            </a:r>
          </a:p>
          <a:p>
            <a:pPr eaLnBrk="1" hangingPunct="1"/>
            <a:r>
              <a:rPr lang="en-US" dirty="0" smtClean="0"/>
              <a:t>Limits the supply of ITEC during low encounter years (when salmon stocks are most vulnerable).</a:t>
            </a:r>
          </a:p>
          <a:p>
            <a:pPr eaLnBrk="1" hangingPunct="1"/>
            <a:r>
              <a:rPr lang="en-US" dirty="0" smtClean="0"/>
              <a:t>Does not hamper vessel’s ability to use full ITEC allocation if needed.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p:spPr>
        <p:txBody>
          <a:bodyPr/>
          <a:lstStyle/>
          <a:p>
            <a:fld id="{51420B8F-68B4-B14F-BD66-1E3001DC911B}" type="slidenum">
              <a:rPr lang="en-US"/>
              <a:pPr/>
              <a:t>38</a:t>
            </a:fld>
            <a:endParaRPr lang="en-US"/>
          </a:p>
        </p:txBody>
      </p:sp>
      <p:sp>
        <p:nvSpPr>
          <p:cNvPr id="68611" name="Rectangle 1"/>
          <p:cNvSpPr>
            <a:spLocks noGrp="1" noChangeArrowheads="1"/>
          </p:cNvSpPr>
          <p:nvPr>
            <p:ph type="title"/>
          </p:nvPr>
        </p:nvSpPr>
        <p:spPr/>
        <p:txBody>
          <a:bodyPr/>
          <a:lstStyle/>
          <a:p>
            <a:pPr eaLnBrk="1" hangingPunct="1"/>
            <a:r>
              <a:rPr lang="en-US"/>
              <a:t>Dynamic Salmon Savings (DSS)</a:t>
            </a:r>
          </a:p>
        </p:txBody>
      </p:sp>
      <p:sp>
        <p:nvSpPr>
          <p:cNvPr id="68612" name="Rectangle 2"/>
          <p:cNvSpPr>
            <a:spLocks noGrp="1" noChangeArrowheads="1"/>
          </p:cNvSpPr>
          <p:nvPr>
            <p:ph type="body" idx="1"/>
          </p:nvPr>
        </p:nvSpPr>
        <p:spPr/>
        <p:txBody>
          <a:bodyPr/>
          <a:lstStyle/>
          <a:p>
            <a:pPr eaLnBrk="1" hangingPunct="1"/>
            <a:r>
              <a:rPr lang="en-US" dirty="0"/>
              <a:t>When vessels finish fishing in the B season, some credits are </a:t>
            </a:r>
            <a:r>
              <a:rPr lang="en-US" dirty="0" smtClean="0"/>
              <a:t>“set aside or saved”</a:t>
            </a:r>
            <a:r>
              <a:rPr lang="en-US" dirty="0"/>
              <a:t>.</a:t>
            </a:r>
          </a:p>
          <a:p>
            <a:pPr eaLnBrk="1" hangingPunct="1"/>
            <a:r>
              <a:rPr lang="en-US" dirty="0"/>
              <a:t>The percentage of credits </a:t>
            </a:r>
            <a:r>
              <a:rPr lang="en-US" dirty="0" smtClean="0"/>
              <a:t>“saved” </a:t>
            </a:r>
            <a:r>
              <a:rPr lang="en-US" dirty="0"/>
              <a:t>is the Salmon Savings Rate (SSR).</a:t>
            </a:r>
          </a:p>
          <a:p>
            <a:pPr eaLnBrk="1" hangingPunct="1"/>
            <a:r>
              <a:rPr lang="en-US" dirty="0"/>
              <a:t>The SSR is computed such that the sector has enough credits to harvest the remaining </a:t>
            </a:r>
            <a:r>
              <a:rPr lang="en-US" dirty="0" err="1"/>
              <a:t>pollock</a:t>
            </a:r>
            <a:r>
              <a:rPr lang="en-US" dirty="0"/>
              <a:t>.</a:t>
            </a:r>
          </a:p>
          <a:p>
            <a:pPr eaLnBrk="1" hangingPunct="1"/>
            <a:r>
              <a:rPr lang="en-US" dirty="0"/>
              <a:t>Prior to the determination of an SSR, credit transactions are governed by a Provisional Salmon Savings Rule (like tax withholding).</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p:spPr>
        <p:txBody>
          <a:bodyPr/>
          <a:lstStyle/>
          <a:p>
            <a:fld id="{6EFEFAA7-6EE4-E24F-A628-DA667D1099C0}" type="slidenum">
              <a:rPr lang="en-US"/>
              <a:pPr/>
              <a:t>39</a:t>
            </a:fld>
            <a:endParaRPr lang="en-US"/>
          </a:p>
        </p:txBody>
      </p:sp>
      <p:sp>
        <p:nvSpPr>
          <p:cNvPr id="70659" name="Rectangle 1"/>
          <p:cNvSpPr>
            <a:spLocks noGrp="1" noChangeArrowheads="1"/>
          </p:cNvSpPr>
          <p:nvPr>
            <p:ph type="title"/>
          </p:nvPr>
        </p:nvSpPr>
        <p:spPr>
          <a:xfrm>
            <a:off x="279400" y="304800"/>
            <a:ext cx="9652000" cy="762000"/>
          </a:xfrm>
        </p:spPr>
        <p:txBody>
          <a:bodyPr/>
          <a:lstStyle/>
          <a:p>
            <a:pPr eaLnBrk="1" hangingPunct="1"/>
            <a:r>
              <a:rPr lang="en-US"/>
              <a:t>Provisional Salmon Savings Rule </a:t>
            </a:r>
            <a:r>
              <a:rPr lang="en-US" sz="3200"/>
              <a:t>(PSSR)</a:t>
            </a:r>
          </a:p>
        </p:txBody>
      </p:sp>
      <p:sp>
        <p:nvSpPr>
          <p:cNvPr id="70660" name="Rectangle 2"/>
          <p:cNvSpPr>
            <a:spLocks noGrp="1" noChangeArrowheads="1"/>
          </p:cNvSpPr>
          <p:nvPr>
            <p:ph type="body" idx="1"/>
          </p:nvPr>
        </p:nvSpPr>
        <p:spPr/>
        <p:txBody>
          <a:bodyPr/>
          <a:lstStyle/>
          <a:p>
            <a:pPr eaLnBrk="1" hangingPunct="1"/>
            <a:r>
              <a:rPr lang="en-US" dirty="0"/>
              <a:t>Prior to finishing fishing, (and having credits retired) vessels may still transfer credits.</a:t>
            </a:r>
          </a:p>
          <a:p>
            <a:pPr eaLnBrk="1" hangingPunct="1"/>
            <a:r>
              <a:rPr lang="en-US" dirty="0"/>
              <a:t>The appropriate number of credits are set aside to cover eventual retirement.  (PSSR is similar to tax </a:t>
            </a:r>
            <a:r>
              <a:rPr lang="en-US" dirty="0" smtClean="0"/>
              <a:t>withholding)</a:t>
            </a:r>
            <a:endParaRPr lang="en-US" dirty="0"/>
          </a:p>
          <a:p>
            <a:pPr eaLnBrk="1" hangingPunct="1"/>
            <a:r>
              <a:rPr lang="en-US" dirty="0"/>
              <a:t>This number (PSSR) is determined by the maximum SSR before the SSR has been calculated.</a:t>
            </a:r>
          </a:p>
          <a:p>
            <a:pPr eaLnBrk="1" hangingPunct="1"/>
            <a:r>
              <a:rPr lang="en-US" dirty="0"/>
              <a:t>This rule prevents avoidance of Dynamic Salmon Savings by selling credits before they can be retired.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889000" y="457200"/>
            <a:ext cx="8576733" cy="880533"/>
          </a:xfrm>
        </p:spPr>
        <p:txBody>
          <a:bodyPr/>
          <a:lstStyle/>
          <a:p>
            <a:r>
              <a:rPr lang="en-US" dirty="0">
                <a:latin typeface="Times New Roman" charset="0"/>
              </a:rPr>
              <a:t>Summary of the C-2 Motion PPA Incentive Requirements</a:t>
            </a:r>
          </a:p>
        </p:txBody>
      </p:sp>
      <p:sp>
        <p:nvSpPr>
          <p:cNvPr id="3" name="Content Placeholder 2"/>
          <p:cNvSpPr>
            <a:spLocks noGrp="1"/>
          </p:cNvSpPr>
          <p:nvPr>
            <p:ph idx="4294967295"/>
          </p:nvPr>
        </p:nvSpPr>
        <p:spPr>
          <a:xfrm>
            <a:off x="279400" y="1778000"/>
            <a:ext cx="9652000" cy="5842000"/>
          </a:xfrm>
        </p:spPr>
        <p:txBody>
          <a:bodyPr>
            <a:normAutofit/>
          </a:bodyPr>
          <a:lstStyle/>
          <a:p>
            <a:pPr marL="903102" indent="-903102">
              <a:buFontTx/>
              <a:buAutoNum type="arabicParenR"/>
            </a:pPr>
            <a:r>
              <a:rPr lang="en-US" dirty="0"/>
              <a:t>Provide incentives at the </a:t>
            </a:r>
            <a:r>
              <a:rPr lang="en-US" i="1" u="sng" dirty="0"/>
              <a:t>individual</a:t>
            </a:r>
            <a:r>
              <a:rPr lang="en-US" i="1" dirty="0"/>
              <a:t> vessel level.</a:t>
            </a:r>
          </a:p>
          <a:p>
            <a:pPr marL="903102" indent="-903102">
              <a:lnSpc>
                <a:spcPct val="120000"/>
              </a:lnSpc>
              <a:buFontTx/>
              <a:buAutoNum type="arabicParenR"/>
            </a:pPr>
            <a:r>
              <a:rPr lang="en-US" i="1" u="sng" dirty="0"/>
              <a:t>Reward</a:t>
            </a:r>
            <a:r>
              <a:rPr lang="en-US" dirty="0"/>
              <a:t> vessels that successfully avoid Chinook and/or </a:t>
            </a:r>
            <a:r>
              <a:rPr lang="en-US" i="1" u="sng" dirty="0"/>
              <a:t>penalize</a:t>
            </a:r>
            <a:r>
              <a:rPr lang="en-US" dirty="0"/>
              <a:t> vessels that fail to avoid </a:t>
            </a:r>
            <a:r>
              <a:rPr lang="en-US" dirty="0" err="1"/>
              <a:t>chinook</a:t>
            </a:r>
            <a:r>
              <a:rPr lang="en-US" dirty="0"/>
              <a:t>.</a:t>
            </a:r>
          </a:p>
          <a:p>
            <a:pPr marL="903102" indent="-903102">
              <a:lnSpc>
                <a:spcPct val="110000"/>
              </a:lnSpc>
              <a:buFontTx/>
              <a:buAutoNum type="arabicParenR"/>
            </a:pPr>
            <a:r>
              <a:rPr lang="en-US" dirty="0"/>
              <a:t>Incentivize vessels to avoid Chinook </a:t>
            </a:r>
            <a:r>
              <a:rPr lang="en-US" dirty="0" err="1"/>
              <a:t>bycatch</a:t>
            </a:r>
            <a:r>
              <a:rPr lang="en-US" dirty="0"/>
              <a:t> at </a:t>
            </a:r>
            <a:r>
              <a:rPr lang="en-US" i="1" u="sng" dirty="0"/>
              <a:t>all levels</a:t>
            </a:r>
            <a:r>
              <a:rPr lang="en-US" i="1" dirty="0"/>
              <a:t> of abundance in </a:t>
            </a:r>
            <a:r>
              <a:rPr lang="en-US" i="1" u="sng" dirty="0"/>
              <a:t>all years</a:t>
            </a:r>
            <a:r>
              <a:rPr lang="en-US" i="1" dirty="0"/>
              <a:t>.</a:t>
            </a:r>
            <a:endParaRPr lang="en-US" dirty="0"/>
          </a:p>
          <a:p>
            <a:pPr marL="903102" indent="-903102">
              <a:lnSpc>
                <a:spcPct val="120000"/>
              </a:lnSpc>
              <a:buFontTx/>
              <a:buAutoNum type="arabicParenR"/>
            </a:pPr>
            <a:r>
              <a:rPr lang="en-US" dirty="0"/>
              <a:t>Incentives must influence fishing decisions </a:t>
            </a:r>
            <a:r>
              <a:rPr lang="en-US" i="1" dirty="0"/>
              <a:t>at levels </a:t>
            </a:r>
            <a:r>
              <a:rPr lang="en-US" i="1" u="sng" dirty="0"/>
              <a:t>below</a:t>
            </a:r>
            <a:r>
              <a:rPr lang="en-US" i="1" dirty="0"/>
              <a:t> the hard cap</a:t>
            </a:r>
            <a:r>
              <a:rPr lang="en-US" dirty="0"/>
              <a:t>.</a:t>
            </a:r>
          </a:p>
          <a:p>
            <a:pPr marL="903102" indent="-903102">
              <a:lnSpc>
                <a:spcPct val="90000"/>
              </a:lnSpc>
            </a:pPr>
            <a:endParaRPr lang="en-US" dirty="0"/>
          </a:p>
        </p:txBody>
      </p:sp>
      <p:sp>
        <p:nvSpPr>
          <p:cNvPr id="5124" name="Rectangle 4"/>
          <p:cNvSpPr>
            <a:spLocks noChangeArrowheads="1"/>
          </p:cNvSpPr>
          <p:nvPr/>
        </p:nvSpPr>
        <p:spPr bwMode="auto">
          <a:xfrm>
            <a:off x="9689042" y="536222"/>
            <a:ext cx="205182" cy="625810"/>
          </a:xfrm>
          <a:prstGeom prst="rect">
            <a:avLst/>
          </a:prstGeom>
          <a:noFill/>
          <a:ln w="9525">
            <a:noFill/>
            <a:miter lim="800000"/>
            <a:headEnd/>
            <a:tailEnd/>
          </a:ln>
        </p:spPr>
        <p:txBody>
          <a:bodyPr wrap="none" lIns="101599" tIns="50799" rIns="101599" bIns="50799">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5CD6E39-CDD4-43A6-A8E9-31FCC636A20B}" type="slidenum">
              <a:rPr lang="en-US"/>
              <a:pPr/>
              <a:t>40</a:t>
            </a:fld>
            <a:endParaRPr lang="en-US"/>
          </a:p>
        </p:txBody>
      </p:sp>
      <p:sp>
        <p:nvSpPr>
          <p:cNvPr id="56321" name="Rectangle 1"/>
          <p:cNvSpPr>
            <a:spLocks noGrp="1" noChangeArrowheads="1"/>
          </p:cNvSpPr>
          <p:nvPr>
            <p:ph type="title"/>
          </p:nvPr>
        </p:nvSpPr>
        <p:spPr>
          <a:ln/>
        </p:spPr>
        <p:txBody>
          <a:bodyPr/>
          <a:lstStyle/>
          <a:p>
            <a:r>
              <a:rPr lang="en-US"/>
              <a:t>Provisional SSR Example</a:t>
            </a:r>
          </a:p>
        </p:txBody>
      </p:sp>
      <p:sp>
        <p:nvSpPr>
          <p:cNvPr id="56322" name="Rectangle 2"/>
          <p:cNvSpPr>
            <a:spLocks noGrp="1" noChangeArrowheads="1"/>
          </p:cNvSpPr>
          <p:nvPr>
            <p:ph type="body" idx="1"/>
          </p:nvPr>
        </p:nvSpPr>
        <p:spPr>
          <a:ln/>
        </p:spPr>
        <p:txBody>
          <a:bodyPr/>
          <a:lstStyle/>
          <a:p>
            <a:r>
              <a:rPr lang="en-US"/>
              <a:t>Suppose the maximum SSR is 40%.</a:t>
            </a:r>
          </a:p>
          <a:p>
            <a:r>
              <a:rPr lang="en-US"/>
              <a:t>Provisional SSR = maximum SSR = 40%.</a:t>
            </a:r>
          </a:p>
          <a:p>
            <a:r>
              <a:rPr lang="en-US"/>
              <a:t>Thus, if a vessel wishes to sell 60 credits before the SSR is set, it must set aside 40 ITEC in reserve.</a:t>
            </a:r>
          </a:p>
          <a:p>
            <a:r>
              <a:rPr lang="en-US"/>
              <a:t>If the SSR is set to 40%, all 40 reserve credits are retired.</a:t>
            </a:r>
          </a:p>
          <a:p>
            <a:r>
              <a:rPr lang="en-US"/>
              <a:t>If the SSR is less than 40%, some of the 40 reserve credits are returned.</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p:spPr>
        <p:txBody>
          <a:bodyPr/>
          <a:lstStyle/>
          <a:p>
            <a:fld id="{02342E9A-F2DC-234D-9F06-5492CE05F5DC}" type="slidenum">
              <a:rPr lang="en-US"/>
              <a:pPr/>
              <a:t>41</a:t>
            </a:fld>
            <a:endParaRPr lang="en-US"/>
          </a:p>
        </p:txBody>
      </p:sp>
      <p:sp>
        <p:nvSpPr>
          <p:cNvPr id="74755" name="Rectangle 1"/>
          <p:cNvSpPr>
            <a:spLocks noGrp="1" noChangeArrowheads="1"/>
          </p:cNvSpPr>
          <p:nvPr>
            <p:ph type="title"/>
          </p:nvPr>
        </p:nvSpPr>
        <p:spPr/>
        <p:txBody>
          <a:bodyPr/>
          <a:lstStyle/>
          <a:p>
            <a:pPr eaLnBrk="1" hangingPunct="1"/>
            <a:r>
              <a:rPr lang="en-US"/>
              <a:t>Calculating a Salmon Savings Rate</a:t>
            </a:r>
          </a:p>
        </p:txBody>
      </p:sp>
      <p:sp>
        <p:nvSpPr>
          <p:cNvPr id="74756" name="Rectangle 2"/>
          <p:cNvSpPr>
            <a:spLocks noGrp="1" noChangeArrowheads="1"/>
          </p:cNvSpPr>
          <p:nvPr>
            <p:ph type="body" idx="1"/>
          </p:nvPr>
        </p:nvSpPr>
        <p:spPr/>
        <p:txBody>
          <a:bodyPr/>
          <a:lstStyle/>
          <a:p>
            <a:pPr eaLnBrk="1" hangingPunct="1"/>
            <a:r>
              <a:rPr lang="en-US" dirty="0"/>
              <a:t>The Salmon Savings Rate (SSR) is computed using an estimate of the number of credits needed to fish the Pollock allocation.</a:t>
            </a:r>
          </a:p>
          <a:p>
            <a:pPr eaLnBrk="1" hangingPunct="1"/>
            <a:r>
              <a:rPr lang="en-US" dirty="0"/>
              <a:t>This estimate can be made </a:t>
            </a:r>
            <a:r>
              <a:rPr lang="en-US" dirty="0" smtClean="0"/>
              <a:t>accurately when </a:t>
            </a:r>
            <a:r>
              <a:rPr lang="en-US" dirty="0"/>
              <a:t>2/3 of the B season Pollock allocation is </a:t>
            </a:r>
            <a:r>
              <a:rPr lang="en-US" dirty="0" smtClean="0"/>
              <a:t>caught (</a:t>
            </a:r>
            <a:r>
              <a:rPr lang="en-US" dirty="0" err="1" smtClean="0"/>
              <a:t>cf</a:t>
            </a:r>
            <a:r>
              <a:rPr lang="en-US" dirty="0" smtClean="0"/>
              <a:t>  Sugihara 1994) .</a:t>
            </a:r>
            <a:endParaRPr lang="en-US" dirty="0"/>
          </a:p>
          <a:p>
            <a:pPr eaLnBrk="1" hangingPunct="1"/>
            <a:r>
              <a:rPr lang="en-US" dirty="0"/>
              <a:t>The SSR corresponds to the number of credits that are not needed to finish fishing the Pollock allocation.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p:spPr>
        <p:txBody>
          <a:bodyPr/>
          <a:lstStyle/>
          <a:p>
            <a:fld id="{DD303292-C8EB-A445-AB40-AFB65A50860A}" type="slidenum">
              <a:rPr lang="en-US"/>
              <a:pPr/>
              <a:t>42</a:t>
            </a:fld>
            <a:endParaRPr lang="en-US"/>
          </a:p>
        </p:txBody>
      </p:sp>
      <p:sp>
        <p:nvSpPr>
          <p:cNvPr id="76803" name="Rectangle 1"/>
          <p:cNvSpPr>
            <a:spLocks noGrp="1" noChangeArrowheads="1"/>
          </p:cNvSpPr>
          <p:nvPr>
            <p:ph type="title"/>
          </p:nvPr>
        </p:nvSpPr>
        <p:spPr/>
        <p:txBody>
          <a:bodyPr/>
          <a:lstStyle/>
          <a:p>
            <a:pPr eaLnBrk="1" hangingPunct="1"/>
            <a:r>
              <a:rPr lang="en-US"/>
              <a:t>Calculating a Salmon Savings Rate </a:t>
            </a:r>
          </a:p>
        </p:txBody>
      </p:sp>
      <p:sp>
        <p:nvSpPr>
          <p:cNvPr id="76804" name="Rectangle 2"/>
          <p:cNvSpPr>
            <a:spLocks noGrp="1" noChangeArrowheads="1"/>
          </p:cNvSpPr>
          <p:nvPr>
            <p:ph type="body" idx="1"/>
          </p:nvPr>
        </p:nvSpPr>
        <p:spPr/>
        <p:txBody>
          <a:bodyPr/>
          <a:lstStyle/>
          <a:p>
            <a:pPr eaLnBrk="1" hangingPunct="1">
              <a:buFontTx/>
              <a:buAutoNum type="arabicPeriod" startAt="4"/>
            </a:pPr>
            <a:r>
              <a:rPr lang="en-US" dirty="0"/>
              <a:t>A maximum SSR provides an upper bound on the </a:t>
            </a:r>
            <a:r>
              <a:rPr lang="en-US" dirty="0" smtClean="0"/>
              <a:t>SSR. It is the “withholding maximum” that determines the </a:t>
            </a:r>
            <a:r>
              <a:rPr lang="en-US" dirty="0" err="1" smtClean="0"/>
              <a:t>Provisonal</a:t>
            </a:r>
            <a:r>
              <a:rPr lang="en-US" dirty="0" smtClean="0"/>
              <a:t> Salmon Savings Rate. It should be set </a:t>
            </a:r>
            <a:r>
              <a:rPr lang="en-US" dirty="0"/>
              <a:t>so that </a:t>
            </a:r>
            <a:r>
              <a:rPr lang="en-US" dirty="0" smtClean="0"/>
              <a:t>the resulting PSSR </a:t>
            </a:r>
            <a:r>
              <a:rPr lang="en-US" dirty="0"/>
              <a:t>does not</a:t>
            </a:r>
            <a:r>
              <a:rPr lang="en-US" dirty="0" smtClean="0"/>
              <a:t> prohibit required </a:t>
            </a:r>
            <a:r>
              <a:rPr lang="en-US" dirty="0"/>
              <a:t>credit transactions.</a:t>
            </a:r>
          </a:p>
          <a:p>
            <a:pPr marL="914400" lvl="1" eaLnBrk="1" hangingPunct="1"/>
            <a:r>
              <a:rPr lang="en-US" dirty="0"/>
              <a:t>A maximum SSR set too high can make credits too expensive for vessels that need to buy ITEC before the SSR can be computed.</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Slide Number Placeholder 3"/>
          <p:cNvSpPr>
            <a:spLocks noGrp="1"/>
          </p:cNvSpPr>
          <p:nvPr>
            <p:ph type="sldNum" sz="quarter" idx="10"/>
          </p:nvPr>
        </p:nvSpPr>
        <p:spPr>
          <a:noFill/>
        </p:spPr>
        <p:txBody>
          <a:bodyPr/>
          <a:lstStyle/>
          <a:p>
            <a:fld id="{35C0618D-667F-3745-8060-4290C81C82C1}" type="slidenum">
              <a:rPr lang="en-US"/>
              <a:pPr/>
              <a:t>43</a:t>
            </a:fld>
            <a:endParaRPr lang="en-US"/>
          </a:p>
        </p:txBody>
      </p:sp>
      <p:graphicFrame>
        <p:nvGraphicFramePr>
          <p:cNvPr id="35841" name="Group 1"/>
          <p:cNvGraphicFramePr>
            <a:graphicFrameLocks noGrp="1"/>
          </p:cNvGraphicFramePr>
          <p:nvPr/>
        </p:nvGraphicFramePr>
        <p:xfrm>
          <a:off x="584200" y="1155700"/>
          <a:ext cx="8978900" cy="4229100"/>
        </p:xfrm>
        <a:graphic>
          <a:graphicData uri="http://schemas.openxmlformats.org/drawingml/2006/table">
            <a:tbl>
              <a:tblPr/>
              <a:tblGrid>
                <a:gridCol w="1016000"/>
                <a:gridCol w="1485900"/>
                <a:gridCol w="1296988"/>
                <a:gridCol w="1090612"/>
                <a:gridCol w="1295400"/>
                <a:gridCol w="1435100"/>
                <a:gridCol w="1358900"/>
              </a:tblGrid>
              <a:tr h="4699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endPar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endParaRP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A</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A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B</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A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C</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A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D</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A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E</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A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F</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ADBFE"/>
                    </a:solidFill>
                  </a:tcPr>
                </a:tc>
              </a:tr>
              <a:tr h="469900">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16-Sep</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37001</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254</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7540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29461</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FD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79.6%</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3FDF2"/>
                    </a:solidFill>
                  </a:tcPr>
                </a:tc>
              </a:tr>
              <a:tr h="469900">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2001</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11-Sep</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31578</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277</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7770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23808</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FD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75.4%</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3FDF2"/>
                    </a:solidFill>
                  </a:tcPr>
                </a:tc>
              </a:tr>
              <a:tr h="469900">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2002</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5-Sep</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24955</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1655</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21550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3405</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FD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13.6%</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3FDF2"/>
                    </a:solidFill>
                  </a:tcPr>
                </a:tc>
              </a:tr>
              <a:tr h="469900">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2003</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2-Sep</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24318</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256</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7560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16758</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FD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68.9%</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3FDF2"/>
                    </a:solidFill>
                  </a:tcPr>
                </a:tc>
              </a:tr>
              <a:tr h="469900">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2004</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31-Aug</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25859</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1890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23900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1959</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FD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7.6%</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3FDF2"/>
                    </a:solidFill>
                  </a:tcPr>
                </a:tc>
              </a:tr>
              <a:tr h="469900">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2005</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29-Aug</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21122</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4142</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46420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-25298</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FD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0.0%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3FDF2"/>
                    </a:solidFill>
                  </a:tcPr>
                </a:tc>
              </a:tr>
              <a:tr h="469900">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2006</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10-Sep</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12182</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3591</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40910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-28728</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FD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0.0%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3FDF2"/>
                    </a:solidFill>
                  </a:tcPr>
                </a:tc>
              </a:tr>
              <a:tr h="469900">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2007</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2-Sep</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14848</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1465</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19650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-4802</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EFD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22300" algn="l"/>
                        </a:tabLst>
                      </a:pPr>
                      <a:r>
                        <a:rPr kumimoji="0" lang="en-US" sz="2400" b="0" i="0" u="none" strike="noStrike" cap="none" normalizeH="0" baseline="0">
                          <a:ln>
                            <a:noFill/>
                          </a:ln>
                          <a:solidFill>
                            <a:schemeClr val="tx1"/>
                          </a:solidFill>
                          <a:effectLst/>
                          <a:latin typeface="Helvetica Neue" charset="0"/>
                          <a:ea typeface="ヒラギノ角ゴ ProN W3" charset="-128"/>
                          <a:cs typeface="ヒラギノ角ゴ ProN W3" charset="-128"/>
                          <a:sym typeface="Helvetica Neue" charset="0"/>
                        </a:rPr>
                        <a:t>0.0%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3FDF2"/>
                    </a:solidFill>
                  </a:tcPr>
                </a:tc>
              </a:tr>
            </a:tbl>
          </a:graphicData>
        </a:graphic>
      </p:graphicFrame>
      <p:sp>
        <p:nvSpPr>
          <p:cNvPr id="78933" name="Rectangle 207"/>
          <p:cNvSpPr>
            <a:spLocks noGrp="1" noChangeArrowheads="1"/>
          </p:cNvSpPr>
          <p:nvPr>
            <p:ph type="title"/>
          </p:nvPr>
        </p:nvSpPr>
        <p:spPr/>
        <p:txBody>
          <a:bodyPr/>
          <a:lstStyle/>
          <a:p>
            <a:pPr eaLnBrk="1" hangingPunct="1"/>
            <a:r>
              <a:rPr lang="en-US"/>
              <a:t>Calculating a Salmon Savings Rate</a:t>
            </a:r>
          </a:p>
        </p:txBody>
      </p:sp>
      <p:sp>
        <p:nvSpPr>
          <p:cNvPr id="78934" name="Rectangle 208"/>
          <p:cNvSpPr>
            <a:spLocks/>
          </p:cNvSpPr>
          <p:nvPr/>
        </p:nvSpPr>
        <p:spPr bwMode="auto">
          <a:xfrm>
            <a:off x="1397000" y="5511800"/>
            <a:ext cx="7721600" cy="1905000"/>
          </a:xfrm>
          <a:prstGeom prst="rect">
            <a:avLst/>
          </a:prstGeom>
          <a:noFill/>
          <a:ln w="12700">
            <a:noFill/>
            <a:miter lim="800000"/>
            <a:headEnd/>
            <a:tailEnd/>
          </a:ln>
        </p:spPr>
        <p:txBody>
          <a:bodyPr wrap="none" lIns="0" tIns="0" rIns="0" bIns="0">
            <a:prstTxWarp prst="textNoShape">
              <a:avLst/>
            </a:prstTxWarp>
            <a:spAutoFit/>
          </a:bodyPr>
          <a:lstStyle/>
          <a:p>
            <a:pPr algn="l"/>
            <a:r>
              <a:rPr lang="en-US" sz="2000">
                <a:solidFill>
                  <a:schemeClr val="tx1"/>
                </a:solidFill>
                <a:latin typeface="Calibri" charset="0"/>
                <a:ea typeface="Calibri" charset="0"/>
                <a:cs typeface="Calibri" charset="0"/>
                <a:sym typeface="Calibri" charset="0"/>
              </a:rPr>
              <a:t>A = date when 2/3 Pollock caught</a:t>
            </a:r>
          </a:p>
          <a:p>
            <a:pPr algn="l"/>
            <a:r>
              <a:rPr lang="en-US" sz="2000">
                <a:solidFill>
                  <a:schemeClr val="tx1"/>
                </a:solidFill>
                <a:latin typeface="Calibri" charset="0"/>
                <a:ea typeface="Calibri" charset="0"/>
                <a:cs typeface="Calibri" charset="0"/>
                <a:sym typeface="Calibri" charset="0"/>
              </a:rPr>
              <a:t>B = sector credits remaining (including 100% carry-forward from A season)</a:t>
            </a:r>
          </a:p>
          <a:p>
            <a:pPr algn="l"/>
            <a:r>
              <a:rPr lang="en-US" sz="2000">
                <a:solidFill>
                  <a:schemeClr val="tx1"/>
                </a:solidFill>
                <a:latin typeface="Calibri" charset="0"/>
                <a:ea typeface="Calibri" charset="0"/>
                <a:cs typeface="Calibri" charset="0"/>
                <a:sym typeface="Calibri" charset="0"/>
              </a:rPr>
              <a:t>C = bycatch caught (up to the date in A)</a:t>
            </a:r>
          </a:p>
          <a:p>
            <a:pPr algn="l"/>
            <a:r>
              <a:rPr lang="en-US" sz="2000">
                <a:solidFill>
                  <a:schemeClr val="tx1"/>
                </a:solidFill>
                <a:latin typeface="Calibri" charset="0"/>
                <a:ea typeface="Calibri" charset="0"/>
                <a:cs typeface="Calibri" charset="0"/>
                <a:sym typeface="Calibri" charset="0"/>
              </a:rPr>
              <a:t>D = predicted season bycatch + buffer</a:t>
            </a:r>
          </a:p>
          <a:p>
            <a:pPr algn="l"/>
            <a:r>
              <a:rPr lang="en-US" sz="2000">
                <a:solidFill>
                  <a:schemeClr val="tx1"/>
                </a:solidFill>
                <a:latin typeface="Calibri" charset="0"/>
                <a:ea typeface="Calibri" charset="0"/>
                <a:cs typeface="Calibri" charset="0"/>
                <a:sym typeface="Calibri" charset="0"/>
              </a:rPr>
              <a:t>E = estimated surplus credits</a:t>
            </a:r>
          </a:p>
          <a:p>
            <a:pPr algn="l"/>
            <a:r>
              <a:rPr lang="en-US" sz="2000">
                <a:solidFill>
                  <a:schemeClr val="tx1"/>
                </a:solidFill>
                <a:latin typeface="Calibri" charset="0"/>
                <a:ea typeface="Calibri" charset="0"/>
                <a:cs typeface="Calibri" charset="0"/>
                <a:sym typeface="Calibri" charset="0"/>
              </a:rPr>
              <a:t>F = allowable salmon savings rate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C1B99D6-FDCB-44D0-8256-6EDB2A50656C}" type="slidenum">
              <a:rPr lang="en-US"/>
              <a:pPr/>
              <a:t>44</a:t>
            </a:fld>
            <a:endParaRPr lang="en-US"/>
          </a:p>
        </p:txBody>
      </p:sp>
      <p:sp>
        <p:nvSpPr>
          <p:cNvPr id="65537" name="Rectangle 1"/>
          <p:cNvSpPr>
            <a:spLocks noGrp="1" noChangeArrowheads="1"/>
          </p:cNvSpPr>
          <p:nvPr>
            <p:ph type="title"/>
          </p:nvPr>
        </p:nvSpPr>
        <p:spPr>
          <a:xfrm>
            <a:off x="254000" y="254000"/>
            <a:ext cx="9652000" cy="1524000"/>
          </a:xfrm>
          <a:ln/>
        </p:spPr>
        <p:txBody>
          <a:bodyPr/>
          <a:lstStyle/>
          <a:p>
            <a:r>
              <a:rPr lang="en-US" dirty="0"/>
              <a:t>Dynamic Salmon Savings during years of low salmon encounter</a:t>
            </a:r>
          </a:p>
        </p:txBody>
      </p:sp>
      <p:sp>
        <p:nvSpPr>
          <p:cNvPr id="65538" name="Rectangle 2"/>
          <p:cNvSpPr>
            <a:spLocks noGrp="1" noChangeArrowheads="1"/>
          </p:cNvSpPr>
          <p:nvPr>
            <p:ph type="body" idx="1"/>
          </p:nvPr>
        </p:nvSpPr>
        <p:spPr>
          <a:xfrm>
            <a:off x="254000" y="2032000"/>
            <a:ext cx="9906000" cy="5588000"/>
          </a:xfrm>
          <a:ln/>
        </p:spPr>
        <p:txBody>
          <a:bodyPr/>
          <a:lstStyle/>
          <a:p>
            <a:r>
              <a:rPr lang="en-US" dirty="0"/>
              <a:t>The effective supply of credits is reduced most strongly during years of low salmon encounter.</a:t>
            </a:r>
          </a:p>
          <a:p>
            <a:pPr marL="914400" lvl="1"/>
            <a:r>
              <a:rPr lang="en-US" dirty="0" smtClean="0"/>
              <a:t>This increases the </a:t>
            </a:r>
            <a:r>
              <a:rPr lang="en-US" dirty="0"/>
              <a:t>value of </a:t>
            </a:r>
            <a:r>
              <a:rPr lang="en-US" dirty="0" smtClean="0"/>
              <a:t>ITEC and strengthens </a:t>
            </a:r>
            <a:r>
              <a:rPr lang="en-US" u="sng" dirty="0" smtClean="0"/>
              <a:t>short</a:t>
            </a:r>
            <a:r>
              <a:rPr lang="en-US" u="sng" dirty="0"/>
              <a:t>-term trading</a:t>
            </a:r>
            <a:r>
              <a:rPr lang="en-US" dirty="0"/>
              <a:t> incentives</a:t>
            </a:r>
            <a:r>
              <a:rPr lang="en-US" dirty="0" smtClean="0"/>
              <a:t>.</a:t>
            </a:r>
          </a:p>
          <a:p>
            <a:pPr marL="914400" lvl="1"/>
            <a:r>
              <a:rPr lang="en-US" dirty="0" smtClean="0"/>
              <a:t>Provisional Salmon Savings: withholding tax on A-season and early B-season sales.</a:t>
            </a:r>
          </a:p>
          <a:p>
            <a:r>
              <a:rPr lang="en-US" dirty="0"/>
              <a:t>During these times, large numbers of credits may be retired (equivalent to a lowered hard cap), </a:t>
            </a:r>
            <a:r>
              <a:rPr lang="en-US" u="sng" dirty="0"/>
              <a:t>without affecting the ability of the Pollock Industry to</a:t>
            </a:r>
            <a:r>
              <a:rPr lang="en-US" u="sng" dirty="0" smtClean="0"/>
              <a:t> harvest </a:t>
            </a:r>
            <a:r>
              <a:rPr lang="en-US" u="sng" dirty="0"/>
              <a:t>its</a:t>
            </a:r>
            <a:r>
              <a:rPr lang="en-US" u="sng" dirty="0" smtClean="0"/>
              <a:t> full </a:t>
            </a:r>
            <a:r>
              <a:rPr lang="en-US" u="sng" dirty="0" err="1" smtClean="0"/>
              <a:t>pollock</a:t>
            </a:r>
            <a:r>
              <a:rPr lang="en-US" u="sng" dirty="0" smtClean="0"/>
              <a:t> TAC</a:t>
            </a:r>
            <a:r>
              <a:rPr lang="en-US" dirty="0" smtClean="0"/>
              <a:t>. </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C209494-7303-4701-87F7-27F990FAEAC2}" type="slidenum">
              <a:rPr lang="en-US"/>
              <a:pPr/>
              <a:t>45</a:t>
            </a:fld>
            <a:endParaRPr lang="en-US"/>
          </a:p>
        </p:txBody>
      </p:sp>
      <p:sp>
        <p:nvSpPr>
          <p:cNvPr id="66562" name="Rectangle 2"/>
          <p:cNvSpPr>
            <a:spLocks noGrp="1" noChangeArrowheads="1"/>
          </p:cNvSpPr>
          <p:nvPr>
            <p:ph type="title"/>
          </p:nvPr>
        </p:nvSpPr>
        <p:spPr>
          <a:xfrm>
            <a:off x="254000" y="0"/>
            <a:ext cx="9906000" cy="1016000"/>
          </a:xfrm>
          <a:ln/>
        </p:spPr>
        <p:txBody>
          <a:bodyPr/>
          <a:lstStyle/>
          <a:p>
            <a:r>
              <a:rPr lang="en-US" dirty="0"/>
              <a:t>Dynamic Salmon </a:t>
            </a:r>
            <a:r>
              <a:rPr lang="en-US" dirty="0" smtClean="0"/>
              <a:t>Savings</a:t>
            </a:r>
            <a:br>
              <a:rPr lang="en-US" dirty="0" smtClean="0"/>
            </a:br>
            <a:r>
              <a:rPr lang="en-US" sz="3400" dirty="0" smtClean="0"/>
              <a:t>More savings occur during low encounter periods</a:t>
            </a:r>
            <a:endParaRPr lang="en-US" sz="3400" dirty="0"/>
          </a:p>
        </p:txBody>
      </p:sp>
      <p:graphicFrame>
        <p:nvGraphicFramePr>
          <p:cNvPr id="5" name="Chart 4"/>
          <p:cNvGraphicFramePr>
            <a:graphicFrameLocks/>
          </p:cNvGraphicFramePr>
          <p:nvPr/>
        </p:nvGraphicFramePr>
        <p:xfrm>
          <a:off x="431800" y="1143000"/>
          <a:ext cx="9334500" cy="6324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EDCA6C9F-6911-4335-A831-6CE5F4C481DB}" type="slidenum">
              <a:rPr lang="en-US"/>
              <a:pPr/>
              <a:t>46</a:t>
            </a:fld>
            <a:endParaRPr lang="en-US"/>
          </a:p>
        </p:txBody>
      </p:sp>
      <p:sp>
        <p:nvSpPr>
          <p:cNvPr id="79874" name="Rectangle 2"/>
          <p:cNvSpPr>
            <a:spLocks noGrp="1" noChangeArrowheads="1"/>
          </p:cNvSpPr>
          <p:nvPr>
            <p:ph type="title"/>
          </p:nvPr>
        </p:nvSpPr>
        <p:spPr>
          <a:ln/>
        </p:spPr>
        <p:txBody>
          <a:bodyPr/>
          <a:lstStyle/>
          <a:p>
            <a:r>
              <a:rPr lang="en-US"/>
              <a:t>Dynamic Salmon Savings</a:t>
            </a:r>
          </a:p>
        </p:txBody>
      </p:sp>
      <p:sp>
        <p:nvSpPr>
          <p:cNvPr id="79875" name="Rectangle 3"/>
          <p:cNvSpPr>
            <a:spLocks noGrp="1" noChangeArrowheads="1"/>
          </p:cNvSpPr>
          <p:nvPr>
            <p:ph type="body" idx="1"/>
          </p:nvPr>
        </p:nvSpPr>
        <p:spPr>
          <a:xfrm>
            <a:off x="254000" y="1270000"/>
            <a:ext cx="3733800" cy="5842000"/>
          </a:xfrm>
          <a:ln/>
        </p:spPr>
        <p:txBody>
          <a:bodyPr/>
          <a:lstStyle/>
          <a:p>
            <a:r>
              <a:rPr lang="en-US" dirty="0"/>
              <a:t>Over an 8-year period, DSS </a:t>
            </a:r>
            <a:r>
              <a:rPr lang="en-US" dirty="0" smtClean="0"/>
              <a:t>“saved” </a:t>
            </a:r>
            <a:r>
              <a:rPr lang="en-US" dirty="0"/>
              <a:t>over 4 times as many credits as a fixed transfer tax of 20%.</a:t>
            </a:r>
          </a:p>
          <a:p>
            <a:pPr marL="457200" lvl="1" indent="0"/>
            <a:r>
              <a:rPr lang="en-US" dirty="0"/>
              <a:t>DSS: 33,111</a:t>
            </a:r>
          </a:p>
          <a:p>
            <a:pPr marL="457200" lvl="1" indent="0"/>
            <a:r>
              <a:rPr lang="en-US" dirty="0"/>
              <a:t>Tax: 7,596</a:t>
            </a:r>
          </a:p>
        </p:txBody>
      </p:sp>
      <p:graphicFrame>
        <p:nvGraphicFramePr>
          <p:cNvPr id="6" name="Chart 5"/>
          <p:cNvGraphicFramePr>
            <a:graphicFrameLocks/>
          </p:cNvGraphicFramePr>
          <p:nvPr/>
        </p:nvGraphicFramePr>
        <p:xfrm>
          <a:off x="4165600" y="1143000"/>
          <a:ext cx="5626100" cy="5715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2BE7F7E-5191-47A4-BC15-D2756127D919}" type="slidenum">
              <a:rPr lang="en-US"/>
              <a:pPr/>
              <a:t>47</a:t>
            </a:fld>
            <a:endParaRPr lang="en-US"/>
          </a:p>
        </p:txBody>
      </p:sp>
      <p:sp>
        <p:nvSpPr>
          <p:cNvPr id="62465" name="Rectangle 1"/>
          <p:cNvSpPr>
            <a:spLocks noGrp="1" noChangeArrowheads="1"/>
          </p:cNvSpPr>
          <p:nvPr>
            <p:ph type="title"/>
          </p:nvPr>
        </p:nvSpPr>
        <p:spPr>
          <a:xfrm>
            <a:off x="254000" y="254000"/>
            <a:ext cx="9652000" cy="1524000"/>
          </a:xfrm>
          <a:ln/>
        </p:spPr>
        <p:txBody>
          <a:bodyPr/>
          <a:lstStyle/>
          <a:p>
            <a:r>
              <a:rPr lang="en-US"/>
              <a:t>Rewards and Penalties associated with Dynamic Salmon Savings</a:t>
            </a:r>
          </a:p>
        </p:txBody>
      </p:sp>
      <p:sp>
        <p:nvSpPr>
          <p:cNvPr id="62466" name="Rectangle 2"/>
          <p:cNvSpPr>
            <a:spLocks noGrp="1" noChangeArrowheads="1"/>
          </p:cNvSpPr>
          <p:nvPr>
            <p:ph type="body" idx="1"/>
          </p:nvPr>
        </p:nvSpPr>
        <p:spPr>
          <a:xfrm>
            <a:off x="254000" y="2032000"/>
            <a:ext cx="9652000" cy="5334000"/>
          </a:xfrm>
          <a:ln/>
        </p:spPr>
        <p:txBody>
          <a:bodyPr/>
          <a:lstStyle/>
          <a:p>
            <a:r>
              <a:rPr lang="en-US" dirty="0"/>
              <a:t>The value of ITEC is increased by Dynamic Salmon Savings.</a:t>
            </a:r>
          </a:p>
          <a:p>
            <a:pPr>
              <a:buFontTx/>
              <a:buChar char="–"/>
            </a:pPr>
            <a:r>
              <a:rPr lang="en-US" dirty="0"/>
              <a:t>Efficient vessels with low </a:t>
            </a:r>
            <a:r>
              <a:rPr lang="en-US" dirty="0" err="1"/>
              <a:t>bycatch</a:t>
            </a:r>
            <a:r>
              <a:rPr lang="en-US" dirty="0"/>
              <a:t> rates are </a:t>
            </a:r>
            <a:r>
              <a:rPr lang="en-US" u="sng" dirty="0"/>
              <a:t>rewarded</a:t>
            </a:r>
            <a:r>
              <a:rPr lang="en-US" dirty="0"/>
              <a:t> with additional revenue from selling more expensive credits.</a:t>
            </a:r>
          </a:p>
          <a:p>
            <a:pPr>
              <a:buFontTx/>
              <a:buChar char="–"/>
            </a:pPr>
            <a:r>
              <a:rPr lang="en-US" dirty="0"/>
              <a:t>Inefficient vessels with high </a:t>
            </a:r>
            <a:r>
              <a:rPr lang="en-US" dirty="0" err="1"/>
              <a:t>bycatch</a:t>
            </a:r>
            <a:r>
              <a:rPr lang="en-US" dirty="0"/>
              <a:t> rates are </a:t>
            </a:r>
            <a:r>
              <a:rPr lang="en-US" u="sng" dirty="0"/>
              <a:t>penalized</a:t>
            </a:r>
            <a:r>
              <a:rPr lang="en-US" dirty="0" smtClean="0"/>
              <a:t> by having to pay higher prices for ITEC.</a:t>
            </a: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4AECDE8-E2C1-429B-827D-F3EE25F6298C}" type="slidenum">
              <a:rPr lang="en-US"/>
              <a:pPr/>
              <a:t>48</a:t>
            </a:fld>
            <a:endParaRPr lang="en-US"/>
          </a:p>
        </p:txBody>
      </p:sp>
      <p:sp>
        <p:nvSpPr>
          <p:cNvPr id="64513" name="Rectangle 1"/>
          <p:cNvSpPr>
            <a:spLocks noGrp="1" noChangeArrowheads="1"/>
          </p:cNvSpPr>
          <p:nvPr>
            <p:ph type="title"/>
          </p:nvPr>
        </p:nvSpPr>
        <p:spPr>
          <a:xfrm>
            <a:off x="254000" y="254000"/>
            <a:ext cx="9652000" cy="1524000"/>
          </a:xfrm>
          <a:ln/>
        </p:spPr>
        <p:txBody>
          <a:bodyPr/>
          <a:lstStyle/>
          <a:p>
            <a:r>
              <a:rPr lang="en-US" dirty="0"/>
              <a:t>Incentives associated with </a:t>
            </a:r>
            <a:br>
              <a:rPr lang="en-US" dirty="0"/>
            </a:br>
            <a:r>
              <a:rPr lang="en-US" dirty="0"/>
              <a:t>Dynamic Salmon Savings</a:t>
            </a:r>
          </a:p>
        </p:txBody>
      </p:sp>
      <p:sp>
        <p:nvSpPr>
          <p:cNvPr id="64514" name="Rectangle 2"/>
          <p:cNvSpPr>
            <a:spLocks noGrp="1" noChangeArrowheads="1"/>
          </p:cNvSpPr>
          <p:nvPr>
            <p:ph type="body" idx="1"/>
          </p:nvPr>
        </p:nvSpPr>
        <p:spPr>
          <a:xfrm>
            <a:off x="254000" y="2032000"/>
            <a:ext cx="9652000" cy="5334000"/>
          </a:xfrm>
          <a:ln/>
        </p:spPr>
        <p:txBody>
          <a:bodyPr/>
          <a:lstStyle/>
          <a:p>
            <a:r>
              <a:rPr lang="en-US" dirty="0"/>
              <a:t>The supply of credits affects</a:t>
            </a:r>
            <a:r>
              <a:rPr lang="en-US" dirty="0" smtClean="0"/>
              <a:t> </a:t>
            </a:r>
            <a:r>
              <a:rPr lang="en-US" u="sng" dirty="0" smtClean="0"/>
              <a:t>short-term trading</a:t>
            </a:r>
            <a:r>
              <a:rPr lang="en-US" dirty="0" smtClean="0"/>
              <a:t> incentives </a:t>
            </a:r>
            <a:r>
              <a:rPr lang="en-US" dirty="0"/>
              <a:t>to avoid </a:t>
            </a:r>
            <a:r>
              <a:rPr lang="en-US" dirty="0" err="1"/>
              <a:t>bycatch</a:t>
            </a:r>
            <a:r>
              <a:rPr lang="en-US" dirty="0"/>
              <a:t>: an overabundance of credits can reduce the strength of these incentives during years of low encounter</a:t>
            </a:r>
            <a:r>
              <a:rPr lang="en-US" dirty="0" smtClean="0"/>
              <a:t>.</a:t>
            </a:r>
          </a:p>
          <a:p>
            <a:pPr>
              <a:buNone/>
            </a:pPr>
            <a:endParaRPr lang="en-US" dirty="0" smtClean="0"/>
          </a:p>
          <a:p>
            <a:r>
              <a:rPr lang="en-US" dirty="0"/>
              <a:t>Dynamic Salmon Savings </a:t>
            </a:r>
            <a:r>
              <a:rPr lang="en-US" u="sng" dirty="0"/>
              <a:t>regulates the supply</a:t>
            </a:r>
            <a:r>
              <a:rPr lang="en-US" dirty="0"/>
              <a:t> of credits so that the</a:t>
            </a:r>
            <a:r>
              <a:rPr lang="en-US" dirty="0" smtClean="0"/>
              <a:t> </a:t>
            </a:r>
            <a:r>
              <a:rPr lang="en-US" u="sng" dirty="0" smtClean="0"/>
              <a:t>short-term trading </a:t>
            </a:r>
            <a:r>
              <a:rPr lang="en-US" dirty="0" smtClean="0"/>
              <a:t>incentives </a:t>
            </a:r>
            <a:r>
              <a:rPr lang="en-US" dirty="0"/>
              <a:t>to avoid </a:t>
            </a:r>
            <a:r>
              <a:rPr lang="en-US" dirty="0" err="1"/>
              <a:t>bycatch</a:t>
            </a:r>
            <a:r>
              <a:rPr lang="en-US" dirty="0"/>
              <a:t> are maintained at </a:t>
            </a:r>
            <a:r>
              <a:rPr lang="en-US" u="sng" dirty="0"/>
              <a:t>all levels of abundance</a:t>
            </a:r>
            <a:r>
              <a:rPr lang="en-US" dirty="0" smtClean="0"/>
              <a:t>. (per C-2)</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EE41A2E-B5BF-44C3-851D-FE46A62E24B2}" type="slidenum">
              <a:rPr lang="en-US"/>
              <a:pPr/>
              <a:t>49</a:t>
            </a:fld>
            <a:endParaRPr lang="en-US"/>
          </a:p>
        </p:txBody>
      </p:sp>
      <p:sp>
        <p:nvSpPr>
          <p:cNvPr id="7169" name="Rectangle 1"/>
          <p:cNvSpPr>
            <a:spLocks noGrp="1" noChangeArrowheads="1"/>
          </p:cNvSpPr>
          <p:nvPr>
            <p:ph type="title"/>
          </p:nvPr>
        </p:nvSpPr>
        <p:spPr>
          <a:xfrm>
            <a:off x="254000" y="254000"/>
            <a:ext cx="9652000" cy="1524000"/>
          </a:xfrm>
          <a:ln/>
        </p:spPr>
        <p:txBody>
          <a:bodyPr/>
          <a:lstStyle/>
          <a:p>
            <a:r>
              <a:rPr lang="en-US" dirty="0" smtClean="0"/>
              <a:t>Overview </a:t>
            </a:r>
            <a:r>
              <a:rPr lang="en-US" dirty="0"/>
              <a:t>of the Recommended Market-Incentive Program</a:t>
            </a:r>
          </a:p>
        </p:txBody>
      </p:sp>
      <p:sp>
        <p:nvSpPr>
          <p:cNvPr id="7170" name="Rectangle 2"/>
          <p:cNvSpPr>
            <a:spLocks noGrp="1" noChangeArrowheads="1"/>
          </p:cNvSpPr>
          <p:nvPr>
            <p:ph type="body" idx="1"/>
          </p:nvPr>
        </p:nvSpPr>
        <p:spPr>
          <a:xfrm>
            <a:off x="254000" y="2032000"/>
            <a:ext cx="9652000" cy="5334000"/>
          </a:xfrm>
          <a:ln/>
        </p:spPr>
        <p:txBody>
          <a:bodyPr/>
          <a:lstStyle/>
          <a:p>
            <a:r>
              <a:rPr lang="en-US" dirty="0"/>
              <a:t>Legacy Allocation Component (long-</a:t>
            </a:r>
            <a:r>
              <a:rPr lang="en-US" dirty="0" smtClean="0"/>
              <a:t>term)</a:t>
            </a:r>
            <a:endParaRPr lang="en-US" dirty="0"/>
          </a:p>
          <a:p>
            <a:pPr marL="914400" lvl="1"/>
            <a:r>
              <a:rPr lang="en-US" dirty="0"/>
              <a:t>reallocates ITEC based on </a:t>
            </a:r>
            <a:r>
              <a:rPr lang="en-US" dirty="0" err="1"/>
              <a:t>bycatch</a:t>
            </a:r>
            <a:r>
              <a:rPr lang="en-US" dirty="0"/>
              <a:t> </a:t>
            </a:r>
            <a:r>
              <a:rPr lang="en-US" dirty="0" smtClean="0"/>
              <a:t>performance</a:t>
            </a:r>
          </a:p>
          <a:p>
            <a:pPr marL="914400" lvl="1"/>
            <a:r>
              <a:rPr lang="en-US" dirty="0" smtClean="0"/>
              <a:t>Promotes consistent good behavior and inter-annual accountability (track record).</a:t>
            </a:r>
          </a:p>
          <a:p>
            <a:r>
              <a:rPr lang="en-US" dirty="0"/>
              <a:t>Transfer Component (long- and short-term)</a:t>
            </a:r>
          </a:p>
          <a:p>
            <a:pPr marL="914400" lvl="1"/>
            <a:r>
              <a:rPr lang="en-US" dirty="0"/>
              <a:t>buy-side transfer limits</a:t>
            </a:r>
          </a:p>
          <a:p>
            <a:pPr marL="914400" lvl="1"/>
            <a:r>
              <a:rPr lang="en-US" dirty="0"/>
              <a:t>Dynamic Salmon Savings (DSS)</a:t>
            </a:r>
          </a:p>
          <a:p>
            <a:pPr marL="914400" lvl="1"/>
            <a:r>
              <a:rPr lang="en-US" dirty="0"/>
              <a:t>enhances allocation and trading incentives</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52400"/>
            <a:ext cx="9906000" cy="1346200"/>
          </a:xfrm>
        </p:spPr>
        <p:txBody>
          <a:bodyPr/>
          <a:lstStyle/>
          <a:p>
            <a:r>
              <a:rPr lang="en-US" dirty="0" smtClean="0">
                <a:cs typeface="Times New Roman (Headings)"/>
              </a:rPr>
              <a:t>Background: Why </a:t>
            </a:r>
            <a:r>
              <a:rPr lang="en-US" dirty="0" err="1" smtClean="0">
                <a:cs typeface="Times New Roman (Headings)"/>
              </a:rPr>
              <a:t>Hardcaps</a:t>
            </a:r>
            <a:r>
              <a:rPr lang="en-US" dirty="0" smtClean="0">
                <a:cs typeface="Times New Roman (Headings)"/>
              </a:rPr>
              <a:t> Need C-2</a:t>
            </a:r>
            <a:r>
              <a:rPr lang="en-US" dirty="0" smtClean="0"/>
              <a:t/>
            </a:r>
            <a:br>
              <a:rPr lang="en-US" dirty="0" smtClean="0"/>
            </a:br>
            <a:r>
              <a:rPr lang="en-US" sz="3400" dirty="0" smtClean="0">
                <a:latin typeface="+mn-lt"/>
              </a:rPr>
              <a:t>Are fixed </a:t>
            </a:r>
            <a:r>
              <a:rPr lang="en-US" sz="3400" dirty="0" err="1" smtClean="0">
                <a:latin typeface="+mn-lt"/>
              </a:rPr>
              <a:t>hardcaps</a:t>
            </a:r>
            <a:r>
              <a:rPr lang="en-US" sz="3400" dirty="0" smtClean="0">
                <a:latin typeface="+mn-lt"/>
              </a:rPr>
              <a:t> alone </a:t>
            </a:r>
            <a:r>
              <a:rPr lang="en-US" sz="3400" dirty="0" smtClean="0">
                <a:latin typeface="+mn-lt"/>
                <a:cs typeface="Helvetica Neue (Body)"/>
              </a:rPr>
              <a:t>sufficient</a:t>
            </a:r>
            <a:r>
              <a:rPr lang="en-US" sz="3400" dirty="0" smtClean="0">
                <a:latin typeface="+mn-lt"/>
              </a:rPr>
              <a:t> for </a:t>
            </a:r>
            <a:br>
              <a:rPr lang="en-US" sz="3400" dirty="0" smtClean="0">
                <a:latin typeface="+mn-lt"/>
              </a:rPr>
            </a:br>
            <a:r>
              <a:rPr lang="en-US" sz="3400" dirty="0" smtClean="0">
                <a:latin typeface="+mn-lt"/>
              </a:rPr>
              <a:t>managing </a:t>
            </a:r>
            <a:r>
              <a:rPr lang="en-US" sz="3400" dirty="0" err="1" smtClean="0">
                <a:latin typeface="+mn-lt"/>
              </a:rPr>
              <a:t>bycatch</a:t>
            </a:r>
            <a:r>
              <a:rPr lang="en-US" sz="3400" dirty="0" smtClean="0">
                <a:latin typeface="+mn-lt"/>
              </a:rPr>
              <a:t>?</a:t>
            </a:r>
            <a:endParaRPr lang="en-US" sz="3400" dirty="0">
              <a:latin typeface="+mn-lt"/>
            </a:endParaRPr>
          </a:p>
        </p:txBody>
      </p:sp>
      <p:sp>
        <p:nvSpPr>
          <p:cNvPr id="3" name="Content Placeholder 2"/>
          <p:cNvSpPr>
            <a:spLocks noGrp="1"/>
          </p:cNvSpPr>
          <p:nvPr>
            <p:ph idx="1"/>
          </p:nvPr>
        </p:nvSpPr>
        <p:spPr>
          <a:xfrm>
            <a:off x="203200" y="1905000"/>
            <a:ext cx="9652000" cy="5842000"/>
          </a:xfrm>
        </p:spPr>
        <p:txBody>
          <a:bodyPr/>
          <a:lstStyle/>
          <a:p>
            <a:r>
              <a:rPr lang="en-US" dirty="0" smtClean="0"/>
              <a:t>The key problem is that </a:t>
            </a:r>
            <a:r>
              <a:rPr lang="en-US" dirty="0" err="1" smtClean="0"/>
              <a:t>chinook</a:t>
            </a:r>
            <a:r>
              <a:rPr lang="en-US" dirty="0" smtClean="0"/>
              <a:t> encounters are </a:t>
            </a:r>
            <a:r>
              <a:rPr lang="en-US" u="sng" dirty="0" smtClean="0"/>
              <a:t>highly variable </a:t>
            </a:r>
            <a:r>
              <a:rPr lang="en-US" dirty="0" smtClean="0"/>
              <a:t>from year to year.  </a:t>
            </a:r>
          </a:p>
          <a:p>
            <a:r>
              <a:rPr lang="en-US" dirty="0" smtClean="0"/>
              <a:t>A fixed </a:t>
            </a:r>
            <a:r>
              <a:rPr lang="en-US" dirty="0" err="1" smtClean="0"/>
              <a:t>hardcap</a:t>
            </a:r>
            <a:r>
              <a:rPr lang="en-US" dirty="0" smtClean="0"/>
              <a:t> penalizes the Pollock industry most when the Chinook populations are likely to be most abundant. It does not protect Chinook when they are least abundant (i.e., when Chinook salmon populations are most vulnerable). Thus a </a:t>
            </a:r>
            <a:r>
              <a:rPr lang="en-US" dirty="0" err="1" smtClean="0"/>
              <a:t>hardcap</a:t>
            </a:r>
            <a:r>
              <a:rPr lang="en-US" dirty="0" smtClean="0"/>
              <a:t> alone without an incentive plan is a </a:t>
            </a:r>
            <a:r>
              <a:rPr lang="en-US" u="sng" dirty="0" smtClean="0"/>
              <a:t>bad solution for everyone</a:t>
            </a:r>
            <a:r>
              <a:rPr lang="en-US" dirty="0" smtClean="0"/>
              <a:t>.</a:t>
            </a:r>
          </a:p>
          <a:p>
            <a:r>
              <a:rPr lang="en-US" dirty="0" smtClean="0"/>
              <a:t>Thus, an incentive plan as in C-2 is required</a:t>
            </a:r>
            <a:endParaRPr lang="en-US" dirty="0"/>
          </a:p>
        </p:txBody>
      </p:sp>
      <p:sp>
        <p:nvSpPr>
          <p:cNvPr id="4" name="Slide Number Placeholder 3"/>
          <p:cNvSpPr>
            <a:spLocks noGrp="1"/>
          </p:cNvSpPr>
          <p:nvPr>
            <p:ph type="sldNum" sz="quarter" idx="10"/>
          </p:nvPr>
        </p:nvSpPr>
        <p:spPr/>
        <p:txBody>
          <a:bodyPr/>
          <a:lstStyle/>
          <a:p>
            <a:fld id="{1DF4D9B9-0D8F-4456-9DE9-25817C3A46CB}" type="slidenum">
              <a:rPr lang="en-US" smtClean="0"/>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7E609FF-8724-4F31-9EEB-90577D39B7E7}" type="slidenum">
              <a:rPr lang="en-US"/>
              <a:pPr/>
              <a:t>50</a:t>
            </a:fld>
            <a:endParaRPr lang="en-US"/>
          </a:p>
        </p:txBody>
      </p:sp>
      <p:sp>
        <p:nvSpPr>
          <p:cNvPr id="68609" name="Rectangle 1"/>
          <p:cNvSpPr>
            <a:spLocks noGrp="1" noChangeArrowheads="1"/>
          </p:cNvSpPr>
          <p:nvPr>
            <p:ph type="title"/>
          </p:nvPr>
        </p:nvSpPr>
        <p:spPr>
          <a:ln/>
        </p:spPr>
        <p:txBody>
          <a:bodyPr/>
          <a:lstStyle/>
          <a:p>
            <a:r>
              <a:rPr lang="en-US" dirty="0" smtClean="0"/>
              <a:t>Summary: C-2 Checklist (see Table)</a:t>
            </a:r>
            <a:endParaRPr lang="en-US" dirty="0"/>
          </a:p>
        </p:txBody>
      </p:sp>
      <p:sp>
        <p:nvSpPr>
          <p:cNvPr id="68610" name="Rectangle 2"/>
          <p:cNvSpPr>
            <a:spLocks noGrp="1" noChangeArrowheads="1"/>
          </p:cNvSpPr>
          <p:nvPr>
            <p:ph type="body" idx="1"/>
          </p:nvPr>
        </p:nvSpPr>
        <p:spPr>
          <a:xfrm>
            <a:off x="254000" y="1270000"/>
            <a:ext cx="9906000" cy="6350000"/>
          </a:xfrm>
          <a:ln/>
        </p:spPr>
        <p:txBody>
          <a:bodyPr/>
          <a:lstStyle/>
          <a:p>
            <a:r>
              <a:rPr lang="en-US" dirty="0"/>
              <a:t>The Legacy Market-</a:t>
            </a:r>
            <a:r>
              <a:rPr lang="en-US" dirty="0" smtClean="0"/>
              <a:t>Incentive </a:t>
            </a:r>
            <a:r>
              <a:rPr lang="en-US" dirty="0"/>
              <a:t>Program creates incentives for </a:t>
            </a:r>
            <a:r>
              <a:rPr lang="en-US" u="sng" dirty="0"/>
              <a:t>individual vessels</a:t>
            </a:r>
            <a:r>
              <a:rPr lang="en-US" dirty="0"/>
              <a:t>.</a:t>
            </a:r>
          </a:p>
          <a:p>
            <a:r>
              <a:rPr lang="en-US" dirty="0"/>
              <a:t>Vessels are </a:t>
            </a:r>
            <a:r>
              <a:rPr lang="en-US" u="sng" dirty="0"/>
              <a:t>rewarded</a:t>
            </a:r>
            <a:r>
              <a:rPr lang="en-US" dirty="0"/>
              <a:t> for low </a:t>
            </a:r>
            <a:r>
              <a:rPr lang="en-US" dirty="0" err="1"/>
              <a:t>bycatch</a:t>
            </a:r>
            <a:r>
              <a:rPr lang="en-US" dirty="0"/>
              <a:t> rates and </a:t>
            </a:r>
            <a:r>
              <a:rPr lang="en-US" u="sng" dirty="0"/>
              <a:t>penalized</a:t>
            </a:r>
            <a:r>
              <a:rPr lang="en-US" dirty="0"/>
              <a:t> for high </a:t>
            </a:r>
            <a:r>
              <a:rPr lang="en-US" dirty="0" err="1"/>
              <a:t>bycatch</a:t>
            </a:r>
            <a:r>
              <a:rPr lang="en-US" dirty="0"/>
              <a:t> rates.</a:t>
            </a:r>
          </a:p>
          <a:p>
            <a:r>
              <a:rPr lang="en-US" dirty="0"/>
              <a:t>Vessels are incentivized to reduce </a:t>
            </a:r>
            <a:r>
              <a:rPr lang="en-US" dirty="0" err="1"/>
              <a:t>bycatch</a:t>
            </a:r>
            <a:r>
              <a:rPr lang="en-US" dirty="0"/>
              <a:t> in all years at all levels of salmon encounter.</a:t>
            </a:r>
          </a:p>
          <a:p>
            <a:pPr marL="914400" lvl="1"/>
            <a:r>
              <a:rPr lang="en-US" dirty="0"/>
              <a:t>These incentives are both</a:t>
            </a:r>
            <a:r>
              <a:rPr lang="en-US" dirty="0" smtClean="0"/>
              <a:t> </a:t>
            </a:r>
            <a:r>
              <a:rPr lang="en-US" u="sng" dirty="0" smtClean="0"/>
              <a:t>short-term (trading) </a:t>
            </a:r>
            <a:r>
              <a:rPr lang="en-US" dirty="0" smtClean="0"/>
              <a:t>and </a:t>
            </a:r>
            <a:r>
              <a:rPr lang="en-US" u="sng" dirty="0"/>
              <a:t>long-</a:t>
            </a:r>
            <a:r>
              <a:rPr lang="en-US" u="sng" dirty="0" smtClean="0"/>
              <a:t>term (cumulative insurance</a:t>
            </a:r>
            <a:r>
              <a:rPr lang="en-US" dirty="0" smtClean="0"/>
              <a:t>).</a:t>
            </a:r>
          </a:p>
          <a:p>
            <a:pPr marL="914400" lvl="1"/>
            <a:r>
              <a:rPr lang="en-US" u="sng" dirty="0" smtClean="0"/>
              <a:t>Both legacy and transfer</a:t>
            </a:r>
            <a:r>
              <a:rPr lang="en-US" dirty="0" smtClean="0"/>
              <a:t> components have a </a:t>
            </a:r>
            <a:r>
              <a:rPr lang="en-US" dirty="0"/>
              <a:t>stronger</a:t>
            </a:r>
            <a:r>
              <a:rPr lang="en-US" dirty="0" smtClean="0"/>
              <a:t> effect during </a:t>
            </a:r>
            <a:r>
              <a:rPr lang="en-US" dirty="0"/>
              <a:t>years of </a:t>
            </a:r>
            <a:r>
              <a:rPr lang="en-US" u="sng" dirty="0"/>
              <a:t>low salmon </a:t>
            </a:r>
            <a:r>
              <a:rPr lang="en-US" u="sng" dirty="0" smtClean="0"/>
              <a:t>encounters.</a:t>
            </a:r>
            <a:endParaRPr lang="en-US" u="sng"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1DF4D9B9-0D8F-4456-9DE9-25817C3A46CB}" type="slidenum">
              <a:rPr lang="en-US" smtClean="0"/>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9823046-8EFD-4534-9EB1-BE0F0938120B}" type="slidenum">
              <a:rPr lang="en-US"/>
              <a:pPr/>
              <a:t>52</a:t>
            </a:fld>
            <a:endParaRPr lang="en-US"/>
          </a:p>
        </p:txBody>
      </p:sp>
      <p:sp>
        <p:nvSpPr>
          <p:cNvPr id="69633" name="Rectangle 1"/>
          <p:cNvSpPr>
            <a:spLocks noGrp="1" noChangeArrowheads="1"/>
          </p:cNvSpPr>
          <p:nvPr>
            <p:ph type="title"/>
          </p:nvPr>
        </p:nvSpPr>
        <p:spPr>
          <a:ln/>
        </p:spPr>
        <p:txBody>
          <a:bodyPr/>
          <a:lstStyle/>
          <a:p>
            <a:r>
              <a:rPr lang="en-US"/>
              <a:t>Calculation of Modified Z-Scores</a:t>
            </a:r>
          </a:p>
        </p:txBody>
      </p:sp>
      <p:sp>
        <p:nvSpPr>
          <p:cNvPr id="69634" name="Rectangle 2"/>
          <p:cNvSpPr>
            <a:spLocks noGrp="1" noChangeArrowheads="1"/>
          </p:cNvSpPr>
          <p:nvPr>
            <p:ph type="body" idx="1"/>
          </p:nvPr>
        </p:nvSpPr>
        <p:spPr>
          <a:ln/>
        </p:spPr>
        <p:txBody>
          <a:bodyPr/>
          <a:lstStyle/>
          <a:p>
            <a:r>
              <a:rPr lang="en-US"/>
              <a:t>variance in bycatch rates is higher in years of high encounter:</a:t>
            </a:r>
          </a:p>
          <a:p>
            <a:pPr marL="914400" lvl="1"/>
            <a:r>
              <a:rPr lang="en-US"/>
              <a:t>Z-scores are computed using an estimated standard deviation based on historical data:</a:t>
            </a:r>
          </a:p>
          <a:p>
            <a:r>
              <a:rPr lang="en-US"/>
              <a:t>Smaller vessels experience more noise than larger vessels:</a:t>
            </a:r>
          </a:p>
          <a:p>
            <a:pPr marL="914400" lvl="1"/>
            <a:r>
              <a:rPr lang="en-US"/>
              <a:t>standard deviations are adjusted for vessel size</a:t>
            </a:r>
          </a:p>
          <a:p>
            <a:pPr marL="914400" lvl="1"/>
            <a:r>
              <a:rPr lang="en-US"/>
              <a:t>for companies owning multiple vessels, adjustments are done based on the total</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EC5D5EB-7D47-477D-9ABE-98F1470FAE1A}" type="slidenum">
              <a:rPr lang="en-US"/>
              <a:pPr/>
              <a:t>53</a:t>
            </a:fld>
            <a:endParaRPr lang="en-US"/>
          </a:p>
        </p:txBody>
      </p:sp>
      <p:pic>
        <p:nvPicPr>
          <p:cNvPr id="70657" name="Picture 1"/>
          <p:cNvPicPr>
            <a:picLocks noChangeAspect="1" noChangeArrowheads="1"/>
          </p:cNvPicPr>
          <p:nvPr/>
        </p:nvPicPr>
        <mc:AlternateContent xmlns:ma="http://schemas.microsoft.com/office/mac/drawingml/2008/main">
          <mc:Choice Requires="ma">
            <p:blipFill>
              <a:blip r:embed="rId2"/>
              <a:srcRect/>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a:stretch>
                <a:fillRect/>
              </a:stretch>
            </p:blipFill>
          </mc:Fallback>
        </mc:AlternateContent>
        <p:spPr bwMode="auto">
          <a:xfrm>
            <a:off x="762000" y="1370013"/>
            <a:ext cx="8631238" cy="5730875"/>
          </a:xfrm>
          <a:prstGeom prst="rect">
            <a:avLst/>
          </a:prstGeom>
          <a:noFill/>
          <a:ln w="12700">
            <a:noFill/>
            <a:miter lim="800000"/>
            <a:headEnd/>
            <a:tailEnd/>
          </a:ln>
        </p:spPr>
      </p:pic>
      <p:sp>
        <p:nvSpPr>
          <p:cNvPr id="70658" name="Rectangle 2"/>
          <p:cNvSpPr>
            <a:spLocks noGrp="1" noChangeArrowheads="1"/>
          </p:cNvSpPr>
          <p:nvPr>
            <p:ph type="title"/>
          </p:nvPr>
        </p:nvSpPr>
        <p:spPr>
          <a:ln/>
        </p:spPr>
        <p:txBody>
          <a:bodyPr/>
          <a:lstStyle/>
          <a:p>
            <a:r>
              <a:rPr lang="en-US"/>
              <a:t>Estimated Standard Deviation</a:t>
            </a:r>
          </a:p>
        </p:txBody>
      </p:sp>
      <p:sp>
        <p:nvSpPr>
          <p:cNvPr id="70659" name="Rectangle 3"/>
          <p:cNvSpPr>
            <a:spLocks/>
          </p:cNvSpPr>
          <p:nvPr/>
        </p:nvSpPr>
        <p:spPr bwMode="auto">
          <a:xfrm>
            <a:off x="1346200" y="7035800"/>
            <a:ext cx="4144963" cy="381000"/>
          </a:xfrm>
          <a:prstGeom prst="rect">
            <a:avLst/>
          </a:prstGeom>
          <a:noFill/>
          <a:ln w="12700">
            <a:noFill/>
            <a:miter lim="800000"/>
            <a:headEnd/>
            <a:tailEnd/>
          </a:ln>
        </p:spPr>
        <p:txBody>
          <a:bodyPr wrap="none" lIns="0" tIns="0" rIns="0" bIns="0">
            <a:prstTxWarp prst="textNoShape">
              <a:avLst/>
            </a:prstTxWarp>
            <a:spAutoFit/>
          </a:bodyPr>
          <a:lstStyle/>
          <a:p>
            <a:pPr algn="l"/>
            <a:r>
              <a:rPr lang="en-US" sz="2000">
                <a:solidFill>
                  <a:schemeClr val="tx1"/>
                </a:solidFill>
                <a:latin typeface="Calibri" pitchFamily="-52" charset="0"/>
                <a:ea typeface="Calibri" pitchFamily="-52" charset="0"/>
                <a:cs typeface="Calibri" pitchFamily="-52" charset="0"/>
                <a:sym typeface="Calibri" pitchFamily="-52" charset="0"/>
              </a:rPr>
              <a:t>Analysis by Karl Haflinger, Sea State Inc.</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C7550CC-B73D-47B0-907D-849E399DD22B}" type="slidenum">
              <a:rPr lang="en-US"/>
              <a:pPr/>
              <a:t>54</a:t>
            </a:fld>
            <a:endParaRPr lang="en-US"/>
          </a:p>
        </p:txBody>
      </p:sp>
      <p:sp>
        <p:nvSpPr>
          <p:cNvPr id="71681" name="Rectangle 1"/>
          <p:cNvSpPr>
            <a:spLocks noGrp="1" noChangeArrowheads="1"/>
          </p:cNvSpPr>
          <p:nvPr>
            <p:ph type="title"/>
          </p:nvPr>
        </p:nvSpPr>
        <p:spPr>
          <a:ln/>
        </p:spPr>
        <p:txBody>
          <a:bodyPr/>
          <a:lstStyle/>
          <a:p>
            <a:r>
              <a:rPr lang="en-US"/>
              <a:t>Effect of Vessel Size</a:t>
            </a:r>
          </a:p>
        </p:txBody>
      </p:sp>
      <p:pic>
        <p:nvPicPr>
          <p:cNvPr id="71682" name="Picture 2"/>
          <p:cNvPicPr>
            <a:picLocks noChangeAspect="1" noChangeArrowheads="1"/>
          </p:cNvPicPr>
          <p:nvPr/>
        </p:nvPicPr>
        <mc:AlternateContent xmlns:ma="http://schemas.microsoft.com/office/mac/drawingml/2008/main">
          <mc:Choice Requires="ma">
            <p:blipFill>
              <a:blip r:embed="rId2"/>
              <a:srcRect/>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a:stretch>
                <a:fillRect/>
              </a:stretch>
            </p:blipFill>
          </mc:Fallback>
        </mc:AlternateContent>
        <p:spPr bwMode="auto">
          <a:xfrm>
            <a:off x="736600" y="1320800"/>
            <a:ext cx="8674100" cy="5930900"/>
          </a:xfrm>
          <a:prstGeom prst="rect">
            <a:avLst/>
          </a:prstGeom>
          <a:noFill/>
          <a:ln w="12700">
            <a:noFill/>
            <a:miter lim="800000"/>
            <a:headEnd/>
            <a:tailEnd/>
          </a:ln>
        </p:spPr>
      </p:pic>
    </p:spTree>
  </p:cSld>
  <p:clrMapOvr>
    <a:masterClrMapping/>
  </p:clrMapOvr>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C166E92-C547-44ED-8324-BD781139D43C}" type="slidenum">
              <a:rPr lang="en-US"/>
              <a:pPr/>
              <a:t>55</a:t>
            </a:fld>
            <a:endParaRPr lang="en-US"/>
          </a:p>
        </p:txBody>
      </p:sp>
      <p:sp>
        <p:nvSpPr>
          <p:cNvPr id="72705" name="Rectangle 1"/>
          <p:cNvSpPr>
            <a:spLocks noGrp="1" noChangeArrowheads="1"/>
          </p:cNvSpPr>
          <p:nvPr>
            <p:ph type="title"/>
          </p:nvPr>
        </p:nvSpPr>
        <p:spPr>
          <a:ln/>
        </p:spPr>
        <p:txBody>
          <a:bodyPr/>
          <a:lstStyle/>
          <a:p>
            <a:r>
              <a:rPr lang="en-US"/>
              <a:t>Scaling of Incentives</a:t>
            </a:r>
          </a:p>
        </p:txBody>
      </p:sp>
      <p:sp>
        <p:nvSpPr>
          <p:cNvPr id="72706" name="Rectangle 2"/>
          <p:cNvSpPr>
            <a:spLocks noGrp="1" noChangeArrowheads="1"/>
          </p:cNvSpPr>
          <p:nvPr>
            <p:ph type="body" idx="1"/>
          </p:nvPr>
        </p:nvSpPr>
        <p:spPr>
          <a:ln/>
        </p:spPr>
        <p:txBody>
          <a:bodyPr/>
          <a:lstStyle/>
          <a:p>
            <a:r>
              <a:rPr lang="en-US"/>
              <a:t>The penalty function affects the relative strength of Legacy Allocation incentives for vessels with various relative bycatch rates.</a:t>
            </a:r>
          </a:p>
          <a:p>
            <a:pPr marL="914400" lvl="1"/>
            <a:r>
              <a:rPr lang="en-US"/>
              <a:t>The relative strength of incentives is proportional to the slope of the penalty function.</a:t>
            </a:r>
          </a:p>
          <a:p>
            <a:r>
              <a:rPr lang="en-US"/>
              <a:t>The absolute strength of incentives is set by the bycatch function, Q, which scales the penalty function and the chosen constants for the allocation formula.</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EAD123D-B1D3-478D-A687-FD30AB0677B3}" type="slidenum">
              <a:rPr lang="en-US"/>
              <a:pPr/>
              <a:t>56</a:t>
            </a:fld>
            <a:endParaRPr lang="en-US"/>
          </a:p>
        </p:txBody>
      </p:sp>
      <p:pic>
        <p:nvPicPr>
          <p:cNvPr id="73729" name="Picture 1"/>
          <p:cNvPicPr>
            <a:picLocks noChangeAspect="1" noChangeArrowheads="1"/>
          </p:cNvPicPr>
          <p:nvPr/>
        </p:nvPicPr>
        <mc:AlternateContent xmlns:ma="http://schemas.microsoft.com/office/mac/drawingml/2008/main">
          <mc:Choice Requires="ma">
            <p:blipFill>
              <a:blip r:embed="rId2"/>
              <a:srcRect/>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a:stretch>
                <a:fillRect/>
              </a:stretch>
            </p:blipFill>
          </mc:Fallback>
        </mc:AlternateContent>
        <p:spPr bwMode="auto">
          <a:xfrm>
            <a:off x="1079500" y="1651000"/>
            <a:ext cx="7997825" cy="5638800"/>
          </a:xfrm>
          <a:prstGeom prst="rect">
            <a:avLst/>
          </a:prstGeom>
          <a:noFill/>
          <a:ln w="12700">
            <a:noFill/>
            <a:miter lim="800000"/>
            <a:headEnd/>
            <a:tailEnd/>
          </a:ln>
        </p:spPr>
      </p:pic>
      <p:sp>
        <p:nvSpPr>
          <p:cNvPr id="73730" name="Rectangle 2"/>
          <p:cNvSpPr>
            <a:spLocks noGrp="1" noChangeArrowheads="1"/>
          </p:cNvSpPr>
          <p:nvPr>
            <p:ph type="title"/>
          </p:nvPr>
        </p:nvSpPr>
        <p:spPr>
          <a:xfrm>
            <a:off x="254000" y="254000"/>
            <a:ext cx="9652000" cy="1524000"/>
          </a:xfrm>
          <a:ln/>
        </p:spPr>
        <p:txBody>
          <a:bodyPr/>
          <a:lstStyle/>
          <a:p>
            <a:r>
              <a:rPr lang="en-US"/>
              <a:t>Actual Penalty Function:</a:t>
            </a:r>
            <a:br>
              <a:rPr lang="en-US"/>
            </a:br>
            <a:r>
              <a:rPr lang="en-US"/>
              <a:t>linear</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F5AAFFF-3ED0-4B9B-AE06-01165054399A}" type="slidenum">
              <a:rPr lang="en-US"/>
              <a:pPr/>
              <a:t>57</a:t>
            </a:fld>
            <a:endParaRPr lang="en-US"/>
          </a:p>
        </p:txBody>
      </p:sp>
      <p:pic>
        <p:nvPicPr>
          <p:cNvPr id="74753" name="Picture 1"/>
          <p:cNvPicPr>
            <a:picLocks noChangeAspect="1" noChangeArrowheads="1"/>
          </p:cNvPicPr>
          <p:nvPr/>
        </p:nvPicPr>
        <mc:AlternateContent xmlns:ma="http://schemas.microsoft.com/office/mac/drawingml/2008/main">
          <mc:Choice Requires="ma">
            <p:blipFill>
              <a:blip r:embed="rId2"/>
              <a:srcRect/>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a:stretch>
                <a:fillRect/>
              </a:stretch>
            </p:blipFill>
          </mc:Fallback>
        </mc:AlternateContent>
        <p:spPr bwMode="auto">
          <a:xfrm>
            <a:off x="1079500" y="1651000"/>
            <a:ext cx="7981950" cy="5626100"/>
          </a:xfrm>
          <a:prstGeom prst="rect">
            <a:avLst/>
          </a:prstGeom>
          <a:noFill/>
          <a:ln w="12700">
            <a:noFill/>
            <a:miter lim="800000"/>
            <a:headEnd/>
            <a:tailEnd/>
          </a:ln>
        </p:spPr>
      </p:pic>
      <p:sp>
        <p:nvSpPr>
          <p:cNvPr id="74754" name="Rectangle 2"/>
          <p:cNvSpPr>
            <a:spLocks noGrp="1" noChangeArrowheads="1"/>
          </p:cNvSpPr>
          <p:nvPr>
            <p:ph type="title"/>
          </p:nvPr>
        </p:nvSpPr>
        <p:spPr>
          <a:xfrm>
            <a:off x="254000" y="254000"/>
            <a:ext cx="9652000" cy="1524000"/>
          </a:xfrm>
          <a:ln/>
        </p:spPr>
        <p:txBody>
          <a:bodyPr/>
          <a:lstStyle/>
          <a:p>
            <a:r>
              <a:rPr lang="en-US"/>
              <a:t>Alternate Penalty Function 1:</a:t>
            </a:r>
            <a:br>
              <a:rPr lang="en-US"/>
            </a:br>
            <a:r>
              <a:rPr lang="en-US"/>
              <a:t>cumulative p-values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EC3688-0AA5-4FED-9801-4F26DD0C49F2}" type="slidenum">
              <a:rPr lang="en-US"/>
              <a:pPr/>
              <a:t>58</a:t>
            </a:fld>
            <a:endParaRPr lang="en-US"/>
          </a:p>
        </p:txBody>
      </p:sp>
      <p:pic>
        <p:nvPicPr>
          <p:cNvPr id="75777" name="Picture 1"/>
          <p:cNvPicPr>
            <a:picLocks noChangeAspect="1" noChangeArrowheads="1"/>
          </p:cNvPicPr>
          <p:nvPr/>
        </p:nvPicPr>
        <mc:AlternateContent xmlns:ma="http://schemas.microsoft.com/office/mac/drawingml/2008/main">
          <mc:Choice Requires="ma">
            <p:blipFill>
              <a:blip r:embed="rId2"/>
              <a:srcRect/>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a:stretch>
                <a:fillRect/>
              </a:stretch>
            </p:blipFill>
          </mc:Fallback>
        </mc:AlternateContent>
        <p:spPr bwMode="auto">
          <a:xfrm>
            <a:off x="1079500" y="1638300"/>
            <a:ext cx="7997825" cy="5638800"/>
          </a:xfrm>
          <a:prstGeom prst="rect">
            <a:avLst/>
          </a:prstGeom>
          <a:noFill/>
          <a:ln w="12700">
            <a:noFill/>
            <a:miter lim="800000"/>
            <a:headEnd/>
            <a:tailEnd/>
          </a:ln>
        </p:spPr>
      </p:pic>
      <p:sp>
        <p:nvSpPr>
          <p:cNvPr id="75778" name="Rectangle 2"/>
          <p:cNvSpPr>
            <a:spLocks noGrp="1" noChangeArrowheads="1"/>
          </p:cNvSpPr>
          <p:nvPr>
            <p:ph type="title"/>
          </p:nvPr>
        </p:nvSpPr>
        <p:spPr>
          <a:xfrm>
            <a:off x="254000" y="254000"/>
            <a:ext cx="9652000" cy="1524000"/>
          </a:xfrm>
          <a:ln/>
        </p:spPr>
        <p:txBody>
          <a:bodyPr/>
          <a:lstStyle/>
          <a:p>
            <a:r>
              <a:rPr lang="en-US"/>
              <a:t>Alternate Penalty Function 2:</a:t>
            </a:r>
            <a:br>
              <a:rPr lang="en-US"/>
            </a:br>
            <a:r>
              <a:rPr lang="en-US"/>
              <a:t>curvilinear</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506B7F5-5F0E-4CC8-AC5D-AC55E98E408B}" type="slidenum">
              <a:rPr lang="en-US"/>
              <a:pPr/>
              <a:t>59</a:t>
            </a:fld>
            <a:endParaRPr lang="en-US"/>
          </a:p>
        </p:txBody>
      </p:sp>
      <p:sp>
        <p:nvSpPr>
          <p:cNvPr id="76801" name="Rectangle 1"/>
          <p:cNvSpPr>
            <a:spLocks noGrp="1" noChangeArrowheads="1"/>
          </p:cNvSpPr>
          <p:nvPr>
            <p:ph type="title"/>
          </p:nvPr>
        </p:nvSpPr>
        <p:spPr>
          <a:ln/>
        </p:spPr>
        <p:txBody>
          <a:bodyPr/>
          <a:lstStyle/>
          <a:p>
            <a:r>
              <a:rPr lang="en-US"/>
              <a:t>A Fixed Transfer Tax</a:t>
            </a:r>
          </a:p>
        </p:txBody>
      </p:sp>
      <p:sp>
        <p:nvSpPr>
          <p:cNvPr id="76802" name="Rectangle 2"/>
          <p:cNvSpPr>
            <a:spLocks noGrp="1" noChangeArrowheads="1"/>
          </p:cNvSpPr>
          <p:nvPr>
            <p:ph type="body" idx="1"/>
          </p:nvPr>
        </p:nvSpPr>
        <p:spPr>
          <a:ln/>
        </p:spPr>
        <p:txBody>
          <a:bodyPr/>
          <a:lstStyle/>
          <a:p>
            <a:r>
              <a:rPr lang="en-US" dirty="0"/>
              <a:t>A Fixed Transfer Tax would impose a fixed tax, say 20%, on all credit transfers.</a:t>
            </a:r>
          </a:p>
          <a:p>
            <a:r>
              <a:rPr lang="en-US" dirty="0"/>
              <a:t>Issues:</a:t>
            </a:r>
          </a:p>
          <a:p>
            <a:pPr marL="914400" lvl="1"/>
            <a:r>
              <a:rPr lang="en-US" dirty="0"/>
              <a:t>transfers are rare in low-encounter years:</a:t>
            </a:r>
            <a:br>
              <a:rPr lang="en-US" dirty="0"/>
            </a:br>
            <a:r>
              <a:rPr lang="en-US" dirty="0"/>
              <a:t>the tax is ineffective at these times</a:t>
            </a:r>
          </a:p>
          <a:p>
            <a:pPr marL="914400" lvl="1"/>
            <a:r>
              <a:rPr lang="en-US" dirty="0"/>
              <a:t>transfers are common in moderate- and high-encounter years:</a:t>
            </a:r>
            <a:br>
              <a:rPr lang="en-US" dirty="0"/>
            </a:br>
            <a:r>
              <a:rPr lang="en-US" dirty="0"/>
              <a:t>the tax “retires” credits when they are most needed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How Big Should Incentives be?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buNone/>
            </a:pPr>
            <a:r>
              <a:rPr lang="en-US" dirty="0" smtClean="0"/>
              <a:t>	Q:  How to scale Incentives?</a:t>
            </a:r>
          </a:p>
          <a:p>
            <a:endParaRPr lang="en-US" dirty="0" smtClean="0"/>
          </a:p>
          <a:p>
            <a:pPr>
              <a:buNone/>
            </a:pPr>
            <a:r>
              <a:rPr lang="en-US" dirty="0" smtClean="0"/>
              <a:t>	A:  By the real costs of </a:t>
            </a:r>
            <a:r>
              <a:rPr lang="en-US" dirty="0" err="1" smtClean="0"/>
              <a:t>bycatch</a:t>
            </a:r>
            <a:r>
              <a:rPr lang="en-US" dirty="0" smtClean="0"/>
              <a:t> to the industry</a:t>
            </a:r>
            <a:endParaRPr lang="en-US" dirty="0"/>
          </a:p>
        </p:txBody>
      </p:sp>
      <p:sp>
        <p:nvSpPr>
          <p:cNvPr id="4" name="Slide Number Placeholder 3"/>
          <p:cNvSpPr>
            <a:spLocks noGrp="1"/>
          </p:cNvSpPr>
          <p:nvPr>
            <p:ph type="sldNum" sz="quarter" idx="10"/>
          </p:nvPr>
        </p:nvSpPr>
        <p:spPr/>
        <p:txBody>
          <a:bodyPr/>
          <a:lstStyle/>
          <a:p>
            <a:fld id="{1DF4D9B9-0D8F-4456-9DE9-25817C3A46CB}" type="slidenum">
              <a:rPr lang="en-US" smtClean="0"/>
              <a:pPr/>
              <a:t>6</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BF4DD4-0F3E-4150-83DF-5F45273DBE2D}" type="slidenum">
              <a:rPr lang="en-US"/>
              <a:pPr/>
              <a:t>60</a:t>
            </a:fld>
            <a:endParaRPr lang="en-US"/>
          </a:p>
        </p:txBody>
      </p:sp>
      <p:sp>
        <p:nvSpPr>
          <p:cNvPr id="77825" name="Rectangle 1"/>
          <p:cNvSpPr>
            <a:spLocks noGrp="1" noChangeArrowheads="1"/>
          </p:cNvSpPr>
          <p:nvPr>
            <p:ph type="title"/>
          </p:nvPr>
        </p:nvSpPr>
        <p:spPr>
          <a:ln/>
        </p:spPr>
        <p:txBody>
          <a:bodyPr/>
          <a:lstStyle/>
          <a:p>
            <a:r>
              <a:rPr lang="en-US"/>
              <a:t>Dynamic Salmon Savings (DSS)</a:t>
            </a:r>
          </a:p>
        </p:txBody>
      </p:sp>
      <p:sp>
        <p:nvSpPr>
          <p:cNvPr id="77826" name="Rectangle 2"/>
          <p:cNvSpPr>
            <a:spLocks noGrp="1" noChangeArrowheads="1"/>
          </p:cNvSpPr>
          <p:nvPr>
            <p:ph type="body" idx="1"/>
          </p:nvPr>
        </p:nvSpPr>
        <p:spPr>
          <a:ln/>
        </p:spPr>
        <p:txBody>
          <a:bodyPr/>
          <a:lstStyle/>
          <a:p>
            <a:r>
              <a:rPr lang="en-US"/>
              <a:t>DSS lowers the effective credit supply in low abundance years (when salmon stocks are most vulnerable).</a:t>
            </a:r>
          </a:p>
          <a:p>
            <a:r>
              <a:rPr lang="en-US"/>
              <a:t>It does not lower the effective credit supply in high-encounter years (when Pollock fishing is credit-limited.)</a:t>
            </a:r>
          </a:p>
          <a:p>
            <a:r>
              <a:rPr lang="en-US"/>
              <a:t>A provisional rule regulates transfers before a Salmon Savings Rate is set.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DCFD49C-D628-4C19-BD51-180ADF9D3436}" type="slidenum">
              <a:rPr lang="en-US"/>
              <a:pPr/>
              <a:t>61</a:t>
            </a:fld>
            <a:endParaRPr lang="en-US"/>
          </a:p>
        </p:txBody>
      </p:sp>
      <p:sp>
        <p:nvSpPr>
          <p:cNvPr id="80897" name="Rectangle 1"/>
          <p:cNvSpPr>
            <a:spLocks noGrp="1" noChangeArrowheads="1"/>
          </p:cNvSpPr>
          <p:nvPr>
            <p:ph type="title"/>
          </p:nvPr>
        </p:nvSpPr>
        <p:spPr>
          <a:ln/>
        </p:spPr>
        <p:txBody>
          <a:bodyPr/>
          <a:lstStyle/>
          <a:p>
            <a:r>
              <a:rPr lang="en-US"/>
              <a:t>Credit transfers across sectors</a:t>
            </a:r>
          </a:p>
        </p:txBody>
      </p:sp>
      <p:sp>
        <p:nvSpPr>
          <p:cNvPr id="80898" name="Rectangle 2"/>
          <p:cNvSpPr>
            <a:spLocks noGrp="1" noChangeArrowheads="1"/>
          </p:cNvSpPr>
          <p:nvPr>
            <p:ph type="body" idx="1"/>
          </p:nvPr>
        </p:nvSpPr>
        <p:spPr>
          <a:ln/>
        </p:spPr>
        <p:txBody>
          <a:bodyPr/>
          <a:lstStyle/>
          <a:p>
            <a:r>
              <a:rPr lang="en-US"/>
              <a:t>Sectors with Dynamic Salmon Savings (DSS) may sell credits to any other sector.</a:t>
            </a:r>
          </a:p>
          <a:p>
            <a:r>
              <a:rPr lang="en-US"/>
              <a:t>Sectors without DSS may buy credits from any other sector.</a:t>
            </a:r>
          </a:p>
          <a:p>
            <a:r>
              <a:rPr lang="en-US"/>
              <a:t>A sector with DSS </a:t>
            </a:r>
            <a:r>
              <a:rPr lang="en-US" u="sng"/>
              <a:t>cannot</a:t>
            </a:r>
            <a:r>
              <a:rPr lang="en-US"/>
              <a:t> buy credits from a sector without DSS.</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76D118-6B41-4C70-9F39-B028A3C510E6}" type="slidenum">
              <a:rPr lang="en-US"/>
              <a:pPr/>
              <a:t>62</a:t>
            </a:fld>
            <a:endParaRPr lang="en-US"/>
          </a:p>
        </p:txBody>
      </p:sp>
      <p:sp>
        <p:nvSpPr>
          <p:cNvPr id="52225" name="Rectangle 1"/>
          <p:cNvSpPr>
            <a:spLocks noGrp="1" noChangeArrowheads="1"/>
          </p:cNvSpPr>
          <p:nvPr>
            <p:ph type="title"/>
          </p:nvPr>
        </p:nvSpPr>
        <p:spPr>
          <a:ln/>
        </p:spPr>
        <p:txBody>
          <a:bodyPr/>
          <a:lstStyle/>
          <a:p>
            <a:r>
              <a:rPr lang="en-US"/>
              <a:t>Dynamic Salmon Savings</a:t>
            </a:r>
          </a:p>
        </p:txBody>
      </p:sp>
      <p:sp>
        <p:nvSpPr>
          <p:cNvPr id="52226" name="Rectangle 2"/>
          <p:cNvSpPr>
            <a:spLocks noGrp="1" noChangeArrowheads="1"/>
          </p:cNvSpPr>
          <p:nvPr>
            <p:ph type="body" idx="1"/>
          </p:nvPr>
        </p:nvSpPr>
        <p:spPr>
          <a:ln/>
        </p:spPr>
        <p:txBody>
          <a:bodyPr/>
          <a:lstStyle/>
          <a:p>
            <a:r>
              <a:rPr lang="en-US"/>
              <a:t>When vessels finish fishing in the B season, some credits are “retired”.</a:t>
            </a:r>
          </a:p>
          <a:p>
            <a:r>
              <a:rPr lang="en-US"/>
              <a:t>The percentage of credits “retired” is the Salmon Savings Rate (SSR).</a:t>
            </a:r>
          </a:p>
          <a:p>
            <a:r>
              <a:rPr lang="en-US"/>
              <a:t>The SSR is computed such that the sector has enough credits to harvest the remaining Pollock.</a:t>
            </a:r>
          </a:p>
          <a:p>
            <a:r>
              <a:rPr lang="en-US"/>
              <a:t>Prior to the determination of an SSR, credit transactions are governed by a Provisional Salmon Savings Rule.</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6703325-566B-426D-B5E6-F8C5A0D66118}" type="slidenum">
              <a:rPr lang="en-US"/>
              <a:pPr/>
              <a:t>63</a:t>
            </a:fld>
            <a:endParaRPr lang="en-US"/>
          </a:p>
        </p:txBody>
      </p:sp>
      <p:sp>
        <p:nvSpPr>
          <p:cNvPr id="54273" name="Rectangle 1"/>
          <p:cNvSpPr>
            <a:spLocks noGrp="1" noChangeArrowheads="1"/>
          </p:cNvSpPr>
          <p:nvPr>
            <p:ph type="title"/>
          </p:nvPr>
        </p:nvSpPr>
        <p:spPr>
          <a:ln/>
        </p:spPr>
        <p:txBody>
          <a:bodyPr/>
          <a:lstStyle/>
          <a:p>
            <a:r>
              <a:rPr lang="en-US"/>
              <a:t>Provisional Salmon Savings Rule</a:t>
            </a:r>
          </a:p>
        </p:txBody>
      </p:sp>
      <p:sp>
        <p:nvSpPr>
          <p:cNvPr id="54274" name="Rectangle 2"/>
          <p:cNvSpPr>
            <a:spLocks noGrp="1" noChangeArrowheads="1"/>
          </p:cNvSpPr>
          <p:nvPr>
            <p:ph type="body" idx="1"/>
          </p:nvPr>
        </p:nvSpPr>
        <p:spPr>
          <a:ln/>
        </p:spPr>
        <p:txBody>
          <a:bodyPr/>
          <a:lstStyle/>
          <a:p>
            <a:r>
              <a:rPr lang="en-US"/>
              <a:t>Prior to finishing fishing, (and having credits retired) vessels may still transfer credits.</a:t>
            </a:r>
          </a:p>
          <a:p>
            <a:r>
              <a:rPr lang="en-US"/>
              <a:t>The appropriate number of credits are set aside to cover eventual retirement.  (This calculation is similar to tax withholding.)</a:t>
            </a:r>
          </a:p>
          <a:p>
            <a:r>
              <a:rPr lang="en-US"/>
              <a:t>This number (the provisional SSR) is determined by the maximum SSR.</a:t>
            </a:r>
          </a:p>
          <a:p>
            <a:r>
              <a:rPr lang="en-US"/>
              <a:t>This rule prevents avoidance of Dynamic Salmon Savings by selling credits before they can be retired.</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E818562-5671-4805-A38E-C923B6D1014B}" type="slidenum">
              <a:rPr lang="en-US"/>
              <a:pPr/>
              <a:t>64</a:t>
            </a:fld>
            <a:endParaRPr lang="en-US"/>
          </a:p>
        </p:txBody>
      </p:sp>
      <p:sp>
        <p:nvSpPr>
          <p:cNvPr id="47105" name="Rectangle 1"/>
          <p:cNvSpPr>
            <a:spLocks noGrp="1" noChangeArrowheads="1"/>
          </p:cNvSpPr>
          <p:nvPr>
            <p:ph type="title"/>
          </p:nvPr>
        </p:nvSpPr>
        <p:spPr>
          <a:xfrm>
            <a:off x="254000" y="254000"/>
            <a:ext cx="9652000" cy="1524000"/>
          </a:xfrm>
          <a:ln/>
        </p:spPr>
        <p:txBody>
          <a:bodyPr/>
          <a:lstStyle/>
          <a:p>
            <a:r>
              <a:rPr lang="en-US" dirty="0"/>
              <a:t>Incentives associated with </a:t>
            </a:r>
            <a:br>
              <a:rPr lang="en-US" dirty="0"/>
            </a:br>
            <a:r>
              <a:rPr lang="en-US" dirty="0"/>
              <a:t>Buy-Side Transfer Limits</a:t>
            </a:r>
          </a:p>
        </p:txBody>
      </p:sp>
      <p:sp>
        <p:nvSpPr>
          <p:cNvPr id="47106" name="Rectangle 2"/>
          <p:cNvSpPr>
            <a:spLocks noGrp="1" noChangeArrowheads="1"/>
          </p:cNvSpPr>
          <p:nvPr>
            <p:ph type="body" idx="1"/>
          </p:nvPr>
        </p:nvSpPr>
        <p:spPr>
          <a:xfrm>
            <a:off x="254000" y="2032000"/>
            <a:ext cx="9652000" cy="5334000"/>
          </a:xfrm>
          <a:ln/>
        </p:spPr>
        <p:txBody>
          <a:bodyPr/>
          <a:lstStyle/>
          <a:p>
            <a:r>
              <a:rPr lang="en-US" dirty="0"/>
              <a:t>Vessels are limited in the number of credits they can buy.</a:t>
            </a:r>
          </a:p>
          <a:p>
            <a:r>
              <a:rPr lang="en-US" dirty="0"/>
              <a:t>There is uncertainty in the number of credits needed to finish fishing Pollock.</a:t>
            </a:r>
          </a:p>
          <a:p>
            <a:r>
              <a:rPr lang="en-US" dirty="0"/>
              <a:t>The costs of </a:t>
            </a:r>
            <a:r>
              <a:rPr lang="en-US" dirty="0" err="1"/>
              <a:t>unfished</a:t>
            </a:r>
            <a:r>
              <a:rPr lang="en-US" dirty="0"/>
              <a:t> Pollock can be high</a:t>
            </a:r>
          </a:p>
          <a:p>
            <a:r>
              <a:rPr lang="en-US" dirty="0"/>
              <a:t>Thus, vessels are incentivized to minimize </a:t>
            </a:r>
            <a:r>
              <a:rPr lang="en-US" dirty="0" err="1"/>
              <a:t>bycatch</a:t>
            </a:r>
            <a:r>
              <a:rPr lang="en-US" dirty="0"/>
              <a:t> so as to not run out of available ITEC. (initial allocation + purchase limit)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a:xfrm>
            <a:off x="846667" y="0"/>
            <a:ext cx="8043333" cy="846667"/>
          </a:xfrm>
        </p:spPr>
        <p:txBody>
          <a:bodyPr/>
          <a:lstStyle/>
          <a:p>
            <a:pPr>
              <a:buFont typeface="Times" charset="0"/>
              <a:buNone/>
            </a:pPr>
            <a:r>
              <a:rPr lang="en-US" sz="4400" dirty="0"/>
              <a:t> Legacy Program</a:t>
            </a:r>
            <a:endParaRPr lang="en-US" dirty="0"/>
          </a:p>
        </p:txBody>
      </p:sp>
      <p:graphicFrame>
        <p:nvGraphicFramePr>
          <p:cNvPr id="123907" name="Object 3"/>
          <p:cNvGraphicFramePr>
            <a:graphicFrameLocks noChangeAspect="1"/>
          </p:cNvGraphicFramePr>
          <p:nvPr/>
        </p:nvGraphicFramePr>
        <p:xfrm>
          <a:off x="1439334" y="762000"/>
          <a:ext cx="6773333" cy="3349626"/>
        </p:xfrm>
        <a:graphic>
          <a:graphicData uri="http://schemas.openxmlformats.org/presentationml/2006/ole">
            <p:oleObj spid="_x0000_s137218" name="Worksheet" r:id="rId4" imgW="4928616" imgH="2438400" progId="Excel.Sheet.8">
              <p:embed/>
            </p:oleObj>
          </a:graphicData>
        </a:graphic>
      </p:graphicFrame>
      <p:graphicFrame>
        <p:nvGraphicFramePr>
          <p:cNvPr id="123908" name="Object 4"/>
          <p:cNvGraphicFramePr>
            <a:graphicFrameLocks noChangeAspect="1"/>
          </p:cNvGraphicFramePr>
          <p:nvPr/>
        </p:nvGraphicFramePr>
        <p:xfrm>
          <a:off x="1439334" y="3972278"/>
          <a:ext cx="6773333" cy="3647722"/>
        </p:xfrm>
        <a:graphic>
          <a:graphicData uri="http://schemas.openxmlformats.org/presentationml/2006/ole">
            <p:oleObj spid="_x0000_s137219" name="Worksheet" r:id="rId5" imgW="4928616" imgH="2654808" progId="Excel.Sheet.8">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838200"/>
            <a:ext cx="9652000" cy="762000"/>
          </a:xfrm>
        </p:spPr>
        <p:txBody>
          <a:bodyPr/>
          <a:lstStyle/>
          <a:p>
            <a:r>
              <a:rPr lang="en-US" dirty="0" smtClean="0"/>
              <a:t>Background: Cost of </a:t>
            </a:r>
            <a:r>
              <a:rPr lang="en-US" dirty="0" err="1" smtClean="0"/>
              <a:t>bycatch</a:t>
            </a:r>
            <a:r>
              <a:rPr lang="en-US" dirty="0" smtClean="0"/>
              <a:t> to the Pollock Industry  </a:t>
            </a:r>
            <a:br>
              <a:rPr lang="en-US" dirty="0" smtClean="0"/>
            </a:br>
            <a:endParaRPr lang="en-US" dirty="0"/>
          </a:p>
        </p:txBody>
      </p:sp>
      <p:sp>
        <p:nvSpPr>
          <p:cNvPr id="3" name="Content Placeholder 2"/>
          <p:cNvSpPr>
            <a:spLocks noGrp="1"/>
          </p:cNvSpPr>
          <p:nvPr>
            <p:ph idx="1"/>
          </p:nvPr>
        </p:nvSpPr>
        <p:spPr>
          <a:xfrm>
            <a:off x="279400" y="1778000"/>
            <a:ext cx="9652000" cy="5842000"/>
          </a:xfrm>
        </p:spPr>
        <p:txBody>
          <a:bodyPr/>
          <a:lstStyle/>
          <a:p>
            <a:pPr>
              <a:buNone/>
            </a:pPr>
            <a:r>
              <a:rPr lang="en-US" dirty="0" smtClean="0"/>
              <a:t>	</a:t>
            </a:r>
          </a:p>
          <a:p>
            <a:pPr>
              <a:buNone/>
            </a:pPr>
            <a:r>
              <a:rPr lang="en-US" dirty="0" smtClean="0"/>
              <a:t>	What is the TRUE COST of </a:t>
            </a:r>
            <a:r>
              <a:rPr lang="en-US" dirty="0" err="1" smtClean="0"/>
              <a:t>chinook</a:t>
            </a:r>
            <a:r>
              <a:rPr lang="en-US" dirty="0" smtClean="0"/>
              <a:t> </a:t>
            </a:r>
            <a:r>
              <a:rPr lang="en-US" dirty="0" err="1" smtClean="0"/>
              <a:t>bycatch</a:t>
            </a:r>
            <a:r>
              <a:rPr lang="en-US" dirty="0" smtClean="0"/>
              <a:t> to the </a:t>
            </a:r>
            <a:r>
              <a:rPr lang="en-US" dirty="0" err="1" smtClean="0"/>
              <a:t>pollock</a:t>
            </a:r>
            <a:r>
              <a:rPr lang="en-US" dirty="0" smtClean="0"/>
              <a:t> industry under the PPA </a:t>
            </a:r>
            <a:r>
              <a:rPr lang="en-US" dirty="0" err="1" smtClean="0"/>
              <a:t>hardcap</a:t>
            </a:r>
            <a:r>
              <a:rPr lang="en-US" dirty="0" smtClean="0"/>
              <a:t> of 68,392?</a:t>
            </a:r>
          </a:p>
          <a:p>
            <a:endParaRPr lang="en-US" dirty="0" smtClean="0"/>
          </a:p>
          <a:p>
            <a:pPr>
              <a:buNone/>
            </a:pPr>
            <a:endParaRPr lang="en-US" dirty="0" smtClean="0"/>
          </a:p>
          <a:p>
            <a:pPr>
              <a:buNone/>
            </a:pPr>
            <a:r>
              <a:rPr lang="en-US" dirty="0" smtClean="0"/>
              <a:t>	These costs should be reflected in the penalties and rewards of the incentive system</a:t>
            </a:r>
            <a:endParaRPr lang="en-US" dirty="0"/>
          </a:p>
        </p:txBody>
      </p:sp>
      <p:sp>
        <p:nvSpPr>
          <p:cNvPr id="4" name="Slide Number Placeholder 3"/>
          <p:cNvSpPr>
            <a:spLocks noGrp="1"/>
          </p:cNvSpPr>
          <p:nvPr>
            <p:ph type="sldNum" sz="quarter" idx="10"/>
          </p:nvPr>
        </p:nvSpPr>
        <p:spPr/>
        <p:txBody>
          <a:bodyPr/>
          <a:lstStyle/>
          <a:p>
            <a:fld id="{1DF4D9B9-0D8F-4456-9DE9-25817C3A46CB}"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254000"/>
            <a:ext cx="10160000" cy="812800"/>
          </a:xfrm>
        </p:spPr>
        <p:txBody>
          <a:bodyPr/>
          <a:lstStyle/>
          <a:p>
            <a:r>
              <a:rPr lang="en-US" sz="3400" dirty="0" smtClean="0"/>
              <a:t>Without additional incentives or ITEC trading the cost to industry of the PPA </a:t>
            </a:r>
            <a:r>
              <a:rPr lang="en-US" sz="3400" dirty="0" err="1" smtClean="0"/>
              <a:t>hardcap</a:t>
            </a:r>
            <a:r>
              <a:rPr lang="en-US" sz="3400" dirty="0" smtClean="0"/>
              <a:t> (68,392) is high</a:t>
            </a:r>
            <a:endParaRPr lang="en-US" sz="3400" dirty="0"/>
          </a:p>
        </p:txBody>
      </p:sp>
      <p:sp>
        <p:nvSpPr>
          <p:cNvPr id="4" name="Slide Number Placeholder 3"/>
          <p:cNvSpPr>
            <a:spLocks noGrp="1"/>
          </p:cNvSpPr>
          <p:nvPr>
            <p:ph type="sldNum" sz="quarter" idx="10"/>
          </p:nvPr>
        </p:nvSpPr>
        <p:spPr/>
        <p:txBody>
          <a:bodyPr/>
          <a:lstStyle/>
          <a:p>
            <a:fld id="{1DF4D9B9-0D8F-4456-9DE9-25817C3A46CB}" type="slidenum">
              <a:rPr lang="en-US" smtClean="0"/>
              <a:pPr/>
              <a:t>8</a:t>
            </a:fld>
            <a:endParaRPr lang="en-US"/>
          </a:p>
        </p:txBody>
      </p:sp>
      <p:graphicFrame>
        <p:nvGraphicFramePr>
          <p:cNvPr id="5" name="Chart 4"/>
          <p:cNvGraphicFramePr>
            <a:graphicFrameLocks noGrp="1"/>
          </p:cNvGraphicFramePr>
          <p:nvPr/>
        </p:nvGraphicFramePr>
        <p:xfrm>
          <a:off x="812800" y="1295400"/>
          <a:ext cx="8572500" cy="58293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68207D9-AE53-47B1-AF2C-4FD1D9BC9D91}" type="slidenum">
              <a:rPr lang="en-US"/>
              <a:pPr/>
              <a:t>9</a:t>
            </a:fld>
            <a:endParaRPr lang="en-US"/>
          </a:p>
        </p:txBody>
      </p:sp>
      <p:pic>
        <p:nvPicPr>
          <p:cNvPr id="21505" name="Picture 1"/>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990600" y="1803400"/>
            <a:ext cx="8177213" cy="5473700"/>
          </a:xfrm>
          <a:prstGeom prst="rect">
            <a:avLst/>
          </a:prstGeom>
          <a:noFill/>
          <a:ln w="12700">
            <a:noFill/>
            <a:miter lim="800000"/>
            <a:headEnd/>
            <a:tailEnd/>
          </a:ln>
        </p:spPr>
      </p:pic>
      <p:sp>
        <p:nvSpPr>
          <p:cNvPr id="21506" name="Rectangle 2"/>
          <p:cNvSpPr>
            <a:spLocks noGrp="1" noChangeArrowheads="1"/>
          </p:cNvSpPr>
          <p:nvPr>
            <p:ph type="title"/>
          </p:nvPr>
        </p:nvSpPr>
        <p:spPr>
          <a:xfrm>
            <a:off x="0" y="228600"/>
            <a:ext cx="10337800" cy="1752600"/>
          </a:xfrm>
          <a:ln/>
        </p:spPr>
        <p:txBody>
          <a:bodyPr/>
          <a:lstStyle/>
          <a:p>
            <a:r>
              <a:rPr lang="en-US" sz="3400" dirty="0">
                <a:cs typeface="Times New Roman (Headings)"/>
              </a:rPr>
              <a:t>Vessels</a:t>
            </a:r>
            <a:r>
              <a:rPr lang="en-US" sz="3400" dirty="0" smtClean="0">
                <a:cs typeface="Times New Roman (Headings)"/>
              </a:rPr>
              <a:t> run </a:t>
            </a:r>
            <a:r>
              <a:rPr lang="en-US" sz="3400" dirty="0">
                <a:cs typeface="Times New Roman (Headings)"/>
              </a:rPr>
              <a:t>out of </a:t>
            </a:r>
            <a:r>
              <a:rPr lang="en-US" sz="3400" dirty="0" smtClean="0">
                <a:cs typeface="Times New Roman (Headings)"/>
              </a:rPr>
              <a:t>credits under the 68,392 PPA </a:t>
            </a:r>
            <a:r>
              <a:rPr lang="en-US" sz="3400" dirty="0" err="1" smtClean="0">
                <a:cs typeface="Times New Roman (Headings)"/>
              </a:rPr>
              <a:t>hardcap</a:t>
            </a:r>
            <a:r>
              <a:rPr lang="en-US" sz="3400" dirty="0" smtClean="0">
                <a:cs typeface="Times New Roman (Headings)"/>
              </a:rPr>
              <a:t> even in low and moderate abundance years</a:t>
            </a:r>
            <a:endParaRPr lang="en-US" sz="3400" dirty="0">
              <a:cs typeface="Times New Roman (Headings)"/>
            </a:endParaRPr>
          </a:p>
        </p:txBody>
      </p:sp>
    </p:spTree>
  </p:cSld>
  <p:clrMapOvr>
    <a:masterClrMapping/>
  </p:clrMapOvr>
  <p:transition/>
</p:sld>
</file>

<file path=ppt/theme/theme1.xml><?xml version="1.0" encoding="utf-8"?>
<a:theme xmlns:a="http://schemas.openxmlformats.org/drawingml/2006/main" name="Default - Title Slide - No Graphics">
  <a:themeElements>
    <a:clrScheme name="Default - Title Slide - No Graphi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Slide - No Graphics">
      <a:majorFont>
        <a:latin typeface="Times New Roman"/>
        <a:ea typeface="ヒラギノ明朝 ProN W3"/>
        <a:cs typeface="ヒラギノ明朝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400" b="0" i="0" u="none" strike="noStrike" cap="none" normalizeH="0" baseline="0">
            <a:ln>
              <a:noFill/>
            </a:ln>
            <a:solidFill>
              <a:srgbClr val="000000"/>
            </a:solidFill>
            <a:effectLst/>
            <a:latin typeface="Gill Sans" pitchFamily="-52" charset="0"/>
            <a:ea typeface="ヒラギノ角ゴ ProN W3" pitchFamily="-52" charset="-128"/>
            <a:cs typeface="ヒラギノ角ゴ ProN W3" pitchFamily="-52" charset="-128"/>
            <a:sym typeface="Gill Sans" pitchFamily="-52"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400" b="0" i="0" u="none" strike="noStrike" cap="none" normalizeH="0" baseline="0">
            <a:ln>
              <a:noFill/>
            </a:ln>
            <a:solidFill>
              <a:srgbClr val="000000"/>
            </a:solidFill>
            <a:effectLst/>
            <a:latin typeface="Gill Sans" pitchFamily="-52" charset="0"/>
            <a:ea typeface="ヒラギノ角ゴ ProN W3" pitchFamily="-52" charset="-128"/>
            <a:cs typeface="ヒラギノ角ゴ ProN W3" pitchFamily="-52" charset="-128"/>
            <a:sym typeface="Gill Sans" pitchFamily="-52" charset="0"/>
          </a:defRPr>
        </a:defPPr>
      </a:lstStyle>
    </a:lnDef>
  </a:objectDefaults>
  <a:extraClrSchemeLst>
    <a:extraClrScheme>
      <a:clrScheme name="Default - Title Slide - No Graphi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Times New Roman"/>
        <a:ea typeface="ヒラギノ明朝 ProN W3"/>
        <a:cs typeface="ヒラギノ明朝 ProN W3"/>
      </a:majorFont>
      <a:minorFont>
        <a:latin typeface="Helvetica Neu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400" b="0" i="0" u="none" strike="noStrike" cap="none" normalizeH="0" baseline="0">
            <a:ln>
              <a:noFill/>
            </a:ln>
            <a:solidFill>
              <a:srgbClr val="000000"/>
            </a:solidFill>
            <a:effectLst/>
            <a:latin typeface="Gill Sans" pitchFamily="-52" charset="0"/>
            <a:ea typeface="ヒラギノ角ゴ ProN W3" pitchFamily="-52" charset="-128"/>
            <a:cs typeface="ヒラギノ角ゴ ProN W3" pitchFamily="-52" charset="-128"/>
            <a:sym typeface="Gill Sans" pitchFamily="-52"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400" b="0" i="0" u="none" strike="noStrike" cap="none" normalizeH="0" baseline="0">
            <a:ln>
              <a:noFill/>
            </a:ln>
            <a:solidFill>
              <a:srgbClr val="000000"/>
            </a:solidFill>
            <a:effectLst/>
            <a:latin typeface="Gill Sans" pitchFamily="-52" charset="0"/>
            <a:ea typeface="ヒラギノ角ゴ ProN W3" pitchFamily="-52" charset="-128"/>
            <a:cs typeface="ヒラギノ角ゴ ProN W3" pitchFamily="-52" charset="-128"/>
            <a:sym typeface="Gill Sans" pitchFamily="-52"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2805</TotalTime>
  <Pages>0</Pages>
  <Words>4254</Words>
  <Characters>0</Characters>
  <PresentationFormat>Custom</PresentationFormat>
  <Lines>0</Lines>
  <Paragraphs>534</Paragraphs>
  <Slides>65</Slides>
  <Notes>36</Notes>
  <HiddenSlides>0</HiddenSlides>
  <MMClips>0</MMClips>
  <ScaleCrop>false</ScaleCrop>
  <HeadingPairs>
    <vt:vector size="6" baseType="variant">
      <vt:variant>
        <vt:lpstr>Design Template</vt:lpstr>
      </vt:variant>
      <vt:variant>
        <vt:i4>2</vt:i4>
      </vt:variant>
      <vt:variant>
        <vt:lpstr>Embedded OLE Servers</vt:lpstr>
      </vt:variant>
      <vt:variant>
        <vt:i4>1</vt:i4>
      </vt:variant>
      <vt:variant>
        <vt:lpstr>Slide Titles</vt:lpstr>
      </vt:variant>
      <vt:variant>
        <vt:i4>65</vt:i4>
      </vt:variant>
    </vt:vector>
  </HeadingPairs>
  <TitlesOfParts>
    <vt:vector size="68" baseType="lpstr">
      <vt:lpstr>Default - Title Slide - No Graphics</vt:lpstr>
      <vt:lpstr>Default - Title and Content</vt:lpstr>
      <vt:lpstr>Worksheet</vt:lpstr>
      <vt:lpstr>Reducing Chinook Salmon Bycatch with Individual Tradable Encounter Credits (ITEC) and The Legacy  Market-Incentive Program</vt:lpstr>
      <vt:lpstr>ICA requirements to participate in the 68,392 hard cap scenario (as specified in the PPA)</vt:lpstr>
      <vt:lpstr>ICA requirements to participate in the 68,392 hard cap scenario (as specified in the PPA)</vt:lpstr>
      <vt:lpstr>Summary of the C-2 Motion PPA Incentive Requirements</vt:lpstr>
      <vt:lpstr>Background: Why Hardcaps Need C-2 Are fixed hardcaps alone sufficient for  managing bycatch?</vt:lpstr>
      <vt:lpstr>Background: How Big Should Incentives be?</vt:lpstr>
      <vt:lpstr>Background: Cost of bycatch to the Pollock Industry   </vt:lpstr>
      <vt:lpstr>Without additional incentives or ITEC trading the cost to industry of the PPA hardcap (68,392) is high</vt:lpstr>
      <vt:lpstr>Vessels run out of credits under the 68,392 PPA hardcap even in low and moderate abundance years</vt:lpstr>
      <vt:lpstr>Even in low encounter periods many vessels run out of credits under the PPA Hardcap</vt:lpstr>
      <vt:lpstr>Cost of Bycatch to Pollock Industry</vt:lpstr>
      <vt:lpstr>Components of the Recommended Market-Incentive Program</vt:lpstr>
      <vt:lpstr>Legacy Allocation</vt:lpstr>
      <vt:lpstr>Legacy Allocation (cont’d)</vt:lpstr>
      <vt:lpstr>Rewards and Penalties associated with Legacy Allocation (per C-2)</vt:lpstr>
      <vt:lpstr>Incentives associated with  Legacy Allocation</vt:lpstr>
      <vt:lpstr>Even in low encounter periods many vessels run out of credits under the PPA Hardcap</vt:lpstr>
      <vt:lpstr>Uniform ITEC Allocation Formula: determines proportional credits allotments</vt:lpstr>
      <vt:lpstr>How it works</vt:lpstr>
      <vt:lpstr>Legacy Incentive: Insurance</vt:lpstr>
      <vt:lpstr>Magnitude of Legacy Incentives</vt:lpstr>
      <vt:lpstr>Magnitude of Legacy Incentives</vt:lpstr>
      <vt:lpstr>Legacy Allocation during years of low salmon encounter</vt:lpstr>
      <vt:lpstr> Legacy Program</vt:lpstr>
      <vt:lpstr> Legacy Program</vt:lpstr>
      <vt:lpstr>Legacy Allocation during years of low salmon encounter</vt:lpstr>
      <vt:lpstr> Summary: Legacy ITEC Reallocation</vt:lpstr>
      <vt:lpstr>Legacy Market-Incentive Program 2 Components:</vt:lpstr>
      <vt:lpstr>Trading is Necessary Under the PPA hard cap</vt:lpstr>
      <vt:lpstr>Vessels Run Out of Credits Under the PPA Hardcap (Inshore)</vt:lpstr>
      <vt:lpstr>Why have transfer rules?</vt:lpstr>
      <vt:lpstr>Transfer Rules</vt:lpstr>
      <vt:lpstr>Transfer Rules</vt:lpstr>
      <vt:lpstr>Transfer Rules</vt:lpstr>
      <vt:lpstr>Buy-Side Transfer Limit</vt:lpstr>
      <vt:lpstr>Rewards and Penalties associated with Buy-Side Transfer Limits</vt:lpstr>
      <vt:lpstr>Dynamic Salmon Savings  (DSS)</vt:lpstr>
      <vt:lpstr>Dynamic Salmon Savings (DSS)</vt:lpstr>
      <vt:lpstr>Provisional Salmon Savings Rule (PSSR)</vt:lpstr>
      <vt:lpstr>Provisional SSR Example</vt:lpstr>
      <vt:lpstr>Calculating a Salmon Savings Rate</vt:lpstr>
      <vt:lpstr>Calculating a Salmon Savings Rate </vt:lpstr>
      <vt:lpstr>Calculating a Salmon Savings Rate</vt:lpstr>
      <vt:lpstr>Dynamic Salmon Savings during years of low salmon encounter</vt:lpstr>
      <vt:lpstr>Dynamic Salmon Savings More savings occur during low encounter periods</vt:lpstr>
      <vt:lpstr>Dynamic Salmon Savings</vt:lpstr>
      <vt:lpstr>Rewards and Penalties associated with Dynamic Salmon Savings</vt:lpstr>
      <vt:lpstr>Incentives associated with  Dynamic Salmon Savings</vt:lpstr>
      <vt:lpstr>Overview of the Recommended Market-Incentive Program</vt:lpstr>
      <vt:lpstr>Summary: C-2 Checklist (see Table)</vt:lpstr>
      <vt:lpstr>END</vt:lpstr>
      <vt:lpstr>Calculation of Modified Z-Scores</vt:lpstr>
      <vt:lpstr>Estimated Standard Deviation</vt:lpstr>
      <vt:lpstr>Effect of Vessel Size</vt:lpstr>
      <vt:lpstr>Scaling of Incentives</vt:lpstr>
      <vt:lpstr>Actual Penalty Function: linear</vt:lpstr>
      <vt:lpstr>Alternate Penalty Function 1: cumulative p-values</vt:lpstr>
      <vt:lpstr>Alternate Penalty Function 2: curvilinear</vt:lpstr>
      <vt:lpstr>A Fixed Transfer Tax</vt:lpstr>
      <vt:lpstr>Dynamic Salmon Savings (DSS)</vt:lpstr>
      <vt:lpstr>Credit transfers across sectors</vt:lpstr>
      <vt:lpstr>Dynamic Salmon Savings</vt:lpstr>
      <vt:lpstr>Provisional Salmon Savings Rule</vt:lpstr>
      <vt:lpstr>Incentives associated with  Buy-Side Transfer Limits</vt:lpstr>
      <vt:lpstr> Legacy Program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Hao Ye</dc:creator>
  <cp:keywords/>
  <dc:description/>
  <cp:lastModifiedBy>George Sugihara</cp:lastModifiedBy>
  <cp:revision>129</cp:revision>
  <dcterms:created xsi:type="dcterms:W3CDTF">2009-03-12T19:12:43Z</dcterms:created>
  <dcterms:modified xsi:type="dcterms:W3CDTF">2009-03-13T19:46:23Z</dcterms:modified>
</cp:coreProperties>
</file>