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9" r:id="rId4"/>
    <p:sldId id="260" r:id="rId5"/>
    <p:sldId id="269" r:id="rId6"/>
    <p:sldId id="261" r:id="rId7"/>
    <p:sldId id="258" r:id="rId8"/>
    <p:sldId id="263" r:id="rId9"/>
    <p:sldId id="264" r:id="rId10"/>
    <p:sldId id="265" r:id="rId11"/>
    <p:sldId id="266" r:id="rId12"/>
    <p:sldId id="262" r:id="rId13"/>
    <p:sldId id="267" r:id="rId14"/>
    <p:sldId id="268" r:id="rId15"/>
  </p:sldIdLst>
  <p:sldSz cx="9144000" cy="5143500" type="screen16x9"/>
  <p:notesSz cx="6858000" cy="9144000"/>
  <p:embeddedFontLst>
    <p:embeddedFont>
      <p:font typeface="Average" panose="020B0600070205080204" charset="0"/>
      <p:regular r:id="rId17"/>
    </p:embeddedFont>
    <p:embeddedFont>
      <p:font typeface="Cambria Math" panose="02040503050406030204" pitchFamily="18" charset="0"/>
      <p:regular r:id="rId18"/>
    </p:embeddedFont>
    <p:embeddedFont>
      <p:font typeface="Impact" panose="020B0806030902050204" pitchFamily="3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D24EB4-7013-4964-96E8-A1B1809F58E2}">
  <a:tblStyle styleId="{27D24EB4-7013-4964-96E8-A1B1809F58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939" autoAdjust="0"/>
  </p:normalViewPr>
  <p:slideViewPr>
    <p:cSldViewPr snapToGrid="0">
      <p:cViewPr varScale="1">
        <p:scale>
          <a:sx n="84" d="100"/>
          <a:sy n="84" d="100"/>
        </p:scale>
        <p:origin x="239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icons8.com/icon/G9XXzb9XaEKX/spotify"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深層学習を用いた音楽感情認識におけるデータ構造の最適化</a:t>
            </a:r>
            <a:endParaRPr lang="en-US" altLang="ja-JP" dirty="0"/>
          </a:p>
          <a:p>
            <a:pPr marL="0" lvl="0" indent="0" algn="l" rtl="0">
              <a:spcBef>
                <a:spcPts val="0"/>
              </a:spcBef>
              <a:spcAft>
                <a:spcPts val="0"/>
              </a:spcAft>
              <a:buNone/>
            </a:pPr>
            <a:r>
              <a:rPr lang="ja-JP" altLang="en-US" dirty="0"/>
              <a:t>と題しまして、福井大学・理と匠の研究室・学部４年の松波旭が発表いたします。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3ee145238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3ee145238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実験結果より、データ量を削減することにより、効率的に学習ができることがわかりました。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しきい値が</a:t>
            </a:r>
            <a:r>
              <a:rPr lang="en-US" altLang="ja-JP" dirty="0"/>
              <a:t>0.2</a:t>
            </a:r>
            <a:r>
              <a:rPr lang="ja-JP" altLang="en-US" dirty="0"/>
              <a:t>となっても、学習に要する時間は減少しなかったので、データの削減による効率化はこれ以上期待できないと考えられる。</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もっと良い精度を得るためには、深層学習モデルの構造を改良するほうが良い結果を得られると考える。</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例えば図のように、畳み込み</a:t>
            </a:r>
            <a:r>
              <a:rPr lang="en-US" altLang="ja-JP" dirty="0"/>
              <a:t>NN</a:t>
            </a:r>
            <a:r>
              <a:rPr lang="ja-JP" altLang="en-US" dirty="0"/>
              <a:t>のカーネルサイズ（フィルタサイズ）を</a:t>
            </a:r>
            <a:r>
              <a:rPr lang="en-US" altLang="ja-JP" dirty="0"/>
              <a:t>3x3</a:t>
            </a:r>
            <a:r>
              <a:rPr lang="ja-JP" altLang="en-US" dirty="0"/>
              <a:t>ではなく、時系列という性質を生かした縦長のサイズにすることで、より意味のある特徴抽出ができるのではと考える。</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13ee145238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13ee145238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今回は、スペクトログラムを用いた音楽感情推定において、データを削減した際の、深層学習の必要時間や、推定精度への影響を調べました。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閾値が</a:t>
            </a:r>
            <a:r>
              <a:rPr lang="en-US" altLang="ja-JP" dirty="0"/>
              <a:t>0.2</a:t>
            </a:r>
            <a:r>
              <a:rPr lang="ja-JP" altLang="en-US" dirty="0"/>
              <a:t>以外のものは、</a:t>
            </a:r>
            <a:r>
              <a:rPr lang="en-US" altLang="ja-JP" dirty="0"/>
              <a:t>Accuracy</a:t>
            </a:r>
            <a:r>
              <a:rPr lang="ja-JP" altLang="en-US" dirty="0"/>
              <a:t>の低下も僅かで、学習時間の減少が確認できているので、効率化できたと言えます。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今後は、削減したスペクトログラムに追加して、新たな特徴量を入力できるようなモデルの実現や、</a:t>
            </a:r>
            <a:endParaRPr lang="en-US" altLang="ja-JP" dirty="0"/>
          </a:p>
          <a:p>
            <a:pPr marL="0" lvl="0" indent="0" algn="l" rtl="0">
              <a:spcBef>
                <a:spcPts val="0"/>
              </a:spcBef>
              <a:spcAft>
                <a:spcPts val="0"/>
              </a:spcAft>
              <a:buNone/>
            </a:pPr>
            <a:r>
              <a:rPr lang="ja-JP" altLang="en-US" dirty="0"/>
              <a:t>モデル内の畳み込み層の最適化などに取り組みたいと考えています。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以上ですご清聴ありがとうございました。</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1424bc748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1424bc74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13ee145248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13ee145248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魅力的なレコメンドシステムのイメージは人それぞれであるが、私は人の感情に基づいて音楽を分類し、それを元にレコメンドするようなシステムが魅力的であると考えた。したがって本研究では、そのようなレコメンドシステムを開発するために、音楽を感情で分類できるようになることが目的である。</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3ee145238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3ee145238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ee145238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ee145238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u="sng" dirty="0">
                <a:solidFill>
                  <a:schemeClr val="hlink"/>
                </a:solidFill>
                <a:hlinkClick r:id="rId3"/>
              </a:rPr>
              <a:t>https://icons8.com/icon/G9XXzb9XaEKX/spotify</a:t>
            </a:r>
            <a:endParaRPr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私は、音楽感情認識によるレコメンデーションについて研究しています。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現在、音楽を聴く方法として、ストリーミングサービスが頻繁に使われており、その中にはレコメンデーションシステムが必ずと言っていいほど組み込まれています。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今のレコメンデーションにおいて主要なのは、ユーザーの行動履歴に基づくレコメンデーションです。</a:t>
            </a:r>
            <a:endParaRPr lang="en-US" altLang="ja-JP" dirty="0"/>
          </a:p>
          <a:p>
            <a:pPr marL="0" lvl="0" indent="0" algn="l" rtl="0">
              <a:spcBef>
                <a:spcPts val="0"/>
              </a:spcBef>
              <a:spcAft>
                <a:spcPts val="0"/>
              </a:spcAft>
              <a:buNone/>
            </a:pPr>
            <a:r>
              <a:rPr lang="ja-JP" altLang="en-US" dirty="0"/>
              <a:t>しかし、そのようなレコメンデーションの方法では、音楽の特性を用いてレコメンデーションをしているわけではないので、音楽のレコメンデーションとしては不完全であると考えました。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したがって、音楽感情認識によるレコメンデーションを考え、そのために、音楽データから感情を抽出することを考えました。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これまでに、音楽から感情を推定する研究は行われていましたが、精度が不十分でした。したがって、精度を上げることを考えます。</a:t>
            </a:r>
            <a:endParaRPr lang="en-US" altLang="ja-JP"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まず、感情の分類方法は、</a:t>
            </a:r>
            <a:r>
              <a:rPr lang="en-US" altLang="ja-JP" dirty="0"/>
              <a:t>NN</a:t>
            </a:r>
            <a:r>
              <a:rPr lang="ja-JP" altLang="en-US" dirty="0"/>
              <a:t>が適切であると考えました。</a:t>
            </a:r>
            <a:endParaRPr lang="en-US" altLang="ja-JP" dirty="0"/>
          </a:p>
          <a:p>
            <a:pPr marL="0" lvl="0" indent="0" algn="l" rtl="0">
              <a:spcBef>
                <a:spcPts val="0"/>
              </a:spcBef>
              <a:spcAft>
                <a:spcPts val="0"/>
              </a:spcAft>
              <a:buNone/>
            </a:pPr>
            <a:r>
              <a:rPr lang="ja-JP" altLang="en-US" dirty="0"/>
              <a:t>感情というのは、人間の持つ不明瞭かつ複雑な要素のうちの一つです。したがって、それを分類するためには、人間のニューロンを模した</a:t>
            </a:r>
            <a:r>
              <a:rPr lang="en-US" altLang="ja-JP" dirty="0"/>
              <a:t>NN</a:t>
            </a:r>
            <a:r>
              <a:rPr lang="ja-JP" altLang="en-US" dirty="0"/>
              <a:t>が適切であると考えました。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ニューラルネットワークで学習するに当たり、重要なのは、その特徴量です。</a:t>
            </a:r>
            <a:endParaRPr lang="en-US" altLang="ja-JP" dirty="0"/>
          </a:p>
          <a:p>
            <a:pPr marL="0" lvl="0" indent="0" algn="l" rtl="0">
              <a:spcBef>
                <a:spcPts val="0"/>
              </a:spcBef>
              <a:spcAft>
                <a:spcPts val="0"/>
              </a:spcAft>
              <a:buNone/>
            </a:pPr>
            <a:r>
              <a:rPr lang="ja-JP" altLang="en-US" dirty="0"/>
              <a:t>分類精度を高める上で、多種多様な特徴量を入力できることは重要です。</a:t>
            </a:r>
            <a:endParaRPr lang="en-US" altLang="ja-JP" dirty="0"/>
          </a:p>
          <a:p>
            <a:pPr marL="0" lvl="0" indent="0" algn="l" rtl="0">
              <a:spcBef>
                <a:spcPts val="0"/>
              </a:spcBef>
              <a:spcAft>
                <a:spcPts val="0"/>
              </a:spcAft>
              <a:buNone/>
            </a:pPr>
            <a:r>
              <a:rPr lang="ja-JP" altLang="en-US" dirty="0"/>
              <a:t>また、多種多様な入力データを用いて学習を行うためには、計算時間の面から、各々のデータ量を削減する必要があります。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今回は、その特徴量の一つであるスペクトログラムを利用します。そのデータを削減し、推論精度と学習時間の関係を明らかにすることを研究目的とします。</a:t>
            </a:r>
            <a:endParaRPr lang="en-US" altLang="ja-JP"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3ee145238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3ee145238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この実験で用いるデータセットについて話します。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この実験で使用するデータセットは、</a:t>
            </a:r>
            <a:r>
              <a:rPr lang="en-US" altLang="ja-JP" dirty="0"/>
              <a:t>Panda. R.</a:t>
            </a:r>
            <a:r>
              <a:rPr lang="ja-JP" altLang="en-US" dirty="0"/>
              <a:t>らが作成した、</a:t>
            </a:r>
            <a:r>
              <a:rPr lang="en-US" altLang="ja-JP" dirty="0"/>
              <a:t>4Q audio emotion dataset</a:t>
            </a:r>
            <a:r>
              <a:rPr lang="ja-JP" altLang="en-US" dirty="0"/>
              <a:t>　というものです。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このデータセットは、ラッセルの感情の円環モデルというものに基づいて分類されています。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ラッセルの感情の円環モデルと言うのは、図のようなモデルで、</a:t>
            </a:r>
            <a:r>
              <a:rPr lang="en-US" altLang="ja-JP" dirty="0"/>
              <a:t>Arousal </a:t>
            </a:r>
            <a:r>
              <a:rPr lang="ja-JP" altLang="en-US" dirty="0"/>
              <a:t>（あらーざる）と </a:t>
            </a:r>
            <a:r>
              <a:rPr lang="en-US" altLang="ja-JP" dirty="0"/>
              <a:t>Valence</a:t>
            </a:r>
            <a:r>
              <a:rPr lang="ja-JP" altLang="en-US" dirty="0"/>
              <a:t>（べいらんす）を軸に取って、円環を描いたとき、感情が円環状に並ぶというモデルです。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Valence </a:t>
            </a:r>
            <a:r>
              <a:rPr lang="ja-JP" altLang="en-US" dirty="0"/>
              <a:t>感情価は、快と不快をあらわし、</a:t>
            </a:r>
            <a:r>
              <a:rPr lang="en-US" altLang="ja-JP" dirty="0"/>
              <a:t>Arousal</a:t>
            </a:r>
            <a:r>
              <a:rPr lang="ja-JP" altLang="en-US" dirty="0"/>
              <a:t>　覚醒は覚醒と非覚醒を表しています。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この円環上の感情のうち、最も距離の離れた４つの感情である、</a:t>
            </a:r>
            <a:r>
              <a:rPr lang="en-US" altLang="ja-JP" dirty="0"/>
              <a:t>Happy, Tense, Melancholy, Relaxed </a:t>
            </a:r>
            <a:r>
              <a:rPr lang="ja-JP" altLang="en-US" dirty="0"/>
              <a:t>に分類されたデータセットです。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各感情に割り当てられた曲は</a:t>
            </a:r>
            <a:r>
              <a:rPr lang="en-US" altLang="ja-JP" dirty="0"/>
              <a:t>225</a:t>
            </a:r>
            <a:r>
              <a:rPr lang="ja-JP" altLang="en-US" dirty="0"/>
              <a:t>曲あり、全部で</a:t>
            </a:r>
            <a:r>
              <a:rPr lang="en-US" altLang="ja-JP" dirty="0"/>
              <a:t>900</a:t>
            </a:r>
            <a:r>
              <a:rPr lang="ja-JP" altLang="en-US" dirty="0"/>
              <a:t>曲です。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その</a:t>
            </a:r>
            <a:r>
              <a:rPr lang="en-US" altLang="ja-JP" dirty="0"/>
              <a:t>900</a:t>
            </a:r>
            <a:r>
              <a:rPr lang="ja-JP" altLang="en-US" dirty="0"/>
              <a:t>曲のうち各感情から</a:t>
            </a:r>
            <a:r>
              <a:rPr lang="en-US" altLang="ja-JP" dirty="0"/>
              <a:t>25</a:t>
            </a:r>
            <a:r>
              <a:rPr lang="ja-JP" altLang="en-US" dirty="0"/>
              <a:t>曲分、つまり</a:t>
            </a:r>
            <a:r>
              <a:rPr lang="en-US" altLang="ja-JP" dirty="0"/>
              <a:t>100</a:t>
            </a:r>
            <a:r>
              <a:rPr lang="ja-JP" altLang="en-US" dirty="0"/>
              <a:t>曲分のデータを未知のデータセットとします。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残った</a:t>
            </a:r>
            <a:r>
              <a:rPr lang="en-US" altLang="ja-JP" dirty="0"/>
              <a:t>800</a:t>
            </a:r>
            <a:r>
              <a:rPr lang="ja-JP" altLang="en-US" dirty="0"/>
              <a:t>曲のうち、</a:t>
            </a:r>
            <a:r>
              <a:rPr lang="en-US" altLang="ja-JP" dirty="0"/>
              <a:t>8</a:t>
            </a:r>
            <a:r>
              <a:rPr lang="ja-JP" altLang="en-US" dirty="0"/>
              <a:t>割を学習用、２割を検証用のデータセットとしました。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3ee145238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3ee145238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与えられた音楽データから、モデルに入力できるような特徴量を作成します。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音声波形をそのまま入力しても良いのですが、スペクトログラムを用いた分類のほうが精度が良いことが知られています。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したがって、今回はスペクトログラムを用います。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スペクトログラムは、時間と周波数の二次元データであるので、一次元のデータや、単一の数値データなどに比べると、データ量の大きいデータであると言えます。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よって、スペクトログラムのサイズを削減することは、今回の研究目的である学習時間の短縮に非常に効果的であると考えられます。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スペクトログラムの生成方法としては、</a:t>
            </a:r>
            <a:r>
              <a:rPr lang="en-US" altLang="ja-JP" dirty="0"/>
              <a:t>STFT</a:t>
            </a:r>
            <a:r>
              <a:rPr lang="ja-JP" altLang="en-US" dirty="0"/>
              <a:t>（短時間フーリエ変換）を用います。</a:t>
            </a:r>
            <a:endParaRPr lang="en-US"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en-US" altLang="ja-JP" dirty="0"/>
              <a:t>STFT</a:t>
            </a:r>
            <a:r>
              <a:rPr lang="ja-JP" altLang="en-US" dirty="0"/>
              <a:t>では、まず、音声を波形に加工し、それを細かく分割します。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このとき切り出すサイズのことを窓サイズと呼び、その単位は配列の数です。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また、切り出す際、配列データに窓関数をかけます。よって、切り出した際の端のデータは失われてしまいます。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データが失われるのを防ぐために、窓はある程度重なりをもたせます。この重なりの度合いをオーバーラップ率といいます。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このように切り出した時系列データそれぞれに</a:t>
            </a:r>
            <a:r>
              <a:rPr lang="en-US" altLang="ja-JP" dirty="0"/>
              <a:t>FFT</a:t>
            </a:r>
            <a:r>
              <a:rPr lang="ja-JP" altLang="en-US" dirty="0"/>
              <a:t>をほどこすと、時間と周波数の２次元データが得られます。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この生成方法が</a:t>
            </a:r>
            <a:r>
              <a:rPr lang="en-US" altLang="ja-JP" dirty="0"/>
              <a:t>STFT</a:t>
            </a:r>
            <a:r>
              <a:rPr lang="ja-JP" altLang="en-US" dirty="0"/>
              <a:t>で、生成されたものを、スペクトログラムと呼びます。</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13ee145238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13ee145238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本研究では、データの一部を切り捨てることで、データやモデルの推論精度、学習に要する時間がどのように変化するかを研究しました。</a:t>
            </a:r>
            <a:endParaRPr lang="en-US" altLang="ja-JP" dirty="0"/>
          </a:p>
          <a:p>
            <a:pPr marL="0" lvl="0" indent="0" algn="l" rtl="0">
              <a:spcBef>
                <a:spcPts val="0"/>
              </a:spcBef>
              <a:spcAft>
                <a:spcPts val="0"/>
              </a:spcAft>
              <a:buNone/>
            </a:pPr>
            <a:r>
              <a:rPr lang="ja-JP" altLang="en-US" dirty="0"/>
              <a:t>そのデータの削減方法について話します。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データセットの各データは、</a:t>
            </a:r>
            <a:r>
              <a:rPr lang="en-US" altLang="ja-JP" dirty="0"/>
              <a:t>0 </a:t>
            </a:r>
            <a:r>
              <a:rPr lang="ja-JP" altLang="en-US" dirty="0"/>
              <a:t>に近い値を示す領域が多く存在していました．</a:t>
            </a:r>
            <a:endParaRPr lang="en-US" altLang="ja-JP" dirty="0"/>
          </a:p>
          <a:p>
            <a:pPr marL="0" lvl="0" indent="0" algn="l" rtl="0">
              <a:spcBef>
                <a:spcPts val="0"/>
              </a:spcBef>
              <a:spcAft>
                <a:spcPts val="0"/>
              </a:spcAft>
              <a:buNone/>
            </a:pPr>
            <a:r>
              <a:rPr lang="ja-JP" altLang="en-US" dirty="0"/>
              <a:t>これは（一番左の図）、データに対して対数を取って、見やすくしたものですが、実際には</a:t>
            </a:r>
            <a:r>
              <a:rPr lang="en-US" altLang="ja-JP" dirty="0"/>
              <a:t>0</a:t>
            </a:r>
            <a:r>
              <a:rPr lang="ja-JP" altLang="en-US" dirty="0"/>
              <a:t>に近い値ばかりです。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この時系列データは、横が時間、縦が周波数を表しています。上が低周波、下が高周波になっています。</a:t>
            </a:r>
            <a:endParaRPr lang="en-US" altLang="ja-JP" dirty="0"/>
          </a:p>
          <a:p>
            <a:pPr marL="0" lvl="0" indent="0" algn="l" rtl="0">
              <a:spcBef>
                <a:spcPts val="0"/>
              </a:spcBef>
              <a:spcAft>
                <a:spcPts val="0"/>
              </a:spcAft>
              <a:buNone/>
            </a:pPr>
            <a:r>
              <a:rPr lang="ja-JP" altLang="en-US" dirty="0"/>
              <a:t>このデータを列ごとに区切って（このように）取り出します。すると、各時間における周波数別の信号強度が得られます。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このデータに対して、しきい値を超えない最大の位置を求めます。</a:t>
            </a:r>
            <a:endParaRPr lang="en-US" altLang="ja-JP" dirty="0"/>
          </a:p>
          <a:p>
            <a:pPr marL="0" lvl="0" indent="0" algn="l" rtl="0">
              <a:spcBef>
                <a:spcPts val="0"/>
              </a:spcBef>
              <a:spcAft>
                <a:spcPts val="0"/>
              </a:spcAft>
              <a:buNone/>
            </a:pPr>
            <a:r>
              <a:rPr lang="ja-JP" altLang="en-US" dirty="0"/>
              <a:t>更に、全時系列データに対して同様の処理をし、それらの最大値をもとめ、その位置で図形を削減します。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閾値は </a:t>
            </a:r>
            <a:r>
              <a:rPr lang="en-US" altLang="ja-JP" dirty="0"/>
              <a:t>0.1, 0.15, 0.2 </a:t>
            </a:r>
            <a:r>
              <a:rPr lang="ja-JP" altLang="en-US" dirty="0"/>
              <a:t>としました。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もとのデータでは、周波数方向へのサイズ（この緑線の位置）は</a:t>
            </a:r>
            <a:r>
              <a:rPr lang="en-US" altLang="ja-JP" dirty="0"/>
              <a:t>257</a:t>
            </a:r>
            <a:r>
              <a:rPr lang="ja-JP" altLang="en-US" dirty="0"/>
              <a:t>で、それぞれの閾値においての周波数方向へのサイズは、</a:t>
            </a:r>
            <a:r>
              <a:rPr lang="en-US" altLang="ja-JP" dirty="0"/>
              <a:t>224, 150, 102</a:t>
            </a:r>
            <a:r>
              <a:rPr lang="ja-JP" altLang="en-US" dirty="0"/>
              <a:t>となりました。</a:t>
            </a:r>
            <a:endParaRPr dirty="0"/>
          </a:p>
        </p:txBody>
      </p:sp>
    </p:spTree>
    <p:extLst>
      <p:ext uri="{BB962C8B-B14F-4D97-AF65-F5344CB8AC3E}">
        <p14:creationId xmlns:p14="http://schemas.microsoft.com/office/powerpoint/2010/main" val="1622882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13ee145238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13ee145238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深層学習を行うモデルについて話します。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深層学習を行うモデルには</a:t>
            </a:r>
            <a:r>
              <a:rPr lang="en-US" altLang="ja-JP" dirty="0"/>
              <a:t>EfficientNetV2</a:t>
            </a:r>
            <a:r>
              <a:rPr lang="ja-JP" altLang="en-US" dirty="0"/>
              <a:t>を利用しました。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これは、画像認識タスクにおいて、高精度かつトレーニング時間の少ないモデルです。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最適化関数は</a:t>
            </a:r>
            <a:r>
              <a:rPr lang="en-US" altLang="ja-JP" dirty="0"/>
              <a:t>SGD</a:t>
            </a:r>
            <a:r>
              <a:rPr lang="ja-JP" altLang="en-US" dirty="0"/>
              <a:t>（確率的勾配降下法）を用い、その学習率は</a:t>
            </a:r>
            <a:r>
              <a:rPr lang="en-US" altLang="ja-JP" dirty="0"/>
              <a:t>0.0005</a:t>
            </a:r>
            <a:r>
              <a:rPr lang="ja-JP" altLang="en-US" dirty="0"/>
              <a:t>としました。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また、バッチサイズは</a:t>
            </a:r>
            <a:r>
              <a:rPr lang="en-US" altLang="ja-JP" dirty="0"/>
              <a:t>32</a:t>
            </a:r>
            <a:r>
              <a:rPr lang="ja-JP" altLang="en-US" dirty="0"/>
              <a:t>とし、</a:t>
            </a:r>
            <a:r>
              <a:rPr lang="en-US" altLang="ja-JP" dirty="0"/>
              <a:t>200epoch</a:t>
            </a:r>
            <a:r>
              <a:rPr lang="ja-JP" altLang="en-US" dirty="0"/>
              <a:t>の学習を行いました。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3ee145238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3ee145238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そして、準備したデータセットと深層学習モデルを使って学習をしました。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サイズの違う</a:t>
            </a:r>
            <a:r>
              <a:rPr lang="en-US" altLang="ja-JP" dirty="0"/>
              <a:t>4</a:t>
            </a:r>
            <a:r>
              <a:rPr lang="ja-JP" altLang="en-US" dirty="0"/>
              <a:t>つのデータセットに対して学習を行うような</a:t>
            </a:r>
            <a:r>
              <a:rPr lang="en-US" altLang="ja-JP" dirty="0"/>
              <a:t>Python</a:t>
            </a:r>
            <a:r>
              <a:rPr lang="ja-JP" altLang="en-US" dirty="0"/>
              <a:t>スクリプトをそれぞれ作り、学習しました。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また、それぞれのスクリプトにおいて、学習に要した時間を計算する処理を入れ、学習に要する時間を算出しました。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また、データセットのサイズを計測する</a:t>
            </a:r>
            <a:r>
              <a:rPr lang="en-US" altLang="ja-JP" dirty="0"/>
              <a:t>Python</a:t>
            </a:r>
            <a:r>
              <a:rPr lang="ja-JP" altLang="en-US" dirty="0"/>
              <a:t>スクリプトも作成し、各データセット全体のサイズを計測しました。</a:t>
            </a:r>
            <a:endParaRPr lang="en-US" altLang="ja-JP"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3ee145238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3ee145238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（多クラス分類問題における</a:t>
            </a:r>
            <a:r>
              <a:rPr lang="en-US" altLang="ja-JP" dirty="0"/>
              <a:t>Accuracy</a:t>
            </a:r>
            <a:r>
              <a:rPr lang="ja-JP" altLang="en-US" dirty="0"/>
              <a:t>は存在しない。</a:t>
            </a:r>
            <a:r>
              <a:rPr lang="en-US" altLang="ja-JP" dirty="0"/>
              <a:t>Micro</a:t>
            </a:r>
            <a:r>
              <a:rPr lang="ja-JP" altLang="en-US" dirty="0"/>
              <a:t>平均や</a:t>
            </a:r>
            <a:r>
              <a:rPr lang="en-US" altLang="ja-JP" dirty="0"/>
              <a:t>macro</a:t>
            </a:r>
            <a:r>
              <a:rPr lang="ja-JP" altLang="en-US" dirty="0"/>
              <a:t>平均を用いる必要があるみたい）</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各モデルの学習が終了したら、モデルを評価する必要があります。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ここでは評価指標として</a:t>
            </a:r>
            <a:r>
              <a:rPr lang="en-US" altLang="ja-JP" dirty="0"/>
              <a:t>Accuracy</a:t>
            </a:r>
            <a:r>
              <a:rPr lang="ja-JP" altLang="en-US" dirty="0"/>
              <a:t>を用います。</a:t>
            </a:r>
            <a:endParaRPr lang="en-US" altLang="ja-JP" dirty="0"/>
          </a:p>
          <a:p>
            <a:pPr marL="0" lvl="0" indent="0" algn="l" rtl="0">
              <a:spcBef>
                <a:spcPts val="0"/>
              </a:spcBef>
              <a:spcAft>
                <a:spcPts val="0"/>
              </a:spcAft>
              <a:buNone/>
            </a:pPr>
            <a:endParaRPr lang="ja-JP" altLang="en-US" dirty="0"/>
          </a:p>
          <a:p>
            <a:pPr marL="0" lvl="0" indent="0" algn="l" rtl="0">
              <a:spcBef>
                <a:spcPts val="0"/>
              </a:spcBef>
              <a:spcAft>
                <a:spcPts val="0"/>
              </a:spcAft>
              <a:buNone/>
            </a:pPr>
            <a:r>
              <a:rPr lang="ja-JP" altLang="en-US" dirty="0"/>
              <a:t>教師データと予測のデータが一致している割合を</a:t>
            </a:r>
            <a:r>
              <a:rPr lang="en-US" altLang="ja-JP" dirty="0"/>
              <a:t>Accuracy</a:t>
            </a:r>
            <a:r>
              <a:rPr lang="ja-JP" altLang="en-US" dirty="0"/>
              <a:t>として扱います。</a:t>
            </a:r>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モデルの評価は、学習に使用していない未知のデータを用いて行いました。</a:t>
            </a:r>
            <a:endParaRPr lang="en-US" altLang="ja-JP"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13ee145238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13ee145238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結果はこの様になりました。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Threshold</a:t>
            </a:r>
            <a:r>
              <a:rPr lang="ja-JP" altLang="en-US" dirty="0"/>
              <a:t>がデータのうち</a:t>
            </a:r>
            <a:r>
              <a:rPr lang="en-US" altLang="ja-JP" dirty="0"/>
              <a:t>0</a:t>
            </a:r>
            <a:r>
              <a:rPr lang="ja-JP" altLang="en-US" dirty="0"/>
              <a:t>とみなしたしきい値、</a:t>
            </a:r>
            <a:r>
              <a:rPr lang="en-US" altLang="ja-JP" dirty="0"/>
              <a:t>size</a:t>
            </a:r>
            <a:r>
              <a:rPr lang="ja-JP" altLang="en-US" dirty="0"/>
              <a:t>がデータセット全体のサイズ、</a:t>
            </a:r>
            <a:r>
              <a:rPr lang="en-US" altLang="ja-JP" dirty="0"/>
              <a:t>time</a:t>
            </a:r>
            <a:r>
              <a:rPr lang="ja-JP" altLang="en-US" dirty="0"/>
              <a:t>が深層学習に要した時間です。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また、まったくデータを削減していない、</a:t>
            </a:r>
            <a:r>
              <a:rPr lang="en-US" altLang="ja-JP" dirty="0"/>
              <a:t>threshold</a:t>
            </a:r>
            <a:r>
              <a:rPr lang="ja-JP" altLang="en-US" dirty="0"/>
              <a:t>が</a:t>
            </a:r>
            <a:r>
              <a:rPr lang="en-US" altLang="ja-JP" dirty="0"/>
              <a:t>0</a:t>
            </a:r>
            <a:r>
              <a:rPr lang="ja-JP" altLang="en-US" dirty="0"/>
              <a:t>のときの</a:t>
            </a:r>
            <a:r>
              <a:rPr lang="en-US" altLang="ja-JP" dirty="0"/>
              <a:t>size</a:t>
            </a:r>
            <a:r>
              <a:rPr lang="ja-JP" altLang="en-US" dirty="0"/>
              <a:t>と</a:t>
            </a:r>
            <a:r>
              <a:rPr lang="en-US" altLang="ja-JP" dirty="0"/>
              <a:t>time</a:t>
            </a:r>
            <a:r>
              <a:rPr lang="ja-JP" altLang="en-US" dirty="0"/>
              <a:t>を</a:t>
            </a:r>
            <a:r>
              <a:rPr lang="en-US" altLang="ja-JP" dirty="0"/>
              <a:t>100%</a:t>
            </a:r>
            <a:r>
              <a:rPr lang="ja-JP" altLang="en-US" dirty="0"/>
              <a:t>とした際の割合も求めました。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Threshold</a:t>
            </a:r>
            <a:r>
              <a:rPr lang="ja-JP" altLang="en-US" dirty="0"/>
              <a:t>を横軸とし、</a:t>
            </a:r>
            <a:r>
              <a:rPr lang="en-US" altLang="ja-JP" dirty="0" err="1"/>
              <a:t>size,time</a:t>
            </a:r>
            <a:r>
              <a:rPr lang="ja-JP" altLang="en-US" dirty="0"/>
              <a:t>それぞれの割合と</a:t>
            </a:r>
            <a:r>
              <a:rPr lang="en-US" altLang="ja-JP" dirty="0"/>
              <a:t>accuracy</a:t>
            </a:r>
            <a:r>
              <a:rPr lang="ja-JP" altLang="en-US" dirty="0"/>
              <a:t>をグラフにしました。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データサイズの減少に伴い、</a:t>
            </a:r>
            <a:r>
              <a:rPr lang="en-US" altLang="ja-JP" dirty="0"/>
              <a:t>accuracy</a:t>
            </a:r>
            <a:r>
              <a:rPr lang="ja-JP" altLang="en-US" dirty="0"/>
              <a:t>も減少しているので、やはり、この２つはトレードオフの関係であるといえます。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しきい値を</a:t>
            </a:r>
            <a:r>
              <a:rPr lang="en-US" altLang="ja-JP" dirty="0"/>
              <a:t>0.15</a:t>
            </a:r>
            <a:r>
              <a:rPr lang="ja-JP" altLang="en-US" dirty="0"/>
              <a:t>より大きくしても、学習に要する時間を短縮できていないので、</a:t>
            </a:r>
            <a:r>
              <a:rPr lang="en-US" altLang="ja-JP" dirty="0"/>
              <a:t>0.15</a:t>
            </a:r>
            <a:r>
              <a:rPr lang="ja-JP" altLang="en-US" dirty="0"/>
              <a:t>が、学習時間の短縮という観点では、最も良いしきい値ということができます。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lang="en-US" altLang="ja-JP"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0.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ja" sz="2800"/>
              <a:t>深層学習を用いた音楽感情認識における</a:t>
            </a:r>
            <a:endParaRPr sz="2800"/>
          </a:p>
          <a:p>
            <a:pPr marL="0" lvl="0" indent="0" algn="ctr" rtl="0">
              <a:spcBef>
                <a:spcPts val="0"/>
              </a:spcBef>
              <a:spcAft>
                <a:spcPts val="0"/>
              </a:spcAft>
              <a:buNone/>
            </a:pPr>
            <a:r>
              <a:rPr lang="ja" sz="2800"/>
              <a:t>データ構造の最適化</a:t>
            </a:r>
            <a:endParaRPr sz="28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sz="1800">
                <a:solidFill>
                  <a:schemeClr val="dk1"/>
                </a:solidFill>
              </a:rPr>
              <a:t>[xx - x - xx]</a:t>
            </a:r>
            <a:endParaRPr sz="1800">
              <a:solidFill>
                <a:schemeClr val="dk1"/>
              </a:solidFill>
            </a:endParaRPr>
          </a:p>
        </p:txBody>
      </p:sp>
      <p:sp>
        <p:nvSpPr>
          <p:cNvPr id="56" name="Google Shape;56;p13"/>
          <p:cNvSpPr txBox="1"/>
          <p:nvPr/>
        </p:nvSpPr>
        <p:spPr>
          <a:xfrm>
            <a:off x="424300" y="207825"/>
            <a:ext cx="525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2022年度電気・電子関係学会北陸支部連合大会</a:t>
            </a:r>
            <a:endParaRPr/>
          </a:p>
        </p:txBody>
      </p:sp>
      <p:sp>
        <p:nvSpPr>
          <p:cNvPr id="57" name="Google Shape;57;p13"/>
          <p:cNvSpPr txBox="1">
            <a:spLocks noGrp="1"/>
          </p:cNvSpPr>
          <p:nvPr>
            <p:ph type="subTitle" idx="1"/>
          </p:nvPr>
        </p:nvSpPr>
        <p:spPr>
          <a:xfrm>
            <a:off x="458950" y="3663675"/>
            <a:ext cx="8520600" cy="1168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sz="1800">
                <a:solidFill>
                  <a:schemeClr val="dk1"/>
                </a:solidFill>
              </a:rPr>
              <a:t>◎松波旭（福井大学工学部機械・システム工学科）</a:t>
            </a:r>
            <a:endParaRPr sz="1800">
              <a:solidFill>
                <a:schemeClr val="dk1"/>
              </a:solidFill>
            </a:endParaRPr>
          </a:p>
          <a:p>
            <a:pPr marL="0" lvl="0" indent="0" algn="ctr" rtl="0">
              <a:spcBef>
                <a:spcPts val="0"/>
              </a:spcBef>
              <a:spcAft>
                <a:spcPts val="0"/>
              </a:spcAft>
              <a:buNone/>
            </a:pPr>
            <a:r>
              <a:rPr lang="ja" sz="1800">
                <a:solidFill>
                  <a:schemeClr val="dk1"/>
                </a:solidFill>
              </a:rPr>
              <a:t>黒岩丈介　小高知宏（福井大学大学院工学研究科）</a:t>
            </a:r>
            <a:endParaRPr sz="1800">
              <a:solidFill>
                <a:schemeClr val="dk1"/>
              </a:solidFill>
            </a:endParaRPr>
          </a:p>
          <a:p>
            <a:pPr marL="0" lvl="0" indent="0" algn="ctr" rtl="0">
              <a:spcBef>
                <a:spcPts val="0"/>
              </a:spcBef>
              <a:spcAft>
                <a:spcPts val="0"/>
              </a:spcAft>
              <a:buNone/>
            </a:pPr>
            <a:r>
              <a:rPr lang="ja" sz="1800">
                <a:solidFill>
                  <a:schemeClr val="dk1"/>
                </a:solidFill>
              </a:rPr>
              <a:t>諏訪いずみ（仁愛女子短期大学）白井治彦（福井大学工学部）</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22"/>
          <p:cNvSpPr>
            <a:spLocks/>
          </p:cNvSpPr>
          <p:nvPr/>
        </p:nvSpPr>
        <p:spPr>
          <a:xfrm>
            <a:off x="4572000" y="2571749"/>
            <a:ext cx="4152000" cy="243832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2"/>
          <p:cNvSpPr txBox="1">
            <a:spLocks noGrp="1"/>
          </p:cNvSpPr>
          <p:nvPr>
            <p:ph type="title"/>
          </p:nvPr>
        </p:nvSpPr>
        <p:spPr>
          <a:xfrm>
            <a:off x="311700" y="445024"/>
            <a:ext cx="8520600" cy="6087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dirty="0"/>
              <a:t>考察</a:t>
            </a:r>
            <a:endParaRPr sz="3600" dirty="0"/>
          </a:p>
        </p:txBody>
      </p:sp>
      <p:sp>
        <p:nvSpPr>
          <p:cNvPr id="797" name="Google Shape;797;p22"/>
          <p:cNvSpPr txBox="1">
            <a:spLocks noGrp="1"/>
          </p:cNvSpPr>
          <p:nvPr>
            <p:ph type="body" idx="1"/>
          </p:nvPr>
        </p:nvSpPr>
        <p:spPr>
          <a:xfrm>
            <a:off x="266700" y="2092323"/>
            <a:ext cx="8520600" cy="457147"/>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 sz="2400" dirty="0">
                <a:solidFill>
                  <a:srgbClr val="000000"/>
                </a:solidFill>
              </a:rPr>
              <a:t>モデル構造を変更するのが良いのではないか。</a:t>
            </a:r>
            <a:endParaRPr sz="2400" dirty="0">
              <a:solidFill>
                <a:srgbClr val="000000"/>
              </a:solidFill>
            </a:endParaRPr>
          </a:p>
        </p:txBody>
      </p:sp>
      <p:pic>
        <p:nvPicPr>
          <p:cNvPr id="798" name="Google Shape;798;p22"/>
          <p:cNvPicPr preferRelativeResize="0">
            <a:picLocks/>
          </p:cNvPicPr>
          <p:nvPr/>
        </p:nvPicPr>
        <p:blipFill>
          <a:blip r:embed="rId3">
            <a:alphaModFix/>
          </a:blip>
          <a:stretch>
            <a:fillRect/>
          </a:stretch>
        </p:blipFill>
        <p:spPr>
          <a:xfrm>
            <a:off x="920987" y="3294609"/>
            <a:ext cx="1072219" cy="1637963"/>
          </a:xfrm>
          <a:prstGeom prst="rect">
            <a:avLst/>
          </a:prstGeom>
          <a:noFill/>
          <a:ln w="9525" cap="flat" cmpd="sng">
            <a:solidFill>
              <a:srgbClr val="999999"/>
            </a:solidFill>
            <a:prstDash val="solid"/>
            <a:round/>
            <a:headEnd type="none" w="sm" len="sm"/>
            <a:tailEnd type="none" w="sm" len="sm"/>
          </a:ln>
        </p:spPr>
      </p:pic>
      <p:sp>
        <p:nvSpPr>
          <p:cNvPr id="799" name="Google Shape;799;p22"/>
          <p:cNvSpPr txBox="1">
            <a:spLocks noGrp="1"/>
          </p:cNvSpPr>
          <p:nvPr>
            <p:ph type="body" idx="1"/>
          </p:nvPr>
        </p:nvSpPr>
        <p:spPr>
          <a:xfrm>
            <a:off x="334919" y="2475094"/>
            <a:ext cx="964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 sz="2800" dirty="0">
                <a:solidFill>
                  <a:srgbClr val="000000"/>
                </a:solidFill>
              </a:rPr>
              <a:t>現在</a:t>
            </a:r>
            <a:endParaRPr sz="2800" dirty="0">
              <a:solidFill>
                <a:srgbClr val="000000"/>
              </a:solidFill>
            </a:endParaRPr>
          </a:p>
        </p:txBody>
      </p:sp>
      <p:sp>
        <p:nvSpPr>
          <p:cNvPr id="800" name="Google Shape;800;p22"/>
          <p:cNvSpPr txBox="1">
            <a:spLocks noGrp="1"/>
          </p:cNvSpPr>
          <p:nvPr>
            <p:ph type="body" idx="1"/>
          </p:nvPr>
        </p:nvSpPr>
        <p:spPr>
          <a:xfrm>
            <a:off x="4568788" y="2519021"/>
            <a:ext cx="1371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770"/>
              <a:buNone/>
            </a:pPr>
            <a:r>
              <a:rPr lang="ja" sz="2800" dirty="0">
                <a:solidFill>
                  <a:srgbClr val="000000"/>
                </a:solidFill>
              </a:rPr>
              <a:t>改善案</a:t>
            </a:r>
            <a:endParaRPr sz="2800" dirty="0">
              <a:solidFill>
                <a:srgbClr val="000000"/>
              </a:solidFill>
            </a:endParaRPr>
          </a:p>
        </p:txBody>
      </p:sp>
      <p:sp>
        <p:nvSpPr>
          <p:cNvPr id="801" name="Google Shape;801;p22"/>
          <p:cNvSpPr>
            <a:spLocks/>
          </p:cNvSpPr>
          <p:nvPr/>
        </p:nvSpPr>
        <p:spPr>
          <a:xfrm>
            <a:off x="1141919" y="3572787"/>
            <a:ext cx="157500" cy="157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2"/>
          <p:cNvSpPr txBox="1">
            <a:spLocks/>
          </p:cNvSpPr>
          <p:nvPr/>
        </p:nvSpPr>
        <p:spPr>
          <a:xfrm>
            <a:off x="2106719" y="3541521"/>
            <a:ext cx="22656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600"/>
              <a:t>カーネル</a:t>
            </a:r>
            <a:endParaRPr sz="2600"/>
          </a:p>
          <a:p>
            <a:pPr marL="0" lvl="0" indent="0" algn="l" rtl="0">
              <a:spcBef>
                <a:spcPts val="0"/>
              </a:spcBef>
              <a:spcAft>
                <a:spcPts val="0"/>
              </a:spcAft>
              <a:buNone/>
            </a:pPr>
            <a:r>
              <a:rPr lang="ja" sz="2600"/>
              <a:t>3×3 の</a:t>
            </a:r>
            <a:endParaRPr sz="2600"/>
          </a:p>
          <a:p>
            <a:pPr marL="0" lvl="0" indent="0" algn="l" rtl="0">
              <a:spcBef>
                <a:spcPts val="0"/>
              </a:spcBef>
              <a:spcAft>
                <a:spcPts val="0"/>
              </a:spcAft>
              <a:buNone/>
            </a:pPr>
            <a:r>
              <a:rPr lang="ja" sz="2600"/>
              <a:t>畳み込み</a:t>
            </a:r>
            <a:endParaRPr sz="2600"/>
          </a:p>
        </p:txBody>
      </p:sp>
      <p:cxnSp>
        <p:nvCxnSpPr>
          <p:cNvPr id="803" name="Google Shape;803;p22"/>
          <p:cNvCxnSpPr>
            <a:cxnSpLocks/>
          </p:cNvCxnSpPr>
          <p:nvPr/>
        </p:nvCxnSpPr>
        <p:spPr>
          <a:xfrm>
            <a:off x="805559" y="3091721"/>
            <a:ext cx="0" cy="1735253"/>
          </a:xfrm>
          <a:prstGeom prst="straightConnector1">
            <a:avLst/>
          </a:prstGeom>
          <a:noFill/>
          <a:ln w="19050" cap="flat" cmpd="sng">
            <a:solidFill>
              <a:schemeClr val="dk1"/>
            </a:solidFill>
            <a:prstDash val="solid"/>
            <a:round/>
            <a:headEnd type="none" w="med" len="med"/>
            <a:tailEnd type="triangle" w="med" len="med"/>
          </a:ln>
        </p:spPr>
      </p:cxnSp>
      <p:cxnSp>
        <p:nvCxnSpPr>
          <p:cNvPr id="804" name="Google Shape;804;p22"/>
          <p:cNvCxnSpPr>
            <a:cxnSpLocks/>
          </p:cNvCxnSpPr>
          <p:nvPr/>
        </p:nvCxnSpPr>
        <p:spPr>
          <a:xfrm>
            <a:off x="663656" y="3167077"/>
            <a:ext cx="1618200" cy="0"/>
          </a:xfrm>
          <a:prstGeom prst="straightConnector1">
            <a:avLst/>
          </a:prstGeom>
          <a:noFill/>
          <a:ln w="19050" cap="flat" cmpd="sng">
            <a:solidFill>
              <a:schemeClr val="dk1"/>
            </a:solidFill>
            <a:prstDash val="solid"/>
            <a:round/>
            <a:headEnd type="none" w="med" len="med"/>
            <a:tailEnd type="triangle" w="med" len="med"/>
          </a:ln>
        </p:spPr>
      </p:cxnSp>
      <p:sp>
        <p:nvSpPr>
          <p:cNvPr id="805" name="Google Shape;805;p22"/>
          <p:cNvSpPr txBox="1">
            <a:spLocks noGrp="1"/>
          </p:cNvSpPr>
          <p:nvPr>
            <p:ph type="body" idx="1"/>
          </p:nvPr>
        </p:nvSpPr>
        <p:spPr>
          <a:xfrm>
            <a:off x="1374296" y="2684921"/>
            <a:ext cx="730200" cy="406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440"/>
              <a:buNone/>
            </a:pPr>
            <a:r>
              <a:rPr lang="ja" sz="2000" dirty="0">
                <a:solidFill>
                  <a:srgbClr val="000000"/>
                </a:solidFill>
              </a:rPr>
              <a:t>時間</a:t>
            </a:r>
            <a:endParaRPr sz="2000" dirty="0">
              <a:solidFill>
                <a:srgbClr val="000000"/>
              </a:solidFill>
            </a:endParaRPr>
          </a:p>
        </p:txBody>
      </p:sp>
      <p:sp>
        <p:nvSpPr>
          <p:cNvPr id="806" name="Google Shape;806;p22"/>
          <p:cNvSpPr txBox="1">
            <a:spLocks noGrp="1"/>
          </p:cNvSpPr>
          <p:nvPr>
            <p:ph type="body" idx="1"/>
          </p:nvPr>
        </p:nvSpPr>
        <p:spPr>
          <a:xfrm rot="-5400000">
            <a:off x="9000" y="3875487"/>
            <a:ext cx="1012200" cy="406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440"/>
              <a:buNone/>
            </a:pPr>
            <a:r>
              <a:rPr lang="ja" sz="2000">
                <a:solidFill>
                  <a:srgbClr val="000000"/>
                </a:solidFill>
              </a:rPr>
              <a:t>周波数</a:t>
            </a:r>
            <a:endParaRPr sz="2000">
              <a:solidFill>
                <a:srgbClr val="000000"/>
              </a:solidFill>
            </a:endParaRPr>
          </a:p>
        </p:txBody>
      </p:sp>
      <p:pic>
        <p:nvPicPr>
          <p:cNvPr id="807" name="Google Shape;807;p22"/>
          <p:cNvPicPr preferRelativeResize="0">
            <a:picLocks/>
          </p:cNvPicPr>
          <p:nvPr/>
        </p:nvPicPr>
        <p:blipFill>
          <a:blip r:embed="rId3">
            <a:alphaModFix/>
          </a:blip>
          <a:stretch>
            <a:fillRect/>
          </a:stretch>
        </p:blipFill>
        <p:spPr>
          <a:xfrm>
            <a:off x="5254438" y="3295035"/>
            <a:ext cx="1054922" cy="1611539"/>
          </a:xfrm>
          <a:prstGeom prst="rect">
            <a:avLst/>
          </a:prstGeom>
          <a:noFill/>
          <a:ln w="9525" cap="flat" cmpd="sng">
            <a:solidFill>
              <a:srgbClr val="999999"/>
            </a:solidFill>
            <a:prstDash val="solid"/>
            <a:round/>
            <a:headEnd type="none" w="sm" len="sm"/>
            <a:tailEnd type="none" w="sm" len="sm"/>
          </a:ln>
        </p:spPr>
      </p:pic>
      <p:sp>
        <p:nvSpPr>
          <p:cNvPr id="808" name="Google Shape;808;p22"/>
          <p:cNvSpPr>
            <a:spLocks/>
          </p:cNvSpPr>
          <p:nvPr/>
        </p:nvSpPr>
        <p:spPr>
          <a:xfrm>
            <a:off x="5497375" y="3339113"/>
            <a:ext cx="180070" cy="1567536"/>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2"/>
          <p:cNvSpPr txBox="1">
            <a:spLocks/>
          </p:cNvSpPr>
          <p:nvPr/>
        </p:nvSpPr>
        <p:spPr>
          <a:xfrm>
            <a:off x="6345420" y="3541521"/>
            <a:ext cx="22656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600" dirty="0"/>
              <a:t>時系列を</a:t>
            </a:r>
            <a:endParaRPr sz="2600" dirty="0"/>
          </a:p>
          <a:p>
            <a:pPr marL="0" lvl="0" indent="0" algn="l" rtl="0">
              <a:spcBef>
                <a:spcPts val="0"/>
              </a:spcBef>
              <a:spcAft>
                <a:spcPts val="0"/>
              </a:spcAft>
              <a:buNone/>
            </a:pPr>
            <a:r>
              <a:rPr lang="ja" sz="2600" dirty="0"/>
              <a:t>活かした</a:t>
            </a:r>
            <a:endParaRPr sz="2600" dirty="0"/>
          </a:p>
          <a:p>
            <a:pPr marL="0" lvl="0" indent="0" algn="l" rtl="0">
              <a:spcBef>
                <a:spcPts val="0"/>
              </a:spcBef>
              <a:spcAft>
                <a:spcPts val="0"/>
              </a:spcAft>
              <a:buNone/>
            </a:pPr>
            <a:r>
              <a:rPr lang="ja" sz="2600" dirty="0"/>
              <a:t>畳み込み</a:t>
            </a:r>
            <a:endParaRPr sz="2600" dirty="0"/>
          </a:p>
        </p:txBody>
      </p:sp>
      <p:cxnSp>
        <p:nvCxnSpPr>
          <p:cNvPr id="810" name="Google Shape;810;p22"/>
          <p:cNvCxnSpPr>
            <a:cxnSpLocks/>
          </p:cNvCxnSpPr>
          <p:nvPr/>
        </p:nvCxnSpPr>
        <p:spPr>
          <a:xfrm>
            <a:off x="5065859" y="3047794"/>
            <a:ext cx="0" cy="1826830"/>
          </a:xfrm>
          <a:prstGeom prst="straightConnector1">
            <a:avLst/>
          </a:prstGeom>
          <a:noFill/>
          <a:ln w="19050" cap="flat" cmpd="sng">
            <a:solidFill>
              <a:schemeClr val="dk1"/>
            </a:solidFill>
            <a:prstDash val="solid"/>
            <a:round/>
            <a:headEnd type="none" w="med" len="med"/>
            <a:tailEnd type="triangle" w="med" len="med"/>
          </a:ln>
        </p:spPr>
      </p:cxnSp>
      <p:cxnSp>
        <p:nvCxnSpPr>
          <p:cNvPr id="811" name="Google Shape;811;p22"/>
          <p:cNvCxnSpPr>
            <a:cxnSpLocks/>
          </p:cNvCxnSpPr>
          <p:nvPr/>
        </p:nvCxnSpPr>
        <p:spPr>
          <a:xfrm>
            <a:off x="4904042" y="3167077"/>
            <a:ext cx="1618200" cy="0"/>
          </a:xfrm>
          <a:prstGeom prst="straightConnector1">
            <a:avLst/>
          </a:prstGeom>
          <a:noFill/>
          <a:ln w="19050" cap="flat" cmpd="sng">
            <a:solidFill>
              <a:schemeClr val="dk1"/>
            </a:solidFill>
            <a:prstDash val="solid"/>
            <a:round/>
            <a:headEnd type="none" w="med" len="med"/>
            <a:tailEnd type="triangle" w="med" len="med"/>
          </a:ln>
        </p:spPr>
      </p:cxnSp>
      <p:sp>
        <p:nvSpPr>
          <p:cNvPr id="812" name="Google Shape;812;p22"/>
          <p:cNvSpPr txBox="1">
            <a:spLocks noGrp="1"/>
          </p:cNvSpPr>
          <p:nvPr>
            <p:ph type="body" idx="1"/>
          </p:nvPr>
        </p:nvSpPr>
        <p:spPr>
          <a:xfrm>
            <a:off x="5734595" y="2713718"/>
            <a:ext cx="730200" cy="406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440"/>
              <a:buNone/>
            </a:pPr>
            <a:r>
              <a:rPr lang="ja" sz="2000" dirty="0">
                <a:solidFill>
                  <a:srgbClr val="000000"/>
                </a:solidFill>
              </a:rPr>
              <a:t>時間</a:t>
            </a:r>
            <a:endParaRPr sz="2000" dirty="0">
              <a:solidFill>
                <a:srgbClr val="000000"/>
              </a:solidFill>
            </a:endParaRPr>
          </a:p>
        </p:txBody>
      </p:sp>
      <p:sp>
        <p:nvSpPr>
          <p:cNvPr id="813" name="Google Shape;813;p22"/>
          <p:cNvSpPr txBox="1">
            <a:spLocks noGrp="1"/>
          </p:cNvSpPr>
          <p:nvPr>
            <p:ph type="body" idx="1"/>
          </p:nvPr>
        </p:nvSpPr>
        <p:spPr>
          <a:xfrm rot="-5400000">
            <a:off x="4269300" y="3923137"/>
            <a:ext cx="1012200" cy="406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440"/>
              <a:buNone/>
            </a:pPr>
            <a:r>
              <a:rPr lang="ja" sz="2000">
                <a:solidFill>
                  <a:srgbClr val="000000"/>
                </a:solidFill>
              </a:rPr>
              <a:t>周波数</a:t>
            </a:r>
            <a:endParaRPr sz="2000">
              <a:solidFill>
                <a:srgbClr val="000000"/>
              </a:solidFill>
            </a:endParaRPr>
          </a:p>
        </p:txBody>
      </p:sp>
      <p:sp>
        <p:nvSpPr>
          <p:cNvPr id="814" name="Google Shape;814;p22"/>
          <p:cNvSpPr>
            <a:spLocks/>
          </p:cNvSpPr>
          <p:nvPr/>
        </p:nvSpPr>
        <p:spPr>
          <a:xfrm>
            <a:off x="266700" y="2571749"/>
            <a:ext cx="4152000" cy="243832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テキスト ボックス 8">
            <a:extLst>
              <a:ext uri="{FF2B5EF4-FFF2-40B4-BE49-F238E27FC236}">
                <a16:creationId xmlns:a16="http://schemas.microsoft.com/office/drawing/2014/main" id="{5A66C214-537B-2396-1651-1C0A1BDF01CF}"/>
              </a:ext>
            </a:extLst>
          </p:cNvPr>
          <p:cNvSpPr txBox="1"/>
          <p:nvPr/>
        </p:nvSpPr>
        <p:spPr>
          <a:xfrm>
            <a:off x="266700" y="1188720"/>
            <a:ext cx="6647974" cy="830997"/>
          </a:xfrm>
          <a:prstGeom prst="rect">
            <a:avLst/>
          </a:prstGeom>
          <a:noFill/>
        </p:spPr>
        <p:txBody>
          <a:bodyPr wrap="none" rtlCol="0">
            <a:spAutoFit/>
          </a:bodyPr>
          <a:lstStyle/>
          <a:p>
            <a:r>
              <a:rPr kumimoji="1" lang="ja-JP" altLang="en-US" sz="2400" dirty="0"/>
              <a:t>・データ量を削減すると効率的に学習できる。</a:t>
            </a:r>
            <a:endParaRPr kumimoji="1" lang="en-US" altLang="ja-JP" sz="2400" dirty="0"/>
          </a:p>
          <a:p>
            <a:r>
              <a:rPr kumimoji="1" lang="ja-JP" altLang="en-US" sz="2400" dirty="0"/>
              <a:t>・データ削減による効率化は閾値</a:t>
            </a:r>
            <a:r>
              <a:rPr kumimoji="1" lang="en-US" altLang="ja-JP" sz="2400" dirty="0"/>
              <a:t>0.15</a:t>
            </a:r>
            <a:r>
              <a:rPr kumimoji="1" lang="ja-JP" altLang="en-US" sz="2400" dirty="0"/>
              <a:t>が限界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23"/>
          <p:cNvSpPr txBox="1">
            <a:spLocks noGrp="1"/>
          </p:cNvSpPr>
          <p:nvPr>
            <p:ph type="title"/>
          </p:nvPr>
        </p:nvSpPr>
        <p:spPr>
          <a:xfrm>
            <a:off x="311700" y="445025"/>
            <a:ext cx="8520600" cy="8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3620"/>
              <a:t>おわりに</a:t>
            </a:r>
            <a:endParaRPr sz="3620"/>
          </a:p>
        </p:txBody>
      </p:sp>
      <p:sp>
        <p:nvSpPr>
          <p:cNvPr id="820" name="Google Shape;820;p23"/>
          <p:cNvSpPr txBox="1">
            <a:spLocks noGrp="1"/>
          </p:cNvSpPr>
          <p:nvPr>
            <p:ph type="body" idx="1"/>
          </p:nvPr>
        </p:nvSpPr>
        <p:spPr>
          <a:xfrm>
            <a:off x="311700" y="1152475"/>
            <a:ext cx="8520600" cy="3739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ja" sz="2800" dirty="0">
                <a:solidFill>
                  <a:schemeClr val="dk1"/>
                </a:solidFill>
                <a:highlight>
                  <a:srgbClr val="FFD966"/>
                </a:highlight>
              </a:rPr>
              <a:t>まとめ</a:t>
            </a:r>
            <a:endParaRPr sz="2800" dirty="0">
              <a:solidFill>
                <a:schemeClr val="dk1"/>
              </a:solidFill>
              <a:highlight>
                <a:srgbClr val="FFD966"/>
              </a:highlight>
            </a:endParaRPr>
          </a:p>
          <a:p>
            <a:pPr marL="0" lvl="0" indent="0" algn="l" rtl="0">
              <a:spcBef>
                <a:spcPts val="1200"/>
              </a:spcBef>
              <a:spcAft>
                <a:spcPts val="0"/>
              </a:spcAft>
              <a:buNone/>
            </a:pPr>
            <a:r>
              <a:rPr lang="ja" sz="2800" dirty="0">
                <a:solidFill>
                  <a:schemeClr val="dk1"/>
                </a:solidFill>
              </a:rPr>
              <a:t>・</a:t>
            </a:r>
            <a:r>
              <a:rPr lang="ja-JP" altLang="en-US" sz="2800" dirty="0">
                <a:solidFill>
                  <a:schemeClr val="dk1"/>
                </a:solidFill>
              </a:rPr>
              <a:t>データ削減を行って学習した際の効率を調べた。</a:t>
            </a:r>
            <a:endParaRPr lang="en-US" altLang="ja" sz="2800" dirty="0">
              <a:solidFill>
                <a:schemeClr val="dk1"/>
              </a:solidFill>
            </a:endParaRPr>
          </a:p>
          <a:p>
            <a:pPr marL="0" lvl="0" indent="0" algn="l" rtl="0">
              <a:spcBef>
                <a:spcPts val="1200"/>
              </a:spcBef>
              <a:spcAft>
                <a:spcPts val="0"/>
              </a:spcAft>
              <a:buNone/>
            </a:pPr>
            <a:r>
              <a:rPr lang="ja-JP" altLang="en-US" sz="2800" dirty="0">
                <a:solidFill>
                  <a:schemeClr val="dk1"/>
                </a:solidFill>
              </a:rPr>
              <a:t>・閾値</a:t>
            </a:r>
            <a:r>
              <a:rPr lang="en-US" altLang="ja-JP" sz="2800" dirty="0">
                <a:solidFill>
                  <a:schemeClr val="dk1"/>
                </a:solidFill>
              </a:rPr>
              <a:t>0.2</a:t>
            </a:r>
            <a:r>
              <a:rPr lang="ja-JP" altLang="en-US" sz="2800" dirty="0">
                <a:solidFill>
                  <a:schemeClr val="dk1"/>
                </a:solidFill>
              </a:rPr>
              <a:t>以外、データ削減によって効率化できた。</a:t>
            </a:r>
            <a:endParaRPr lang="en-US" altLang="ja" sz="2800" dirty="0">
              <a:solidFill>
                <a:schemeClr val="dk1"/>
              </a:solidFill>
            </a:endParaRPr>
          </a:p>
          <a:p>
            <a:pPr marL="0" lvl="0" indent="0" algn="l" rtl="0">
              <a:spcBef>
                <a:spcPts val="1200"/>
              </a:spcBef>
              <a:spcAft>
                <a:spcPts val="0"/>
              </a:spcAft>
              <a:buNone/>
            </a:pPr>
            <a:r>
              <a:rPr lang="ja" sz="2800" dirty="0">
                <a:solidFill>
                  <a:schemeClr val="dk1"/>
                </a:solidFill>
                <a:highlight>
                  <a:srgbClr val="FFD966"/>
                </a:highlight>
              </a:rPr>
              <a:t>今後</a:t>
            </a:r>
            <a:endParaRPr sz="2800" dirty="0">
              <a:solidFill>
                <a:schemeClr val="dk1"/>
              </a:solidFill>
              <a:highlight>
                <a:srgbClr val="FFD966"/>
              </a:highlight>
            </a:endParaRPr>
          </a:p>
          <a:p>
            <a:pPr marL="0" lvl="0" indent="0" algn="l" rtl="0">
              <a:spcBef>
                <a:spcPts val="1200"/>
              </a:spcBef>
              <a:spcAft>
                <a:spcPts val="0"/>
              </a:spcAft>
              <a:buNone/>
            </a:pPr>
            <a:r>
              <a:rPr lang="ja" sz="2800" dirty="0">
                <a:solidFill>
                  <a:schemeClr val="dk1"/>
                </a:solidFill>
              </a:rPr>
              <a:t>・データを複数入力できるようなモデルの実現</a:t>
            </a:r>
            <a:endParaRPr sz="2800" dirty="0">
              <a:solidFill>
                <a:schemeClr val="dk1"/>
              </a:solidFill>
            </a:endParaRPr>
          </a:p>
          <a:p>
            <a:pPr marL="0" lvl="0" indent="0" algn="l" rtl="0">
              <a:spcBef>
                <a:spcPts val="1200"/>
              </a:spcBef>
              <a:spcAft>
                <a:spcPts val="1200"/>
              </a:spcAft>
              <a:buNone/>
            </a:pPr>
            <a:r>
              <a:rPr lang="ja" sz="2800" dirty="0">
                <a:solidFill>
                  <a:schemeClr val="dk1"/>
                </a:solidFill>
              </a:rPr>
              <a:t>・モデルの構造の変更</a:t>
            </a:r>
            <a:endParaRPr sz="280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764"/>
        <p:cNvGrpSpPr/>
        <p:nvPr/>
      </p:nvGrpSpPr>
      <p:grpSpPr>
        <a:xfrm>
          <a:off x="0" y="0"/>
          <a:ext cx="0" cy="0"/>
          <a:chOff x="0" y="0"/>
          <a:chExt cx="0" cy="0"/>
        </a:xfrm>
      </p:grpSpPr>
      <p:sp>
        <p:nvSpPr>
          <p:cNvPr id="765" name="Google Shape;76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200" dirty="0"/>
              <a:t>Efficient Net V2 の特徴</a:t>
            </a:r>
            <a:endParaRPr sz="3200" dirty="0"/>
          </a:p>
        </p:txBody>
      </p:sp>
      <p:sp>
        <p:nvSpPr>
          <p:cNvPr id="766" name="Google Shape;766;p19"/>
          <p:cNvSpPr txBox="1">
            <a:spLocks noGrp="1"/>
          </p:cNvSpPr>
          <p:nvPr>
            <p:ph type="body" idx="1"/>
          </p:nvPr>
        </p:nvSpPr>
        <p:spPr>
          <a:xfrm>
            <a:off x="311700" y="4159350"/>
            <a:ext cx="16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770"/>
              <a:buNone/>
            </a:pPr>
            <a:r>
              <a:rPr lang="ja" sz="2642">
                <a:solidFill>
                  <a:schemeClr val="dk1"/>
                </a:solidFill>
              </a:rPr>
              <a:t>MB-Conv</a:t>
            </a:r>
            <a:endParaRPr sz="2642">
              <a:solidFill>
                <a:schemeClr val="dk1"/>
              </a:solidFill>
            </a:endParaRPr>
          </a:p>
        </p:txBody>
      </p:sp>
      <p:pic>
        <p:nvPicPr>
          <p:cNvPr id="767" name="Google Shape;767;p19"/>
          <p:cNvPicPr preferRelativeResize="0"/>
          <p:nvPr/>
        </p:nvPicPr>
        <p:blipFill rotWithShape="1">
          <a:blip r:embed="rId3">
            <a:alphaModFix/>
          </a:blip>
          <a:srcRect r="50987"/>
          <a:stretch/>
        </p:blipFill>
        <p:spPr>
          <a:xfrm>
            <a:off x="536150" y="984125"/>
            <a:ext cx="1396150" cy="3175225"/>
          </a:xfrm>
          <a:prstGeom prst="rect">
            <a:avLst/>
          </a:prstGeom>
          <a:noFill/>
          <a:ln>
            <a:noFill/>
          </a:ln>
        </p:spPr>
      </p:pic>
      <p:sp>
        <p:nvSpPr>
          <p:cNvPr id="768" name="Google Shape;768;p19"/>
          <p:cNvSpPr txBox="1">
            <a:spLocks noGrp="1"/>
          </p:cNvSpPr>
          <p:nvPr>
            <p:ph type="body" idx="1"/>
          </p:nvPr>
        </p:nvSpPr>
        <p:spPr>
          <a:xfrm>
            <a:off x="1932300" y="4223900"/>
            <a:ext cx="284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770"/>
              <a:buNone/>
            </a:pPr>
            <a:r>
              <a:rPr lang="ja" sz="2642">
                <a:solidFill>
                  <a:schemeClr val="dk1"/>
                </a:solidFill>
              </a:rPr>
              <a:t>Fused-MB-Conv</a:t>
            </a:r>
            <a:endParaRPr sz="2642">
              <a:solidFill>
                <a:schemeClr val="dk1"/>
              </a:solidFill>
            </a:endParaRPr>
          </a:p>
        </p:txBody>
      </p:sp>
      <p:pic>
        <p:nvPicPr>
          <p:cNvPr id="769" name="Google Shape;769;p19"/>
          <p:cNvPicPr preferRelativeResize="0"/>
          <p:nvPr/>
        </p:nvPicPr>
        <p:blipFill rotWithShape="1">
          <a:blip r:embed="rId3">
            <a:alphaModFix/>
          </a:blip>
          <a:srcRect l="49957"/>
          <a:stretch/>
        </p:blipFill>
        <p:spPr>
          <a:xfrm>
            <a:off x="2643832" y="1017725"/>
            <a:ext cx="1425431" cy="3175225"/>
          </a:xfrm>
          <a:prstGeom prst="rect">
            <a:avLst/>
          </a:prstGeom>
          <a:noFill/>
          <a:ln>
            <a:noFill/>
          </a:ln>
        </p:spPr>
      </p:pic>
      <p:sp>
        <p:nvSpPr>
          <p:cNvPr id="770" name="Google Shape;770;p19"/>
          <p:cNvSpPr txBox="1"/>
          <p:nvPr/>
        </p:nvSpPr>
        <p:spPr>
          <a:xfrm>
            <a:off x="4572000" y="984125"/>
            <a:ext cx="4494600" cy="338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600" dirty="0"/>
              <a:t>・MB-ConvとFused-MB-Convを組み合わせている</a:t>
            </a:r>
            <a:endParaRPr sz="2600" dirty="0"/>
          </a:p>
          <a:p>
            <a:pPr marL="0" lvl="0" indent="0" algn="l" rtl="0">
              <a:spcBef>
                <a:spcPts val="0"/>
              </a:spcBef>
              <a:spcAft>
                <a:spcPts val="0"/>
              </a:spcAft>
              <a:buNone/>
            </a:pPr>
            <a:r>
              <a:rPr lang="ja" sz="2600" dirty="0"/>
              <a:t>・MB-Convの拡張率が小さい</a:t>
            </a:r>
            <a:endParaRPr sz="2600" dirty="0"/>
          </a:p>
          <a:p>
            <a:pPr marL="0" lvl="0" indent="0" algn="l" rtl="0">
              <a:spcBef>
                <a:spcPts val="0"/>
              </a:spcBef>
              <a:spcAft>
                <a:spcPts val="0"/>
              </a:spcAft>
              <a:buNone/>
            </a:pPr>
            <a:r>
              <a:rPr lang="ja" sz="2600" dirty="0"/>
              <a:t>・カーネルサイズが小さい</a:t>
            </a:r>
            <a:endParaRPr sz="2600" dirty="0"/>
          </a:p>
          <a:p>
            <a:pPr marL="0" lvl="0" indent="0" algn="l" rtl="0">
              <a:spcBef>
                <a:spcPts val="0"/>
              </a:spcBef>
              <a:spcAft>
                <a:spcPts val="0"/>
              </a:spcAft>
              <a:buNone/>
            </a:pPr>
            <a:endParaRPr sz="2600" dirty="0"/>
          </a:p>
          <a:p>
            <a:pPr marL="0" lvl="0" indent="0" algn="l" rtl="0">
              <a:spcBef>
                <a:spcPts val="0"/>
              </a:spcBef>
              <a:spcAft>
                <a:spcPts val="0"/>
              </a:spcAft>
              <a:buNone/>
            </a:pPr>
            <a:r>
              <a:rPr lang="ja" sz="2600" dirty="0"/>
              <a:t>→学習の高速化</a:t>
            </a:r>
            <a:endParaRPr sz="2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824"/>
        <p:cNvGrpSpPr/>
        <p:nvPr/>
      </p:nvGrpSpPr>
      <p:grpSpPr>
        <a:xfrm>
          <a:off x="0" y="0"/>
          <a:ext cx="0" cy="0"/>
          <a:chOff x="0" y="0"/>
          <a:chExt cx="0" cy="0"/>
        </a:xfrm>
      </p:grpSpPr>
      <p:sp>
        <p:nvSpPr>
          <p:cNvPr id="825" name="Google Shape;8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3600"/>
              <a:t>はじめに</a:t>
            </a:r>
            <a:endParaRPr sz="3600"/>
          </a:p>
        </p:txBody>
      </p:sp>
      <p:sp>
        <p:nvSpPr>
          <p:cNvPr id="826" name="Google Shape;826;p24"/>
          <p:cNvSpPr txBox="1">
            <a:spLocks noGrp="1"/>
          </p:cNvSpPr>
          <p:nvPr>
            <p:ph type="body" idx="1"/>
          </p:nvPr>
        </p:nvSpPr>
        <p:spPr>
          <a:xfrm>
            <a:off x="311700" y="1164775"/>
            <a:ext cx="8520600" cy="867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sz="2700">
                <a:solidFill>
                  <a:schemeClr val="dk1"/>
                </a:solidFill>
              </a:rPr>
              <a:t>推薦はユーザーの行動履歴に基づいて行われている。</a:t>
            </a:r>
            <a:endParaRPr sz="2300"/>
          </a:p>
        </p:txBody>
      </p:sp>
      <p:pic>
        <p:nvPicPr>
          <p:cNvPr id="827" name="Google Shape;827;p24"/>
          <p:cNvPicPr preferRelativeResize="0"/>
          <p:nvPr/>
        </p:nvPicPr>
        <p:blipFill>
          <a:blip r:embed="rId3">
            <a:alphaModFix/>
          </a:blip>
          <a:stretch>
            <a:fillRect/>
          </a:stretch>
        </p:blipFill>
        <p:spPr>
          <a:xfrm>
            <a:off x="551455" y="4208325"/>
            <a:ext cx="958549" cy="935176"/>
          </a:xfrm>
          <a:prstGeom prst="rect">
            <a:avLst/>
          </a:prstGeom>
          <a:noFill/>
          <a:ln>
            <a:noFill/>
          </a:ln>
        </p:spPr>
      </p:pic>
      <p:pic>
        <p:nvPicPr>
          <p:cNvPr id="828" name="Google Shape;828;p24"/>
          <p:cNvPicPr preferRelativeResize="0"/>
          <p:nvPr/>
        </p:nvPicPr>
        <p:blipFill>
          <a:blip r:embed="rId3">
            <a:alphaModFix/>
          </a:blip>
          <a:stretch>
            <a:fillRect/>
          </a:stretch>
        </p:blipFill>
        <p:spPr>
          <a:xfrm>
            <a:off x="5796530" y="4208325"/>
            <a:ext cx="958549" cy="935176"/>
          </a:xfrm>
          <a:prstGeom prst="rect">
            <a:avLst/>
          </a:prstGeom>
          <a:noFill/>
          <a:ln>
            <a:noFill/>
          </a:ln>
        </p:spPr>
      </p:pic>
      <p:pic>
        <p:nvPicPr>
          <p:cNvPr id="829" name="Google Shape;829;p24"/>
          <p:cNvPicPr preferRelativeResize="0"/>
          <p:nvPr/>
        </p:nvPicPr>
        <p:blipFill>
          <a:blip r:embed="rId4">
            <a:alphaModFix/>
          </a:blip>
          <a:stretch>
            <a:fillRect/>
          </a:stretch>
        </p:blipFill>
        <p:spPr>
          <a:xfrm>
            <a:off x="2572725" y="2515013"/>
            <a:ext cx="770650" cy="770650"/>
          </a:xfrm>
          <a:prstGeom prst="rect">
            <a:avLst/>
          </a:prstGeom>
          <a:noFill/>
          <a:ln>
            <a:noFill/>
          </a:ln>
        </p:spPr>
      </p:pic>
      <p:pic>
        <p:nvPicPr>
          <p:cNvPr id="830" name="Google Shape;830;p24"/>
          <p:cNvPicPr preferRelativeResize="0"/>
          <p:nvPr/>
        </p:nvPicPr>
        <p:blipFill>
          <a:blip r:embed="rId4">
            <a:alphaModFix/>
          </a:blip>
          <a:stretch>
            <a:fillRect/>
          </a:stretch>
        </p:blipFill>
        <p:spPr>
          <a:xfrm>
            <a:off x="3461150" y="2515013"/>
            <a:ext cx="770650" cy="770650"/>
          </a:xfrm>
          <a:prstGeom prst="rect">
            <a:avLst/>
          </a:prstGeom>
          <a:noFill/>
          <a:ln>
            <a:noFill/>
          </a:ln>
        </p:spPr>
      </p:pic>
      <p:pic>
        <p:nvPicPr>
          <p:cNvPr id="831" name="Google Shape;831;p24"/>
          <p:cNvPicPr preferRelativeResize="0"/>
          <p:nvPr/>
        </p:nvPicPr>
        <p:blipFill>
          <a:blip r:embed="rId4">
            <a:alphaModFix/>
          </a:blip>
          <a:stretch>
            <a:fillRect/>
          </a:stretch>
        </p:blipFill>
        <p:spPr>
          <a:xfrm>
            <a:off x="4349575" y="2515013"/>
            <a:ext cx="770650" cy="770650"/>
          </a:xfrm>
          <a:prstGeom prst="rect">
            <a:avLst/>
          </a:prstGeom>
          <a:noFill/>
          <a:ln>
            <a:noFill/>
          </a:ln>
        </p:spPr>
      </p:pic>
      <p:sp>
        <p:nvSpPr>
          <p:cNvPr id="832" name="Google Shape;832;p24"/>
          <p:cNvSpPr/>
          <p:nvPr/>
        </p:nvSpPr>
        <p:spPr>
          <a:xfrm>
            <a:off x="2520750" y="2515025"/>
            <a:ext cx="1792500" cy="770700"/>
          </a:xfrm>
          <a:prstGeom prst="wedgeRectCallout">
            <a:avLst>
              <a:gd name="adj1" fmla="val -110506"/>
              <a:gd name="adj2" fmla="val 14484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rot="10800000">
            <a:off x="2139750" y="3367825"/>
            <a:ext cx="2826300" cy="15450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2399700" y="2432800"/>
            <a:ext cx="2787900" cy="935100"/>
          </a:xfrm>
          <a:prstGeom prst="wedgeRectCallout">
            <a:avLst>
              <a:gd name="adj1" fmla="val 80134"/>
              <a:gd name="adj2" fmla="val 131874"/>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txBox="1"/>
          <p:nvPr/>
        </p:nvSpPr>
        <p:spPr>
          <a:xfrm>
            <a:off x="887775" y="4743300"/>
            <a:ext cx="2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dk1"/>
                </a:solidFill>
                <a:latin typeface="Average"/>
                <a:ea typeface="Average"/>
                <a:cs typeface="Average"/>
                <a:sym typeface="Average"/>
              </a:rPr>
              <a:t>A</a:t>
            </a:r>
            <a:endParaRPr>
              <a:solidFill>
                <a:schemeClr val="dk1"/>
              </a:solidFill>
              <a:latin typeface="Average"/>
              <a:ea typeface="Average"/>
              <a:cs typeface="Average"/>
              <a:sym typeface="Average"/>
            </a:endParaRPr>
          </a:p>
        </p:txBody>
      </p:sp>
      <p:sp>
        <p:nvSpPr>
          <p:cNvPr id="836" name="Google Shape;836;p24"/>
          <p:cNvSpPr txBox="1"/>
          <p:nvPr/>
        </p:nvSpPr>
        <p:spPr>
          <a:xfrm>
            <a:off x="6132850" y="4743300"/>
            <a:ext cx="2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dk1"/>
                </a:solidFill>
                <a:latin typeface="Average"/>
                <a:ea typeface="Average"/>
                <a:cs typeface="Average"/>
                <a:sym typeface="Average"/>
              </a:rPr>
              <a:t>B</a:t>
            </a:r>
            <a:endParaRPr>
              <a:solidFill>
                <a:schemeClr val="dk1"/>
              </a:solidFill>
              <a:latin typeface="Average"/>
              <a:ea typeface="Average"/>
              <a:cs typeface="Average"/>
              <a:sym typeface="Average"/>
            </a:endParaRPr>
          </a:p>
        </p:txBody>
      </p:sp>
      <p:sp>
        <p:nvSpPr>
          <p:cNvPr id="837" name="Google Shape;837;p24"/>
          <p:cNvSpPr txBox="1"/>
          <p:nvPr/>
        </p:nvSpPr>
        <p:spPr>
          <a:xfrm>
            <a:off x="2520750" y="2032675"/>
            <a:ext cx="82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dk1"/>
                </a:solidFill>
                <a:latin typeface="Average"/>
                <a:ea typeface="Average"/>
                <a:cs typeface="Average"/>
                <a:sym typeface="Average"/>
              </a:rPr>
              <a:t>曲１</a:t>
            </a:r>
            <a:endParaRPr>
              <a:solidFill>
                <a:schemeClr val="dk1"/>
              </a:solidFill>
              <a:latin typeface="Average"/>
              <a:ea typeface="Average"/>
              <a:cs typeface="Average"/>
              <a:sym typeface="Average"/>
            </a:endParaRPr>
          </a:p>
        </p:txBody>
      </p:sp>
      <p:sp>
        <p:nvSpPr>
          <p:cNvPr id="838" name="Google Shape;838;p24"/>
          <p:cNvSpPr txBox="1"/>
          <p:nvPr/>
        </p:nvSpPr>
        <p:spPr>
          <a:xfrm>
            <a:off x="3382350" y="2032675"/>
            <a:ext cx="82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dk1"/>
                </a:solidFill>
                <a:latin typeface="Average"/>
                <a:ea typeface="Average"/>
                <a:cs typeface="Average"/>
                <a:sym typeface="Average"/>
              </a:rPr>
              <a:t>曲２</a:t>
            </a:r>
            <a:endParaRPr>
              <a:solidFill>
                <a:schemeClr val="dk1"/>
              </a:solidFill>
              <a:latin typeface="Average"/>
              <a:ea typeface="Average"/>
              <a:cs typeface="Average"/>
              <a:sym typeface="Average"/>
            </a:endParaRPr>
          </a:p>
        </p:txBody>
      </p:sp>
      <p:sp>
        <p:nvSpPr>
          <p:cNvPr id="839" name="Google Shape;839;p24"/>
          <p:cNvSpPr txBox="1"/>
          <p:nvPr/>
        </p:nvSpPr>
        <p:spPr>
          <a:xfrm>
            <a:off x="4313250" y="2032675"/>
            <a:ext cx="82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dk1"/>
                </a:solidFill>
                <a:latin typeface="Average"/>
                <a:ea typeface="Average"/>
                <a:cs typeface="Average"/>
                <a:sym typeface="Average"/>
              </a:rPr>
              <a:t>曲３</a:t>
            </a:r>
            <a:endParaRPr>
              <a:solidFill>
                <a:schemeClr val="dk1"/>
              </a:solidFill>
              <a:latin typeface="Average"/>
              <a:ea typeface="Average"/>
              <a:cs typeface="Average"/>
              <a:sym typeface="Average"/>
            </a:endParaRPr>
          </a:p>
        </p:txBody>
      </p:sp>
      <p:sp>
        <p:nvSpPr>
          <p:cNvPr id="840" name="Google Shape;840;p24"/>
          <p:cNvSpPr txBox="1"/>
          <p:nvPr/>
        </p:nvSpPr>
        <p:spPr>
          <a:xfrm>
            <a:off x="4594850" y="1577350"/>
            <a:ext cx="438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844"/>
        <p:cNvGrpSpPr/>
        <p:nvPr/>
      </p:nvGrpSpPr>
      <p:grpSpPr>
        <a:xfrm>
          <a:off x="0" y="0"/>
          <a:ext cx="0" cy="0"/>
          <a:chOff x="0" y="0"/>
          <a:chExt cx="0" cy="0"/>
        </a:xfrm>
      </p:grpSpPr>
      <p:sp>
        <p:nvSpPr>
          <p:cNvPr id="845" name="Google Shape;84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a:t>研究目的</a:t>
            </a:r>
            <a:endParaRPr sz="3600"/>
          </a:p>
        </p:txBody>
      </p:sp>
      <p:sp>
        <p:nvSpPr>
          <p:cNvPr id="846" name="Google Shape;846;p25"/>
          <p:cNvSpPr txBox="1">
            <a:spLocks noGrp="1"/>
          </p:cNvSpPr>
          <p:nvPr>
            <p:ph type="body" idx="1"/>
          </p:nvPr>
        </p:nvSpPr>
        <p:spPr>
          <a:xfrm>
            <a:off x="311700" y="1152475"/>
            <a:ext cx="8520600" cy="664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ja" sz="2800">
                <a:solidFill>
                  <a:schemeClr val="dk1"/>
                </a:solidFill>
              </a:rPr>
              <a:t>感情をもとに推薦を行う方法の提案</a:t>
            </a:r>
            <a:endParaRPr sz="2800">
              <a:solidFill>
                <a:schemeClr val="dk1"/>
              </a:solidFill>
            </a:endParaRPr>
          </a:p>
        </p:txBody>
      </p:sp>
      <p:grpSp>
        <p:nvGrpSpPr>
          <p:cNvPr id="847" name="Google Shape;847;p25"/>
          <p:cNvGrpSpPr/>
          <p:nvPr/>
        </p:nvGrpSpPr>
        <p:grpSpPr>
          <a:xfrm>
            <a:off x="405989" y="1742791"/>
            <a:ext cx="4350484" cy="879177"/>
            <a:chOff x="414400" y="1937079"/>
            <a:chExt cx="6406250" cy="1294621"/>
          </a:xfrm>
        </p:grpSpPr>
        <p:pic>
          <p:nvPicPr>
            <p:cNvPr id="848" name="Google Shape;848;p25"/>
            <p:cNvPicPr preferRelativeResize="0"/>
            <p:nvPr/>
          </p:nvPicPr>
          <p:blipFill>
            <a:blip r:embed="rId3">
              <a:alphaModFix/>
            </a:blip>
            <a:stretch>
              <a:fillRect/>
            </a:stretch>
          </p:blipFill>
          <p:spPr>
            <a:xfrm>
              <a:off x="414400" y="1951425"/>
              <a:ext cx="1260850" cy="1260850"/>
            </a:xfrm>
            <a:prstGeom prst="rect">
              <a:avLst/>
            </a:prstGeom>
            <a:noFill/>
            <a:ln>
              <a:noFill/>
            </a:ln>
          </p:spPr>
        </p:pic>
        <p:grpSp>
          <p:nvGrpSpPr>
            <p:cNvPr id="849" name="Google Shape;849;p25"/>
            <p:cNvGrpSpPr/>
            <p:nvPr/>
          </p:nvGrpSpPr>
          <p:grpSpPr>
            <a:xfrm>
              <a:off x="3191420" y="1951433"/>
              <a:ext cx="1260841" cy="1260841"/>
              <a:chOff x="3401850" y="1951425"/>
              <a:chExt cx="1008350" cy="1008350"/>
            </a:xfrm>
          </p:grpSpPr>
          <p:pic>
            <p:nvPicPr>
              <p:cNvPr id="850" name="Google Shape;850;p25"/>
              <p:cNvPicPr preferRelativeResize="0"/>
              <p:nvPr/>
            </p:nvPicPr>
            <p:blipFill>
              <a:blip r:embed="rId4">
                <a:alphaModFix/>
              </a:blip>
              <a:stretch>
                <a:fillRect/>
              </a:stretch>
            </p:blipFill>
            <p:spPr>
              <a:xfrm>
                <a:off x="3401850" y="1951425"/>
                <a:ext cx="504175" cy="504175"/>
              </a:xfrm>
              <a:prstGeom prst="rect">
                <a:avLst/>
              </a:prstGeom>
              <a:noFill/>
              <a:ln>
                <a:noFill/>
              </a:ln>
            </p:spPr>
          </p:pic>
          <p:pic>
            <p:nvPicPr>
              <p:cNvPr id="851" name="Google Shape;851;p25"/>
              <p:cNvPicPr preferRelativeResize="0"/>
              <p:nvPr/>
            </p:nvPicPr>
            <p:blipFill>
              <a:blip r:embed="rId5">
                <a:alphaModFix/>
              </a:blip>
              <a:stretch>
                <a:fillRect/>
              </a:stretch>
            </p:blipFill>
            <p:spPr>
              <a:xfrm>
                <a:off x="3906025" y="1951425"/>
                <a:ext cx="504175" cy="504175"/>
              </a:xfrm>
              <a:prstGeom prst="rect">
                <a:avLst/>
              </a:prstGeom>
              <a:noFill/>
              <a:ln>
                <a:noFill/>
              </a:ln>
            </p:spPr>
          </p:pic>
          <p:pic>
            <p:nvPicPr>
              <p:cNvPr id="852" name="Google Shape;852;p25"/>
              <p:cNvPicPr preferRelativeResize="0"/>
              <p:nvPr/>
            </p:nvPicPr>
            <p:blipFill>
              <a:blip r:embed="rId6">
                <a:alphaModFix/>
              </a:blip>
              <a:stretch>
                <a:fillRect/>
              </a:stretch>
            </p:blipFill>
            <p:spPr>
              <a:xfrm>
                <a:off x="3401850" y="2455600"/>
                <a:ext cx="504175" cy="504175"/>
              </a:xfrm>
              <a:prstGeom prst="rect">
                <a:avLst/>
              </a:prstGeom>
              <a:noFill/>
              <a:ln>
                <a:noFill/>
              </a:ln>
            </p:spPr>
          </p:pic>
          <p:pic>
            <p:nvPicPr>
              <p:cNvPr id="853" name="Google Shape;853;p25"/>
              <p:cNvPicPr preferRelativeResize="0"/>
              <p:nvPr/>
            </p:nvPicPr>
            <p:blipFill>
              <a:blip r:embed="rId7">
                <a:alphaModFix/>
              </a:blip>
              <a:stretch>
                <a:fillRect/>
              </a:stretch>
            </p:blipFill>
            <p:spPr>
              <a:xfrm>
                <a:off x="3906025" y="2455600"/>
                <a:ext cx="504175" cy="504175"/>
              </a:xfrm>
              <a:prstGeom prst="rect">
                <a:avLst/>
              </a:prstGeom>
              <a:noFill/>
              <a:ln>
                <a:noFill/>
              </a:ln>
            </p:spPr>
          </p:pic>
        </p:grpSp>
        <p:sp>
          <p:nvSpPr>
            <p:cNvPr id="854" name="Google Shape;854;p25"/>
            <p:cNvSpPr/>
            <p:nvPr/>
          </p:nvSpPr>
          <p:spPr>
            <a:xfrm>
              <a:off x="1910925" y="2357075"/>
              <a:ext cx="1044300" cy="488400"/>
            </a:xfrm>
            <a:prstGeom prst="right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5" name="Google Shape;855;p25"/>
            <p:cNvPicPr preferRelativeResize="0"/>
            <p:nvPr/>
          </p:nvPicPr>
          <p:blipFill>
            <a:blip r:embed="rId3">
              <a:alphaModFix/>
            </a:blip>
            <a:stretch>
              <a:fillRect/>
            </a:stretch>
          </p:blipFill>
          <p:spPr>
            <a:xfrm>
              <a:off x="6156450" y="2567500"/>
              <a:ext cx="664200" cy="664200"/>
            </a:xfrm>
            <a:prstGeom prst="rect">
              <a:avLst/>
            </a:prstGeom>
            <a:noFill/>
            <a:ln>
              <a:noFill/>
            </a:ln>
          </p:spPr>
        </p:pic>
        <p:pic>
          <p:nvPicPr>
            <p:cNvPr id="856" name="Google Shape;856;p25"/>
            <p:cNvPicPr preferRelativeResize="0"/>
            <p:nvPr/>
          </p:nvPicPr>
          <p:blipFill>
            <a:blip r:embed="rId6">
              <a:alphaModFix/>
            </a:blip>
            <a:stretch>
              <a:fillRect/>
            </a:stretch>
          </p:blipFill>
          <p:spPr>
            <a:xfrm>
              <a:off x="6173333" y="1937079"/>
              <a:ext cx="630421" cy="630421"/>
            </a:xfrm>
            <a:prstGeom prst="rect">
              <a:avLst/>
            </a:prstGeom>
            <a:noFill/>
            <a:ln>
              <a:noFill/>
            </a:ln>
          </p:spPr>
        </p:pic>
        <p:sp>
          <p:nvSpPr>
            <p:cNvPr id="857" name="Google Shape;857;p25"/>
            <p:cNvSpPr/>
            <p:nvPr/>
          </p:nvSpPr>
          <p:spPr>
            <a:xfrm>
              <a:off x="4790638" y="2357075"/>
              <a:ext cx="1044300" cy="488400"/>
            </a:xfrm>
            <a:prstGeom prst="right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8" name="Google Shape;858;p25"/>
          <p:cNvSpPr txBox="1">
            <a:spLocks noGrp="1"/>
          </p:cNvSpPr>
          <p:nvPr>
            <p:ph type="body" idx="1"/>
          </p:nvPr>
        </p:nvSpPr>
        <p:spPr>
          <a:xfrm>
            <a:off x="311700" y="2682000"/>
            <a:ext cx="8520600" cy="1392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ja" sz="2800">
                <a:solidFill>
                  <a:schemeClr val="dk1"/>
                </a:solidFill>
              </a:rPr>
              <a:t>深層学習モデルに入力する</a:t>
            </a:r>
            <a:endParaRPr sz="2800">
              <a:solidFill>
                <a:schemeClr val="dk1"/>
              </a:solidFill>
            </a:endParaRPr>
          </a:p>
          <a:p>
            <a:pPr marL="0" lvl="0" indent="0" algn="l" rtl="0">
              <a:spcBef>
                <a:spcPts val="1200"/>
              </a:spcBef>
              <a:spcAft>
                <a:spcPts val="1200"/>
              </a:spcAft>
              <a:buNone/>
            </a:pPr>
            <a:r>
              <a:rPr lang="ja" sz="2800">
                <a:solidFill>
                  <a:schemeClr val="dk1"/>
                </a:solidFill>
              </a:rPr>
              <a:t>特徴量の多様さは重要</a:t>
            </a:r>
            <a:endParaRPr sz="2800">
              <a:solidFill>
                <a:schemeClr val="dk1"/>
              </a:solidFill>
            </a:endParaRPr>
          </a:p>
        </p:txBody>
      </p:sp>
      <p:sp>
        <p:nvSpPr>
          <p:cNvPr id="859" name="Google Shape;859;p25"/>
          <p:cNvSpPr/>
          <p:nvPr/>
        </p:nvSpPr>
        <p:spPr>
          <a:xfrm>
            <a:off x="1449454" y="4347998"/>
            <a:ext cx="709200" cy="331800"/>
          </a:xfrm>
          <a:prstGeom prst="rightArrow">
            <a:avLst>
              <a:gd name="adj1" fmla="val 50000"/>
              <a:gd name="adj2" fmla="val 50000"/>
            </a:avLst>
          </a:prstGeom>
          <a:solidFill>
            <a:srgbClr val="D9EAD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5"/>
          <p:cNvSpPr/>
          <p:nvPr/>
        </p:nvSpPr>
        <p:spPr>
          <a:xfrm>
            <a:off x="1449454" y="4621685"/>
            <a:ext cx="709200" cy="331800"/>
          </a:xfrm>
          <a:prstGeom prst="rightArrow">
            <a:avLst>
              <a:gd name="adj1" fmla="val 50000"/>
              <a:gd name="adj2" fmla="val 50000"/>
            </a:avLst>
          </a:prstGeom>
          <a:solidFill>
            <a:srgbClr val="CFE2F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1" name="Google Shape;861;p25"/>
          <p:cNvGrpSpPr/>
          <p:nvPr/>
        </p:nvGrpSpPr>
        <p:grpSpPr>
          <a:xfrm>
            <a:off x="405989" y="4074291"/>
            <a:ext cx="4350484" cy="879177"/>
            <a:chOff x="414400" y="1937079"/>
            <a:chExt cx="6406250" cy="1294621"/>
          </a:xfrm>
        </p:grpSpPr>
        <p:pic>
          <p:nvPicPr>
            <p:cNvPr id="862" name="Google Shape;862;p25"/>
            <p:cNvPicPr preferRelativeResize="0"/>
            <p:nvPr/>
          </p:nvPicPr>
          <p:blipFill>
            <a:blip r:embed="rId3">
              <a:alphaModFix/>
            </a:blip>
            <a:stretch>
              <a:fillRect/>
            </a:stretch>
          </p:blipFill>
          <p:spPr>
            <a:xfrm>
              <a:off x="414400" y="1951425"/>
              <a:ext cx="1260850" cy="1260850"/>
            </a:xfrm>
            <a:prstGeom prst="rect">
              <a:avLst/>
            </a:prstGeom>
            <a:noFill/>
            <a:ln>
              <a:noFill/>
            </a:ln>
          </p:spPr>
        </p:pic>
        <p:grpSp>
          <p:nvGrpSpPr>
            <p:cNvPr id="863" name="Google Shape;863;p25"/>
            <p:cNvGrpSpPr/>
            <p:nvPr/>
          </p:nvGrpSpPr>
          <p:grpSpPr>
            <a:xfrm>
              <a:off x="3191420" y="1951433"/>
              <a:ext cx="1260841" cy="1260841"/>
              <a:chOff x="3401850" y="1951425"/>
              <a:chExt cx="1008350" cy="1008350"/>
            </a:xfrm>
          </p:grpSpPr>
          <p:pic>
            <p:nvPicPr>
              <p:cNvPr id="864" name="Google Shape;864;p25"/>
              <p:cNvPicPr preferRelativeResize="0"/>
              <p:nvPr/>
            </p:nvPicPr>
            <p:blipFill>
              <a:blip r:embed="rId4">
                <a:alphaModFix/>
              </a:blip>
              <a:stretch>
                <a:fillRect/>
              </a:stretch>
            </p:blipFill>
            <p:spPr>
              <a:xfrm>
                <a:off x="3401850" y="1951425"/>
                <a:ext cx="504175" cy="504175"/>
              </a:xfrm>
              <a:prstGeom prst="rect">
                <a:avLst/>
              </a:prstGeom>
              <a:noFill/>
              <a:ln>
                <a:noFill/>
              </a:ln>
            </p:spPr>
          </p:pic>
          <p:pic>
            <p:nvPicPr>
              <p:cNvPr id="865" name="Google Shape;865;p25"/>
              <p:cNvPicPr preferRelativeResize="0"/>
              <p:nvPr/>
            </p:nvPicPr>
            <p:blipFill>
              <a:blip r:embed="rId5">
                <a:alphaModFix/>
              </a:blip>
              <a:stretch>
                <a:fillRect/>
              </a:stretch>
            </p:blipFill>
            <p:spPr>
              <a:xfrm>
                <a:off x="3906025" y="1951425"/>
                <a:ext cx="504175" cy="504175"/>
              </a:xfrm>
              <a:prstGeom prst="rect">
                <a:avLst/>
              </a:prstGeom>
              <a:noFill/>
              <a:ln>
                <a:noFill/>
              </a:ln>
            </p:spPr>
          </p:pic>
          <p:pic>
            <p:nvPicPr>
              <p:cNvPr id="866" name="Google Shape;866;p25"/>
              <p:cNvPicPr preferRelativeResize="0"/>
              <p:nvPr/>
            </p:nvPicPr>
            <p:blipFill>
              <a:blip r:embed="rId6">
                <a:alphaModFix/>
              </a:blip>
              <a:stretch>
                <a:fillRect/>
              </a:stretch>
            </p:blipFill>
            <p:spPr>
              <a:xfrm>
                <a:off x="3401850" y="2455600"/>
                <a:ext cx="504175" cy="504175"/>
              </a:xfrm>
              <a:prstGeom prst="rect">
                <a:avLst/>
              </a:prstGeom>
              <a:noFill/>
              <a:ln>
                <a:noFill/>
              </a:ln>
            </p:spPr>
          </p:pic>
          <p:pic>
            <p:nvPicPr>
              <p:cNvPr id="867" name="Google Shape;867;p25"/>
              <p:cNvPicPr preferRelativeResize="0"/>
              <p:nvPr/>
            </p:nvPicPr>
            <p:blipFill>
              <a:blip r:embed="rId7">
                <a:alphaModFix/>
              </a:blip>
              <a:stretch>
                <a:fillRect/>
              </a:stretch>
            </p:blipFill>
            <p:spPr>
              <a:xfrm>
                <a:off x="3906025" y="2455600"/>
                <a:ext cx="504175" cy="504175"/>
              </a:xfrm>
              <a:prstGeom prst="rect">
                <a:avLst/>
              </a:prstGeom>
              <a:noFill/>
              <a:ln>
                <a:noFill/>
              </a:ln>
            </p:spPr>
          </p:pic>
        </p:grpSp>
        <p:sp>
          <p:nvSpPr>
            <p:cNvPr id="868" name="Google Shape;868;p25"/>
            <p:cNvSpPr/>
            <p:nvPr/>
          </p:nvSpPr>
          <p:spPr>
            <a:xfrm>
              <a:off x="1911183" y="1937107"/>
              <a:ext cx="1044300" cy="488400"/>
            </a:xfrm>
            <a:prstGeom prst="rightArrow">
              <a:avLst>
                <a:gd name="adj1" fmla="val 50000"/>
                <a:gd name="adj2" fmla="val 50000"/>
              </a:avLst>
            </a:prstGeom>
            <a:solidFill>
              <a:srgbClr val="F4CCCC"/>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9" name="Google Shape;869;p25"/>
            <p:cNvPicPr preferRelativeResize="0"/>
            <p:nvPr/>
          </p:nvPicPr>
          <p:blipFill>
            <a:blip r:embed="rId3">
              <a:alphaModFix/>
            </a:blip>
            <a:stretch>
              <a:fillRect/>
            </a:stretch>
          </p:blipFill>
          <p:spPr>
            <a:xfrm>
              <a:off x="6156450" y="2567500"/>
              <a:ext cx="664200" cy="664200"/>
            </a:xfrm>
            <a:prstGeom prst="rect">
              <a:avLst/>
            </a:prstGeom>
            <a:noFill/>
            <a:ln>
              <a:noFill/>
            </a:ln>
          </p:spPr>
        </p:pic>
        <p:pic>
          <p:nvPicPr>
            <p:cNvPr id="870" name="Google Shape;870;p25"/>
            <p:cNvPicPr preferRelativeResize="0"/>
            <p:nvPr/>
          </p:nvPicPr>
          <p:blipFill>
            <a:blip r:embed="rId6">
              <a:alphaModFix/>
            </a:blip>
            <a:stretch>
              <a:fillRect/>
            </a:stretch>
          </p:blipFill>
          <p:spPr>
            <a:xfrm>
              <a:off x="6173333" y="1937079"/>
              <a:ext cx="630421" cy="630421"/>
            </a:xfrm>
            <a:prstGeom prst="rect">
              <a:avLst/>
            </a:prstGeom>
            <a:noFill/>
            <a:ln>
              <a:noFill/>
            </a:ln>
          </p:spPr>
        </p:pic>
        <p:sp>
          <p:nvSpPr>
            <p:cNvPr id="871" name="Google Shape;871;p25"/>
            <p:cNvSpPr/>
            <p:nvPr/>
          </p:nvSpPr>
          <p:spPr>
            <a:xfrm>
              <a:off x="4790638" y="2357075"/>
              <a:ext cx="1044300" cy="488400"/>
            </a:xfrm>
            <a:prstGeom prst="right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dirty="0"/>
              <a:t>はじめに</a:t>
            </a:r>
            <a:endParaRPr sz="3600" dirty="0"/>
          </a:p>
        </p:txBody>
      </p:sp>
      <mc:AlternateContent xmlns:mc="http://schemas.openxmlformats.org/markup-compatibility/2006">
        <mc:Choice xmlns:a14="http://schemas.microsoft.com/office/drawing/2010/main" Requires="a14">
          <p:sp>
            <p:nvSpPr>
              <p:cNvPr id="63" name="Google Shape;63;p14"/>
              <p:cNvSpPr txBox="1">
                <a:spLocks noGrp="1"/>
              </p:cNvSpPr>
              <p:nvPr>
                <p:ph type="body" idx="1"/>
              </p:nvPr>
            </p:nvSpPr>
            <p:spPr>
              <a:xfrm>
                <a:off x="311699" y="1152474"/>
                <a:ext cx="8832301" cy="26334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800" dirty="0">
                    <a:solidFill>
                      <a:schemeClr val="dk1"/>
                    </a:solidFill>
                  </a:rPr>
                  <a:t>ユーザー行動履歴による推薦</a:t>
                </a:r>
                <a:endParaRPr lang="en-US" altLang="ja-JP" sz="2800" dirty="0">
                  <a:solidFill>
                    <a:schemeClr val="dk1"/>
                  </a:solidFill>
                </a:endParaRPr>
              </a:p>
              <a:p>
                <a:pPr marL="0" lvl="0" indent="0" algn="l" rtl="0">
                  <a:spcBef>
                    <a:spcPts val="0"/>
                  </a:spcBef>
                  <a:spcAft>
                    <a:spcPts val="0"/>
                  </a:spcAft>
                  <a:buNone/>
                </a:pPr>
                <a:r>
                  <a:rPr lang="ja-JP" altLang="en-US" sz="2800" dirty="0">
                    <a:solidFill>
                      <a:schemeClr val="dk1"/>
                    </a:solidFill>
                  </a:rPr>
                  <a:t>・感情による推薦</a:t>
                </a:r>
                <a:endParaRPr lang="en-US" altLang="ja-JP" sz="2800" dirty="0">
                  <a:solidFill>
                    <a:schemeClr val="dk1"/>
                  </a:solidFill>
                </a:endParaRPr>
              </a:p>
              <a:p>
                <a:pPr marL="0" lvl="0" indent="0" algn="l" rtl="0">
                  <a:spcBef>
                    <a:spcPts val="0"/>
                  </a:spcBef>
                  <a:spcAft>
                    <a:spcPts val="0"/>
                  </a:spcAft>
                  <a:buNone/>
                </a:pPr>
                <a:r>
                  <a:rPr lang="ja-JP" altLang="en-US" sz="2800" dirty="0">
                    <a:solidFill>
                      <a:schemeClr val="dk1"/>
                    </a:solidFill>
                  </a:rPr>
                  <a:t>これまでの研究では、精度不十分</a:t>
                </a:r>
                <a:endParaRPr lang="en-US" altLang="ja-JP" sz="2800" dirty="0">
                  <a:solidFill>
                    <a:schemeClr val="dk1"/>
                  </a:solidFill>
                </a:endParaRPr>
              </a:p>
              <a:p>
                <a:pPr marL="0" lvl="0" indent="0" algn="l" rtl="0">
                  <a:spcBef>
                    <a:spcPts val="0"/>
                  </a:spcBef>
                  <a:spcAft>
                    <a:spcPts val="0"/>
                  </a:spcAft>
                  <a:buNone/>
                </a:pPr>
                <a14:m>
                  <m:oMath xmlns:m="http://schemas.openxmlformats.org/officeDocument/2006/math">
                    <m:r>
                      <a:rPr lang="en-US" altLang="ja-JP" sz="2800" b="0" i="1" smtClean="0">
                        <a:solidFill>
                          <a:schemeClr val="dk1"/>
                        </a:solidFill>
                        <a:latin typeface="Cambria Math" panose="02040503050406030204" pitchFamily="18" charset="0"/>
                      </a:rPr>
                      <m:t>∴</m:t>
                    </m:r>
                  </m:oMath>
                </a14:m>
                <a:r>
                  <a:rPr lang="ja-JP" altLang="en-US" sz="2800" dirty="0">
                    <a:solidFill>
                      <a:schemeClr val="dk1"/>
                    </a:solidFill>
                  </a:rPr>
                  <a:t>多様な特徴量入力により精度向上</a:t>
                </a:r>
                <a:endParaRPr lang="en-US" altLang="ja-JP" sz="2800" dirty="0">
                  <a:solidFill>
                    <a:schemeClr val="dk1"/>
                  </a:solidFill>
                </a:endParaRPr>
              </a:p>
              <a:p>
                <a:pPr marL="0" lvl="0" indent="0" algn="l" rtl="0">
                  <a:spcBef>
                    <a:spcPts val="0"/>
                  </a:spcBef>
                  <a:spcAft>
                    <a:spcPts val="0"/>
                  </a:spcAft>
                  <a:buNone/>
                </a:pPr>
                <a:r>
                  <a:rPr lang="ja-JP" altLang="en-US" sz="2800" dirty="0">
                    <a:solidFill>
                      <a:schemeClr val="dk1"/>
                    </a:solidFill>
                  </a:rPr>
                  <a:t>・各々の特徴量は小サイズのほうが、学習時間が短い</a:t>
                </a:r>
                <a:endParaRPr sz="2800" dirty="0">
                  <a:solidFill>
                    <a:schemeClr val="dk1"/>
                  </a:solidFill>
                </a:endParaRPr>
              </a:p>
            </p:txBody>
          </p:sp>
        </mc:Choice>
        <mc:Fallback>
          <p:sp>
            <p:nvSpPr>
              <p:cNvPr id="63" name="Google Shape;63;p14"/>
              <p:cNvSpPr txBox="1">
                <a:spLocks noGrp="1" noRot="1" noChangeAspect="1" noMove="1" noResize="1" noEditPoints="1" noAdjustHandles="1" noChangeArrowheads="1" noChangeShapeType="1" noTextEdit="1"/>
              </p:cNvSpPr>
              <p:nvPr>
                <p:ph type="body" idx="1"/>
              </p:nvPr>
            </p:nvSpPr>
            <p:spPr>
              <a:xfrm>
                <a:off x="311699" y="1152474"/>
                <a:ext cx="8832301" cy="2633451"/>
              </a:xfrm>
              <a:prstGeom prst="rect">
                <a:avLst/>
              </a:prstGeom>
              <a:blipFill>
                <a:blip r:embed="rId3"/>
                <a:stretch>
                  <a:fillRect l="-1380" t="-694" r="-138" b="-2546"/>
                </a:stretch>
              </a:blipFill>
            </p:spPr>
            <p:txBody>
              <a:bodyPr/>
              <a:lstStyle/>
              <a:p>
                <a:r>
                  <a:rPr lang="ja-JP" altLang="en-US">
                    <a:noFill/>
                  </a:rPr>
                  <a:t> </a:t>
                </a:r>
              </a:p>
            </p:txBody>
          </p:sp>
        </mc:Fallback>
      </mc:AlternateContent>
      <p:grpSp>
        <p:nvGrpSpPr>
          <p:cNvPr id="64" name="Google Shape;64;p14"/>
          <p:cNvGrpSpPr/>
          <p:nvPr/>
        </p:nvGrpSpPr>
        <p:grpSpPr>
          <a:xfrm>
            <a:off x="5852160" y="32150"/>
            <a:ext cx="3291840" cy="2311000"/>
            <a:chOff x="5223100" y="1221975"/>
            <a:chExt cx="3863400" cy="2708300"/>
          </a:xfrm>
        </p:grpSpPr>
        <p:grpSp>
          <p:nvGrpSpPr>
            <p:cNvPr id="65" name="Google Shape;65;p14"/>
            <p:cNvGrpSpPr/>
            <p:nvPr/>
          </p:nvGrpSpPr>
          <p:grpSpPr>
            <a:xfrm>
              <a:off x="5280675" y="1960874"/>
              <a:ext cx="3748238" cy="1969401"/>
              <a:chOff x="5280675" y="386699"/>
              <a:chExt cx="3748238" cy="1969401"/>
            </a:xfrm>
          </p:grpSpPr>
          <p:pic>
            <p:nvPicPr>
              <p:cNvPr id="66" name="Google Shape;66;p14"/>
              <p:cNvPicPr preferRelativeResize="0"/>
              <p:nvPr/>
            </p:nvPicPr>
            <p:blipFill>
              <a:blip r:embed="rId4">
                <a:alphaModFix/>
              </a:blip>
              <a:stretch>
                <a:fillRect/>
              </a:stretch>
            </p:blipFill>
            <p:spPr>
              <a:xfrm>
                <a:off x="5280675" y="445025"/>
                <a:ext cx="1051575" cy="1051575"/>
              </a:xfrm>
              <a:prstGeom prst="rect">
                <a:avLst/>
              </a:prstGeom>
              <a:noFill/>
              <a:ln>
                <a:noFill/>
              </a:ln>
            </p:spPr>
          </p:pic>
          <p:pic>
            <p:nvPicPr>
              <p:cNvPr id="67" name="Google Shape;67;p14"/>
              <p:cNvPicPr preferRelativeResize="0"/>
              <p:nvPr/>
            </p:nvPicPr>
            <p:blipFill>
              <a:blip r:embed="rId5">
                <a:alphaModFix/>
              </a:blip>
              <a:stretch>
                <a:fillRect/>
              </a:stretch>
            </p:blipFill>
            <p:spPr>
              <a:xfrm>
                <a:off x="6542775" y="386699"/>
                <a:ext cx="1168275" cy="1168225"/>
              </a:xfrm>
              <a:prstGeom prst="rect">
                <a:avLst/>
              </a:prstGeom>
              <a:noFill/>
              <a:ln>
                <a:noFill/>
              </a:ln>
            </p:spPr>
          </p:pic>
          <p:sp>
            <p:nvSpPr>
              <p:cNvPr id="68" name="Google Shape;68;p14"/>
              <p:cNvSpPr/>
              <p:nvPr/>
            </p:nvSpPr>
            <p:spPr>
              <a:xfrm>
                <a:off x="8064600" y="532213"/>
                <a:ext cx="877200" cy="877200"/>
              </a:xfrm>
              <a:prstGeom prst="roundRect">
                <a:avLst>
                  <a:gd name="adj" fmla="val 16667"/>
                </a:avLst>
              </a:prstGeom>
              <a:solidFill>
                <a:srgbClr val="43434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2100">
                    <a:solidFill>
                      <a:schemeClr val="lt1"/>
                    </a:solidFill>
                    <a:latin typeface="Impact"/>
                    <a:ea typeface="Impact"/>
                    <a:cs typeface="Impact"/>
                    <a:sym typeface="Impact"/>
                  </a:rPr>
                  <a:t>AWA</a:t>
                </a:r>
                <a:endParaRPr sz="2100">
                  <a:solidFill>
                    <a:schemeClr val="lt1"/>
                  </a:solidFill>
                  <a:latin typeface="Impact"/>
                  <a:ea typeface="Impact"/>
                  <a:cs typeface="Impact"/>
                  <a:sym typeface="Impact"/>
                </a:endParaRPr>
              </a:p>
            </p:txBody>
          </p:sp>
          <p:sp>
            <p:nvSpPr>
              <p:cNvPr id="69" name="Google Shape;69;p14"/>
              <p:cNvSpPr txBox="1"/>
              <p:nvPr/>
            </p:nvSpPr>
            <p:spPr>
              <a:xfrm>
                <a:off x="5280675" y="1496600"/>
                <a:ext cx="1051500" cy="85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1800"/>
                  <a:t>5000万</a:t>
                </a:r>
                <a:endParaRPr sz="1800"/>
              </a:p>
            </p:txBody>
          </p:sp>
          <p:sp>
            <p:nvSpPr>
              <p:cNvPr id="70" name="Google Shape;70;p14"/>
              <p:cNvSpPr txBox="1"/>
              <p:nvPr/>
            </p:nvSpPr>
            <p:spPr>
              <a:xfrm>
                <a:off x="6629050" y="1496600"/>
                <a:ext cx="1051500" cy="85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1800"/>
                  <a:t>9000万</a:t>
                </a:r>
                <a:endParaRPr sz="1800"/>
              </a:p>
            </p:txBody>
          </p:sp>
          <p:sp>
            <p:nvSpPr>
              <p:cNvPr id="71" name="Google Shape;71;p14"/>
              <p:cNvSpPr txBox="1"/>
              <p:nvPr/>
            </p:nvSpPr>
            <p:spPr>
              <a:xfrm>
                <a:off x="7977413" y="1496600"/>
                <a:ext cx="1051500" cy="53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1800"/>
                  <a:t>1億</a:t>
                </a:r>
                <a:endParaRPr sz="1800"/>
              </a:p>
            </p:txBody>
          </p:sp>
        </p:grpSp>
        <p:sp>
          <p:nvSpPr>
            <p:cNvPr id="72" name="Google Shape;72;p14"/>
            <p:cNvSpPr txBox="1"/>
            <p:nvPr/>
          </p:nvSpPr>
          <p:spPr>
            <a:xfrm>
              <a:off x="5223100" y="1221975"/>
              <a:ext cx="3863400" cy="85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1800" dirty="0"/>
                <a:t>代表的な音楽ストリーミング</a:t>
              </a:r>
              <a:endParaRPr sz="1800" dirty="0"/>
            </a:p>
            <a:p>
              <a:pPr marL="0" lvl="0" indent="0" algn="ctr" rtl="0">
                <a:spcBef>
                  <a:spcPts val="0"/>
                </a:spcBef>
                <a:spcAft>
                  <a:spcPts val="0"/>
                </a:spcAft>
                <a:buNone/>
              </a:pPr>
              <a:r>
                <a:rPr lang="ja" sz="1800" dirty="0"/>
                <a:t>サービスとその提供曲数</a:t>
              </a:r>
              <a:endParaRPr sz="1800" dirty="0"/>
            </a:p>
          </p:txBody>
        </p:sp>
      </p:grpSp>
      <p:sp>
        <p:nvSpPr>
          <p:cNvPr id="2" name="Google Shape;63;p14">
            <a:extLst>
              <a:ext uri="{FF2B5EF4-FFF2-40B4-BE49-F238E27FC236}">
                <a16:creationId xmlns:a16="http://schemas.microsoft.com/office/drawing/2014/main" id="{C2F5B490-6C18-40E2-17DF-9A25B784DD5C}"/>
              </a:ext>
            </a:extLst>
          </p:cNvPr>
          <p:cNvSpPr txBox="1">
            <a:spLocks/>
          </p:cNvSpPr>
          <p:nvPr/>
        </p:nvSpPr>
        <p:spPr>
          <a:xfrm>
            <a:off x="311699" y="4151577"/>
            <a:ext cx="8832301" cy="5468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Font typeface="Arial"/>
              <a:buNone/>
            </a:pPr>
            <a:r>
              <a:rPr lang="ja-JP" altLang="en-US" sz="2800" dirty="0">
                <a:solidFill>
                  <a:schemeClr val="dk1"/>
                </a:solidFill>
              </a:rPr>
              <a:t>スペクトログラムのサイズ削減について考える</a:t>
            </a:r>
          </a:p>
        </p:txBody>
      </p:sp>
      <p:sp>
        <p:nvSpPr>
          <p:cNvPr id="3" name="Google Shape;62;p14">
            <a:extLst>
              <a:ext uri="{FF2B5EF4-FFF2-40B4-BE49-F238E27FC236}">
                <a16:creationId xmlns:a16="http://schemas.microsoft.com/office/drawing/2014/main" id="{F3BCCC31-9BA5-9E7B-C740-6430F770E06E}"/>
              </a:ext>
            </a:extLst>
          </p:cNvPr>
          <p:cNvSpPr txBox="1">
            <a:spLocks/>
          </p:cNvSpPr>
          <p:nvPr/>
        </p:nvSpPr>
        <p:spPr>
          <a:xfrm>
            <a:off x="311700" y="3578877"/>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ja-JP" altLang="en-US" sz="3600" dirty="0"/>
              <a:t>研究目的</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a:t>データセットの詳細</a:t>
            </a:r>
            <a:endParaRPr sz="3600"/>
          </a:p>
        </p:txBody>
      </p:sp>
      <p:sp>
        <p:nvSpPr>
          <p:cNvPr id="393" name="Google Shape;393;p16"/>
          <p:cNvSpPr/>
          <p:nvPr/>
        </p:nvSpPr>
        <p:spPr>
          <a:xfrm>
            <a:off x="1292344" y="2123347"/>
            <a:ext cx="2704500" cy="2704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1319319" y="2150322"/>
            <a:ext cx="2650800" cy="2650800"/>
          </a:xfrm>
          <a:prstGeom prst="blockArc">
            <a:avLst>
              <a:gd name="adj1" fmla="val 10800000"/>
              <a:gd name="adj2" fmla="val 16200000"/>
              <a:gd name="adj3" fmla="val 8846"/>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rot="5400000">
            <a:off x="1319190" y="2150322"/>
            <a:ext cx="2650800" cy="2650800"/>
          </a:xfrm>
          <a:prstGeom prst="blockArc">
            <a:avLst>
              <a:gd name="adj1" fmla="val 10800000"/>
              <a:gd name="adj2" fmla="val 16200000"/>
              <a:gd name="adj3" fmla="val 88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rot="10800000">
            <a:off x="1319190" y="2150186"/>
            <a:ext cx="2650800" cy="2650800"/>
          </a:xfrm>
          <a:prstGeom prst="blockArc">
            <a:avLst>
              <a:gd name="adj1" fmla="val 10800000"/>
              <a:gd name="adj2" fmla="val 16200000"/>
              <a:gd name="adj3" fmla="val 8846"/>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rot="-5400000">
            <a:off x="1319319" y="2150186"/>
            <a:ext cx="2650800" cy="2650800"/>
          </a:xfrm>
          <a:prstGeom prst="blockArc">
            <a:avLst>
              <a:gd name="adj1" fmla="val 10800000"/>
              <a:gd name="adj2" fmla="val 16200000"/>
              <a:gd name="adj3" fmla="val 8846"/>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8" name="Google Shape;398;p16"/>
          <p:cNvCxnSpPr>
            <a:endCxn id="399" idx="2"/>
          </p:cNvCxnSpPr>
          <p:nvPr/>
        </p:nvCxnSpPr>
        <p:spPr>
          <a:xfrm flipV="1">
            <a:off x="238195" y="3518264"/>
            <a:ext cx="4598100" cy="211"/>
          </a:xfrm>
          <a:prstGeom prst="straightConnector1">
            <a:avLst/>
          </a:prstGeom>
          <a:noFill/>
          <a:ln w="19050" cap="flat" cmpd="sng">
            <a:solidFill>
              <a:srgbClr val="434343"/>
            </a:solidFill>
            <a:prstDash val="solid"/>
            <a:round/>
            <a:headEnd type="none" w="med" len="med"/>
            <a:tailEnd type="triangle" w="med" len="med"/>
          </a:ln>
        </p:spPr>
      </p:cxnSp>
      <p:cxnSp>
        <p:nvCxnSpPr>
          <p:cNvPr id="400" name="Google Shape;400;p16"/>
          <p:cNvCxnSpPr/>
          <p:nvPr/>
        </p:nvCxnSpPr>
        <p:spPr>
          <a:xfrm rot="10800000">
            <a:off x="2644655" y="1492200"/>
            <a:ext cx="0" cy="3651300"/>
          </a:xfrm>
          <a:prstGeom prst="straightConnector1">
            <a:avLst/>
          </a:prstGeom>
          <a:noFill/>
          <a:ln w="19050" cap="flat" cmpd="sng">
            <a:solidFill>
              <a:srgbClr val="434343"/>
            </a:solidFill>
            <a:prstDash val="solid"/>
            <a:round/>
            <a:headEnd type="none" w="med" len="med"/>
            <a:tailEnd type="triangle" w="med" len="med"/>
          </a:ln>
        </p:spPr>
      </p:cxnSp>
      <p:sp>
        <p:nvSpPr>
          <p:cNvPr id="401" name="Google Shape;401;p16"/>
          <p:cNvSpPr txBox="1"/>
          <p:nvPr/>
        </p:nvSpPr>
        <p:spPr>
          <a:xfrm>
            <a:off x="2644655" y="1443277"/>
            <a:ext cx="2596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dirty="0"/>
              <a:t>Arousal</a:t>
            </a:r>
            <a:endParaRPr sz="2000" dirty="0"/>
          </a:p>
          <a:p>
            <a:pPr marL="0" lvl="0" indent="0" algn="l" rtl="0">
              <a:spcBef>
                <a:spcPts val="0"/>
              </a:spcBef>
              <a:spcAft>
                <a:spcPts val="0"/>
              </a:spcAft>
              <a:buNone/>
            </a:pPr>
            <a:r>
              <a:rPr lang="ja-JP" altLang="en-US" sz="2000" dirty="0"/>
              <a:t>覚醒</a:t>
            </a:r>
            <a:endParaRPr sz="2000" dirty="0"/>
          </a:p>
        </p:txBody>
      </p:sp>
      <p:sp>
        <p:nvSpPr>
          <p:cNvPr id="399" name="Google Shape;399;p16"/>
          <p:cNvSpPr txBox="1"/>
          <p:nvPr/>
        </p:nvSpPr>
        <p:spPr>
          <a:xfrm>
            <a:off x="4080595" y="2718075"/>
            <a:ext cx="1511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dirty="0"/>
              <a:t>Valence</a:t>
            </a:r>
            <a:endParaRPr sz="2000" dirty="0"/>
          </a:p>
          <a:p>
            <a:pPr marL="0" lvl="0" indent="0" algn="l" rtl="0">
              <a:spcBef>
                <a:spcPts val="0"/>
              </a:spcBef>
              <a:spcAft>
                <a:spcPts val="0"/>
              </a:spcAft>
              <a:buNone/>
            </a:pPr>
            <a:r>
              <a:rPr lang="ja-JP" altLang="en-US" sz="2000" dirty="0"/>
              <a:t>感情価</a:t>
            </a:r>
            <a:endParaRPr sz="2000" dirty="0"/>
          </a:p>
        </p:txBody>
      </p:sp>
      <p:sp>
        <p:nvSpPr>
          <p:cNvPr id="402" name="Google Shape;402;p16"/>
          <p:cNvSpPr txBox="1"/>
          <p:nvPr/>
        </p:nvSpPr>
        <p:spPr>
          <a:xfrm>
            <a:off x="2644655" y="3009410"/>
            <a:ext cx="991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a:t>Happy</a:t>
            </a:r>
            <a:endParaRPr sz="2000"/>
          </a:p>
        </p:txBody>
      </p:sp>
      <p:sp>
        <p:nvSpPr>
          <p:cNvPr id="403" name="Google Shape;403;p16"/>
          <p:cNvSpPr txBox="1"/>
          <p:nvPr/>
        </p:nvSpPr>
        <p:spPr>
          <a:xfrm>
            <a:off x="2644655" y="3475654"/>
            <a:ext cx="1190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a:t>Relaxed</a:t>
            </a:r>
            <a:endParaRPr sz="2000"/>
          </a:p>
        </p:txBody>
      </p:sp>
      <p:sp>
        <p:nvSpPr>
          <p:cNvPr id="404" name="Google Shape;404;p16"/>
          <p:cNvSpPr txBox="1"/>
          <p:nvPr/>
        </p:nvSpPr>
        <p:spPr>
          <a:xfrm>
            <a:off x="1133250" y="3475650"/>
            <a:ext cx="15114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2000"/>
              <a:t>Melancholy</a:t>
            </a:r>
            <a:endParaRPr sz="2000"/>
          </a:p>
        </p:txBody>
      </p:sp>
      <p:sp>
        <p:nvSpPr>
          <p:cNvPr id="405" name="Google Shape;405;p16"/>
          <p:cNvSpPr txBox="1"/>
          <p:nvPr/>
        </p:nvSpPr>
        <p:spPr>
          <a:xfrm>
            <a:off x="1193175" y="3009410"/>
            <a:ext cx="14514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2000"/>
              <a:t>Tense</a:t>
            </a:r>
            <a:endParaRPr sz="2000"/>
          </a:p>
        </p:txBody>
      </p:sp>
      <p:grpSp>
        <p:nvGrpSpPr>
          <p:cNvPr id="406" name="Google Shape;406;p16"/>
          <p:cNvGrpSpPr/>
          <p:nvPr/>
        </p:nvGrpSpPr>
        <p:grpSpPr>
          <a:xfrm>
            <a:off x="4240390" y="1284775"/>
            <a:ext cx="881477" cy="1433295"/>
            <a:chOff x="6048375" y="406713"/>
            <a:chExt cx="1343100" cy="2183902"/>
          </a:xfrm>
        </p:grpSpPr>
        <p:sp>
          <p:nvSpPr>
            <p:cNvPr id="407" name="Google Shape;407;p16"/>
            <p:cNvSpPr/>
            <p:nvPr/>
          </p:nvSpPr>
          <p:spPr>
            <a:xfrm>
              <a:off x="6048375" y="1228650"/>
              <a:ext cx="1343100" cy="1343100"/>
            </a:xfrm>
            <a:prstGeom prst="cube">
              <a:avLst>
                <a:gd name="adj" fmla="val 25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16"/>
            <p:cNvGrpSpPr/>
            <p:nvPr/>
          </p:nvGrpSpPr>
          <p:grpSpPr>
            <a:xfrm>
              <a:off x="6396582" y="406713"/>
              <a:ext cx="880486" cy="1108087"/>
              <a:chOff x="2255525" y="312425"/>
              <a:chExt cx="2712525" cy="3413700"/>
            </a:xfrm>
          </p:grpSpPr>
          <p:sp>
            <p:nvSpPr>
              <p:cNvPr id="409" name="Google Shape;409;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a:off x="3040375" y="1242050"/>
                <a:ext cx="82500" cy="1752600"/>
              </a:xfrm>
              <a:prstGeom prst="rect">
                <a:avLst/>
              </a:prstGeom>
              <a:solidFill>
                <a:srgbClr val="F1C23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a:off x="2520750" y="2712725"/>
                <a:ext cx="602100" cy="452100"/>
              </a:xfrm>
              <a:prstGeom prst="teardrop">
                <a:avLst>
                  <a:gd name="adj" fmla="val 100000"/>
                </a:avLst>
              </a:prstGeom>
              <a:solidFill>
                <a:srgbClr val="FFD96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a:off x="4159850" y="899150"/>
                <a:ext cx="82500" cy="1752600"/>
              </a:xfrm>
              <a:prstGeom prst="rect">
                <a:avLst/>
              </a:prstGeom>
              <a:solidFill>
                <a:srgbClr val="F1C23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a:off x="3668050" y="2354575"/>
                <a:ext cx="602100" cy="452100"/>
              </a:xfrm>
              <a:prstGeom prst="teardrop">
                <a:avLst>
                  <a:gd name="adj" fmla="val 100000"/>
                </a:avLst>
              </a:prstGeom>
              <a:solidFill>
                <a:srgbClr val="FFD96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6"/>
              <p:cNvSpPr/>
              <p:nvPr/>
            </p:nvSpPr>
            <p:spPr>
              <a:xfrm rot="-5400000" flipH="1">
                <a:off x="3269425" y="489750"/>
                <a:ext cx="745800" cy="1203900"/>
              </a:xfrm>
              <a:prstGeom prst="parallelogram">
                <a:avLst>
                  <a:gd name="adj" fmla="val 70498"/>
                </a:avLst>
              </a:prstGeom>
              <a:solidFill>
                <a:srgbClr val="BF9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16"/>
            <p:cNvGrpSpPr/>
            <p:nvPr/>
          </p:nvGrpSpPr>
          <p:grpSpPr>
            <a:xfrm>
              <a:off x="6079939" y="1346196"/>
              <a:ext cx="1080223" cy="1244419"/>
              <a:chOff x="6079945" y="1346150"/>
              <a:chExt cx="1080223" cy="1304150"/>
            </a:xfrm>
          </p:grpSpPr>
          <p:grpSp>
            <p:nvGrpSpPr>
              <p:cNvPr id="417" name="Google Shape;417;p16"/>
              <p:cNvGrpSpPr/>
              <p:nvPr/>
            </p:nvGrpSpPr>
            <p:grpSpPr>
              <a:xfrm>
                <a:off x="6279682" y="1346150"/>
                <a:ext cx="880486" cy="1108087"/>
                <a:chOff x="2255525" y="312425"/>
                <a:chExt cx="2712525" cy="3413700"/>
              </a:xfrm>
            </p:grpSpPr>
            <p:sp>
              <p:nvSpPr>
                <p:cNvPr id="418" name="Google Shape;418;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16"/>
              <p:cNvGrpSpPr/>
              <p:nvPr/>
            </p:nvGrpSpPr>
            <p:grpSpPr>
              <a:xfrm>
                <a:off x="6245382" y="1374688"/>
                <a:ext cx="880486" cy="1108087"/>
                <a:chOff x="2255525" y="312425"/>
                <a:chExt cx="2712525" cy="3413700"/>
              </a:xfrm>
            </p:grpSpPr>
            <p:sp>
              <p:nvSpPr>
                <p:cNvPr id="426" name="Google Shape;426;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16"/>
              <p:cNvGrpSpPr/>
              <p:nvPr/>
            </p:nvGrpSpPr>
            <p:grpSpPr>
              <a:xfrm>
                <a:off x="6214445" y="1406213"/>
                <a:ext cx="880486" cy="1108087"/>
                <a:chOff x="2255525" y="312425"/>
                <a:chExt cx="2712525" cy="3413700"/>
              </a:xfrm>
            </p:grpSpPr>
            <p:sp>
              <p:nvSpPr>
                <p:cNvPr id="434" name="Google Shape;434;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16"/>
              <p:cNvGrpSpPr/>
              <p:nvPr/>
            </p:nvGrpSpPr>
            <p:grpSpPr>
              <a:xfrm>
                <a:off x="6176332" y="1440163"/>
                <a:ext cx="880486" cy="1108087"/>
                <a:chOff x="2255525" y="312425"/>
                <a:chExt cx="2712525" cy="3413700"/>
              </a:xfrm>
            </p:grpSpPr>
            <p:sp>
              <p:nvSpPr>
                <p:cNvPr id="442" name="Google Shape;442;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16"/>
              <p:cNvGrpSpPr/>
              <p:nvPr/>
            </p:nvGrpSpPr>
            <p:grpSpPr>
              <a:xfrm>
                <a:off x="6145420" y="1473113"/>
                <a:ext cx="880486" cy="1108087"/>
                <a:chOff x="2255525" y="312425"/>
                <a:chExt cx="2712525" cy="3413700"/>
              </a:xfrm>
            </p:grpSpPr>
            <p:sp>
              <p:nvSpPr>
                <p:cNvPr id="450" name="Google Shape;450;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16"/>
              <p:cNvGrpSpPr/>
              <p:nvPr/>
            </p:nvGrpSpPr>
            <p:grpSpPr>
              <a:xfrm>
                <a:off x="6110895" y="1507638"/>
                <a:ext cx="880486" cy="1108087"/>
                <a:chOff x="2255525" y="312425"/>
                <a:chExt cx="2712525" cy="3413700"/>
              </a:xfrm>
            </p:grpSpPr>
            <p:sp>
              <p:nvSpPr>
                <p:cNvPr id="458" name="Google Shape;458;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6"/>
              <p:cNvGrpSpPr/>
              <p:nvPr/>
            </p:nvGrpSpPr>
            <p:grpSpPr>
              <a:xfrm>
                <a:off x="6079945" y="1542213"/>
                <a:ext cx="880486" cy="1108087"/>
                <a:chOff x="2255525" y="312425"/>
                <a:chExt cx="2712525" cy="3413700"/>
              </a:xfrm>
            </p:grpSpPr>
            <p:sp>
              <p:nvSpPr>
                <p:cNvPr id="466" name="Google Shape;466;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16"/>
            <p:cNvSpPr/>
            <p:nvPr/>
          </p:nvSpPr>
          <p:spPr>
            <a:xfrm>
              <a:off x="6061701" y="1572325"/>
              <a:ext cx="995100" cy="1018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2000">
                  <a:solidFill>
                    <a:schemeClr val="dk1"/>
                  </a:solidFill>
                </a:rPr>
                <a:t>225</a:t>
              </a:r>
              <a:endParaRPr sz="2000">
                <a:solidFill>
                  <a:schemeClr val="dk1"/>
                </a:solidFill>
              </a:endParaRPr>
            </a:p>
            <a:p>
              <a:pPr marL="0" lvl="0" indent="0" algn="ctr" rtl="0">
                <a:spcBef>
                  <a:spcPts val="0"/>
                </a:spcBef>
                <a:spcAft>
                  <a:spcPts val="0"/>
                </a:spcAft>
                <a:buClr>
                  <a:schemeClr val="dk1"/>
                </a:buClr>
                <a:buSzPts val="1100"/>
                <a:buFont typeface="Arial"/>
                <a:buNone/>
              </a:pPr>
              <a:r>
                <a:rPr lang="ja" sz="2000">
                  <a:solidFill>
                    <a:schemeClr val="dk1"/>
                  </a:solidFill>
                </a:rPr>
                <a:t>曲</a:t>
              </a:r>
              <a:endParaRPr/>
            </a:p>
          </p:txBody>
        </p:sp>
        <p:sp>
          <p:nvSpPr>
            <p:cNvPr id="474" name="Google Shape;474;p16"/>
            <p:cNvSpPr/>
            <p:nvPr/>
          </p:nvSpPr>
          <p:spPr>
            <a:xfrm rot="-5400000" flipH="1">
              <a:off x="6538400" y="1737600"/>
              <a:ext cx="1371300" cy="334500"/>
            </a:xfrm>
            <a:prstGeom prst="parallelogram">
              <a:avLst>
                <a:gd name="adj" fmla="val 99664"/>
              </a:avLst>
            </a:prstGeom>
            <a:solidFill>
              <a:srgbClr val="BF9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6"/>
          <p:cNvGrpSpPr/>
          <p:nvPr/>
        </p:nvGrpSpPr>
        <p:grpSpPr>
          <a:xfrm>
            <a:off x="437835" y="1296912"/>
            <a:ext cx="881477" cy="1433295"/>
            <a:chOff x="6048375" y="406713"/>
            <a:chExt cx="1343100" cy="2183902"/>
          </a:xfrm>
        </p:grpSpPr>
        <p:sp>
          <p:nvSpPr>
            <p:cNvPr id="476" name="Google Shape;476;p16"/>
            <p:cNvSpPr/>
            <p:nvPr/>
          </p:nvSpPr>
          <p:spPr>
            <a:xfrm>
              <a:off x="6048375" y="1228650"/>
              <a:ext cx="1343100" cy="1343100"/>
            </a:xfrm>
            <a:prstGeom prst="cube">
              <a:avLst>
                <a:gd name="adj" fmla="val 25000"/>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16"/>
            <p:cNvGrpSpPr/>
            <p:nvPr/>
          </p:nvGrpSpPr>
          <p:grpSpPr>
            <a:xfrm>
              <a:off x="6396582" y="406713"/>
              <a:ext cx="880486" cy="1108087"/>
              <a:chOff x="2255525" y="312425"/>
              <a:chExt cx="2712525" cy="3413700"/>
            </a:xfrm>
          </p:grpSpPr>
          <p:sp>
            <p:nvSpPr>
              <p:cNvPr id="478" name="Google Shape;478;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6"/>
              <p:cNvSpPr/>
              <p:nvPr/>
            </p:nvSpPr>
            <p:spPr>
              <a:xfrm>
                <a:off x="3040375" y="1242050"/>
                <a:ext cx="82500" cy="1752600"/>
              </a:xfrm>
              <a:prstGeom prst="rect">
                <a:avLst/>
              </a:prstGeom>
              <a:solidFill>
                <a:srgbClr val="CC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6"/>
              <p:cNvSpPr/>
              <p:nvPr/>
            </p:nvSpPr>
            <p:spPr>
              <a:xfrm>
                <a:off x="2520750" y="2712725"/>
                <a:ext cx="602100" cy="452100"/>
              </a:xfrm>
              <a:prstGeom prst="teardrop">
                <a:avLst>
                  <a:gd name="adj" fmla="val 100000"/>
                </a:avLst>
              </a:prstGeom>
              <a:solidFill>
                <a:srgbClr val="CC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6"/>
              <p:cNvSpPr/>
              <p:nvPr/>
            </p:nvSpPr>
            <p:spPr>
              <a:xfrm>
                <a:off x="4159850" y="899150"/>
                <a:ext cx="82500" cy="1752600"/>
              </a:xfrm>
              <a:prstGeom prst="rect">
                <a:avLst/>
              </a:prstGeom>
              <a:solidFill>
                <a:srgbClr val="CC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6"/>
              <p:cNvSpPr/>
              <p:nvPr/>
            </p:nvSpPr>
            <p:spPr>
              <a:xfrm>
                <a:off x="3668050" y="2354575"/>
                <a:ext cx="602100" cy="452100"/>
              </a:xfrm>
              <a:prstGeom prst="teardrop">
                <a:avLst>
                  <a:gd name="adj" fmla="val 100000"/>
                </a:avLst>
              </a:prstGeom>
              <a:solidFill>
                <a:srgbClr val="CC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6"/>
              <p:cNvSpPr/>
              <p:nvPr/>
            </p:nvSpPr>
            <p:spPr>
              <a:xfrm rot="-5400000" flipH="1">
                <a:off x="3269425" y="489750"/>
                <a:ext cx="745800" cy="1203900"/>
              </a:xfrm>
              <a:prstGeom prst="parallelogram">
                <a:avLst>
                  <a:gd name="adj" fmla="val 70498"/>
                </a:avLst>
              </a:prstGeom>
              <a:solidFill>
                <a:srgbClr val="98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16"/>
            <p:cNvGrpSpPr/>
            <p:nvPr/>
          </p:nvGrpSpPr>
          <p:grpSpPr>
            <a:xfrm>
              <a:off x="6079939" y="1346196"/>
              <a:ext cx="1080223" cy="1244419"/>
              <a:chOff x="6079945" y="1346150"/>
              <a:chExt cx="1080223" cy="1304150"/>
            </a:xfrm>
          </p:grpSpPr>
          <p:grpSp>
            <p:nvGrpSpPr>
              <p:cNvPr id="486" name="Google Shape;486;p16"/>
              <p:cNvGrpSpPr/>
              <p:nvPr/>
            </p:nvGrpSpPr>
            <p:grpSpPr>
              <a:xfrm>
                <a:off x="6279682" y="1346150"/>
                <a:ext cx="880486" cy="1108087"/>
                <a:chOff x="2255525" y="312425"/>
                <a:chExt cx="2712525" cy="3413700"/>
              </a:xfrm>
            </p:grpSpPr>
            <p:sp>
              <p:nvSpPr>
                <p:cNvPr id="487" name="Google Shape;487;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16"/>
              <p:cNvGrpSpPr/>
              <p:nvPr/>
            </p:nvGrpSpPr>
            <p:grpSpPr>
              <a:xfrm>
                <a:off x="6245382" y="1374688"/>
                <a:ext cx="880486" cy="1108087"/>
                <a:chOff x="2255525" y="312425"/>
                <a:chExt cx="2712525" cy="3413700"/>
              </a:xfrm>
            </p:grpSpPr>
            <p:sp>
              <p:nvSpPr>
                <p:cNvPr id="495" name="Google Shape;495;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6"/>
              <p:cNvGrpSpPr/>
              <p:nvPr/>
            </p:nvGrpSpPr>
            <p:grpSpPr>
              <a:xfrm>
                <a:off x="6214445" y="1406213"/>
                <a:ext cx="880486" cy="1108087"/>
                <a:chOff x="2255525" y="312425"/>
                <a:chExt cx="2712525" cy="3413700"/>
              </a:xfrm>
            </p:grpSpPr>
            <p:sp>
              <p:nvSpPr>
                <p:cNvPr id="503" name="Google Shape;503;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16"/>
              <p:cNvGrpSpPr/>
              <p:nvPr/>
            </p:nvGrpSpPr>
            <p:grpSpPr>
              <a:xfrm>
                <a:off x="6176332" y="1440163"/>
                <a:ext cx="880486" cy="1108087"/>
                <a:chOff x="2255525" y="312425"/>
                <a:chExt cx="2712525" cy="3413700"/>
              </a:xfrm>
            </p:grpSpPr>
            <p:sp>
              <p:nvSpPr>
                <p:cNvPr id="511" name="Google Shape;511;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6"/>
              <p:cNvGrpSpPr/>
              <p:nvPr/>
            </p:nvGrpSpPr>
            <p:grpSpPr>
              <a:xfrm>
                <a:off x="6145420" y="1473113"/>
                <a:ext cx="880486" cy="1108087"/>
                <a:chOff x="2255525" y="312425"/>
                <a:chExt cx="2712525" cy="3413700"/>
              </a:xfrm>
            </p:grpSpPr>
            <p:sp>
              <p:nvSpPr>
                <p:cNvPr id="519" name="Google Shape;519;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16"/>
              <p:cNvGrpSpPr/>
              <p:nvPr/>
            </p:nvGrpSpPr>
            <p:grpSpPr>
              <a:xfrm>
                <a:off x="6110895" y="1507638"/>
                <a:ext cx="880486" cy="1108087"/>
                <a:chOff x="2255525" y="312425"/>
                <a:chExt cx="2712525" cy="3413700"/>
              </a:xfrm>
            </p:grpSpPr>
            <p:sp>
              <p:nvSpPr>
                <p:cNvPr id="527" name="Google Shape;527;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16"/>
              <p:cNvGrpSpPr/>
              <p:nvPr/>
            </p:nvGrpSpPr>
            <p:grpSpPr>
              <a:xfrm>
                <a:off x="6079945" y="1542213"/>
                <a:ext cx="880486" cy="1108087"/>
                <a:chOff x="2255525" y="312425"/>
                <a:chExt cx="2712525" cy="3413700"/>
              </a:xfrm>
            </p:grpSpPr>
            <p:sp>
              <p:nvSpPr>
                <p:cNvPr id="535" name="Google Shape;535;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2" name="Google Shape;542;p16"/>
            <p:cNvSpPr/>
            <p:nvPr/>
          </p:nvSpPr>
          <p:spPr>
            <a:xfrm>
              <a:off x="6061701" y="1572325"/>
              <a:ext cx="995100" cy="10182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2000"/>
                <a:t>225</a:t>
              </a:r>
              <a:endParaRPr sz="2000"/>
            </a:p>
            <a:p>
              <a:pPr marL="0" lvl="0" indent="0" algn="ctr" rtl="0">
                <a:spcBef>
                  <a:spcPts val="0"/>
                </a:spcBef>
                <a:spcAft>
                  <a:spcPts val="0"/>
                </a:spcAft>
                <a:buNone/>
              </a:pPr>
              <a:r>
                <a:rPr lang="ja" sz="2000"/>
                <a:t>曲</a:t>
              </a:r>
              <a:endParaRPr sz="2000"/>
            </a:p>
          </p:txBody>
        </p:sp>
        <p:sp>
          <p:nvSpPr>
            <p:cNvPr id="543" name="Google Shape;543;p16"/>
            <p:cNvSpPr/>
            <p:nvPr/>
          </p:nvSpPr>
          <p:spPr>
            <a:xfrm rot="-5400000" flipH="1">
              <a:off x="6538400" y="1737600"/>
              <a:ext cx="1371300" cy="334500"/>
            </a:xfrm>
            <a:prstGeom prst="parallelogram">
              <a:avLst>
                <a:gd name="adj" fmla="val 99664"/>
              </a:avLst>
            </a:prstGeom>
            <a:solidFill>
              <a:srgbClr val="99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16"/>
          <p:cNvGrpSpPr/>
          <p:nvPr/>
        </p:nvGrpSpPr>
        <p:grpSpPr>
          <a:xfrm>
            <a:off x="437830" y="3656104"/>
            <a:ext cx="881477" cy="1433295"/>
            <a:chOff x="6048375" y="406713"/>
            <a:chExt cx="1343100" cy="2183902"/>
          </a:xfrm>
        </p:grpSpPr>
        <p:sp>
          <p:nvSpPr>
            <p:cNvPr id="545" name="Google Shape;545;p16"/>
            <p:cNvSpPr/>
            <p:nvPr/>
          </p:nvSpPr>
          <p:spPr>
            <a:xfrm>
              <a:off x="6048375" y="1228650"/>
              <a:ext cx="1343100" cy="1343100"/>
            </a:xfrm>
            <a:prstGeom prst="cube">
              <a:avLst>
                <a:gd name="adj" fmla="val 25000"/>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16"/>
            <p:cNvGrpSpPr/>
            <p:nvPr/>
          </p:nvGrpSpPr>
          <p:grpSpPr>
            <a:xfrm>
              <a:off x="6396582" y="406713"/>
              <a:ext cx="880486" cy="1108087"/>
              <a:chOff x="2255525" y="312425"/>
              <a:chExt cx="2712525" cy="3413700"/>
            </a:xfrm>
          </p:grpSpPr>
          <p:sp>
            <p:nvSpPr>
              <p:cNvPr id="547" name="Google Shape;547;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3040375" y="1242050"/>
                <a:ext cx="82500" cy="1752600"/>
              </a:xfrm>
              <a:prstGeom prst="rect">
                <a:avLst/>
              </a:prstGeom>
              <a:solidFill>
                <a:srgbClr val="1155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2520750" y="2712725"/>
                <a:ext cx="602100" cy="452100"/>
              </a:xfrm>
              <a:prstGeom prst="teardrop">
                <a:avLst>
                  <a:gd name="adj" fmla="val 100000"/>
                </a:avLst>
              </a:prstGeom>
              <a:solidFill>
                <a:srgbClr val="3C78D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4159850" y="899150"/>
                <a:ext cx="82500" cy="1752600"/>
              </a:xfrm>
              <a:prstGeom prst="rect">
                <a:avLst/>
              </a:prstGeom>
              <a:solidFill>
                <a:srgbClr val="1155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3668050" y="2354575"/>
                <a:ext cx="602100" cy="452100"/>
              </a:xfrm>
              <a:prstGeom prst="teardrop">
                <a:avLst>
                  <a:gd name="adj" fmla="val 100000"/>
                </a:avLst>
              </a:prstGeom>
              <a:solidFill>
                <a:srgbClr val="3C78D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rot="-5400000" flipH="1">
                <a:off x="3269425" y="489750"/>
                <a:ext cx="745800" cy="1203900"/>
              </a:xfrm>
              <a:prstGeom prst="parallelogram">
                <a:avLst>
                  <a:gd name="adj" fmla="val 70498"/>
                </a:avLst>
              </a:prstGeom>
              <a:solidFill>
                <a:srgbClr val="1C458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16"/>
            <p:cNvGrpSpPr/>
            <p:nvPr/>
          </p:nvGrpSpPr>
          <p:grpSpPr>
            <a:xfrm>
              <a:off x="6079939" y="1346196"/>
              <a:ext cx="1080223" cy="1244419"/>
              <a:chOff x="6079945" y="1346150"/>
              <a:chExt cx="1080223" cy="1304150"/>
            </a:xfrm>
          </p:grpSpPr>
          <p:grpSp>
            <p:nvGrpSpPr>
              <p:cNvPr id="555" name="Google Shape;555;p16"/>
              <p:cNvGrpSpPr/>
              <p:nvPr/>
            </p:nvGrpSpPr>
            <p:grpSpPr>
              <a:xfrm>
                <a:off x="6279682" y="1346150"/>
                <a:ext cx="880486" cy="1108087"/>
                <a:chOff x="2255525" y="312425"/>
                <a:chExt cx="2712525" cy="3413700"/>
              </a:xfrm>
            </p:grpSpPr>
            <p:sp>
              <p:nvSpPr>
                <p:cNvPr id="556" name="Google Shape;556;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16"/>
              <p:cNvGrpSpPr/>
              <p:nvPr/>
            </p:nvGrpSpPr>
            <p:grpSpPr>
              <a:xfrm>
                <a:off x="6245382" y="1374688"/>
                <a:ext cx="880486" cy="1108087"/>
                <a:chOff x="2255525" y="312425"/>
                <a:chExt cx="2712525" cy="3413700"/>
              </a:xfrm>
            </p:grpSpPr>
            <p:sp>
              <p:nvSpPr>
                <p:cNvPr id="564" name="Google Shape;564;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16"/>
              <p:cNvGrpSpPr/>
              <p:nvPr/>
            </p:nvGrpSpPr>
            <p:grpSpPr>
              <a:xfrm>
                <a:off x="6214445" y="1406213"/>
                <a:ext cx="880486" cy="1108087"/>
                <a:chOff x="2255525" y="312425"/>
                <a:chExt cx="2712525" cy="3413700"/>
              </a:xfrm>
            </p:grpSpPr>
            <p:sp>
              <p:nvSpPr>
                <p:cNvPr id="572" name="Google Shape;572;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6"/>
              <p:cNvGrpSpPr/>
              <p:nvPr/>
            </p:nvGrpSpPr>
            <p:grpSpPr>
              <a:xfrm>
                <a:off x="6176332" y="1440163"/>
                <a:ext cx="880486" cy="1108087"/>
                <a:chOff x="2255525" y="312425"/>
                <a:chExt cx="2712525" cy="3413700"/>
              </a:xfrm>
            </p:grpSpPr>
            <p:sp>
              <p:nvSpPr>
                <p:cNvPr id="580" name="Google Shape;580;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16"/>
              <p:cNvGrpSpPr/>
              <p:nvPr/>
            </p:nvGrpSpPr>
            <p:grpSpPr>
              <a:xfrm>
                <a:off x="6145420" y="1473113"/>
                <a:ext cx="880486" cy="1108087"/>
                <a:chOff x="2255525" y="312425"/>
                <a:chExt cx="2712525" cy="3413700"/>
              </a:xfrm>
            </p:grpSpPr>
            <p:sp>
              <p:nvSpPr>
                <p:cNvPr id="588" name="Google Shape;588;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16"/>
              <p:cNvGrpSpPr/>
              <p:nvPr/>
            </p:nvGrpSpPr>
            <p:grpSpPr>
              <a:xfrm>
                <a:off x="6110895" y="1507638"/>
                <a:ext cx="880486" cy="1108087"/>
                <a:chOff x="2255525" y="312425"/>
                <a:chExt cx="2712525" cy="3413700"/>
              </a:xfrm>
            </p:grpSpPr>
            <p:sp>
              <p:nvSpPr>
                <p:cNvPr id="596" name="Google Shape;596;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16"/>
              <p:cNvGrpSpPr/>
              <p:nvPr/>
            </p:nvGrpSpPr>
            <p:grpSpPr>
              <a:xfrm>
                <a:off x="6079945" y="1542213"/>
                <a:ext cx="880486" cy="1108087"/>
                <a:chOff x="2255525" y="312425"/>
                <a:chExt cx="2712525" cy="3413700"/>
              </a:xfrm>
            </p:grpSpPr>
            <p:sp>
              <p:nvSpPr>
                <p:cNvPr id="604" name="Google Shape;604;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1" name="Google Shape;611;p16"/>
            <p:cNvSpPr/>
            <p:nvPr/>
          </p:nvSpPr>
          <p:spPr>
            <a:xfrm>
              <a:off x="6061701" y="1572325"/>
              <a:ext cx="995100" cy="10182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2000">
                  <a:solidFill>
                    <a:schemeClr val="dk1"/>
                  </a:solidFill>
                </a:rPr>
                <a:t>225</a:t>
              </a:r>
              <a:endParaRPr sz="2000">
                <a:solidFill>
                  <a:schemeClr val="dk1"/>
                </a:solidFill>
              </a:endParaRPr>
            </a:p>
            <a:p>
              <a:pPr marL="0" lvl="0" indent="0" algn="ctr" rtl="0">
                <a:spcBef>
                  <a:spcPts val="0"/>
                </a:spcBef>
                <a:spcAft>
                  <a:spcPts val="0"/>
                </a:spcAft>
                <a:buClr>
                  <a:schemeClr val="dk1"/>
                </a:buClr>
                <a:buSzPts val="1100"/>
                <a:buFont typeface="Arial"/>
                <a:buNone/>
              </a:pPr>
              <a:r>
                <a:rPr lang="ja" sz="2000">
                  <a:solidFill>
                    <a:schemeClr val="dk1"/>
                  </a:solidFill>
                </a:rPr>
                <a:t>曲</a:t>
              </a:r>
              <a:endParaRPr/>
            </a:p>
          </p:txBody>
        </p:sp>
        <p:sp>
          <p:nvSpPr>
            <p:cNvPr id="612" name="Google Shape;612;p16"/>
            <p:cNvSpPr/>
            <p:nvPr/>
          </p:nvSpPr>
          <p:spPr>
            <a:xfrm rot="-5400000" flipH="1">
              <a:off x="6538400" y="1737600"/>
              <a:ext cx="1371300" cy="334500"/>
            </a:xfrm>
            <a:prstGeom prst="parallelogram">
              <a:avLst>
                <a:gd name="adj" fmla="val 99664"/>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6"/>
          <p:cNvGrpSpPr/>
          <p:nvPr/>
        </p:nvGrpSpPr>
        <p:grpSpPr>
          <a:xfrm>
            <a:off x="4240390" y="3656104"/>
            <a:ext cx="881477" cy="1443477"/>
            <a:chOff x="6048375" y="406713"/>
            <a:chExt cx="1343100" cy="2199417"/>
          </a:xfrm>
        </p:grpSpPr>
        <p:sp>
          <p:nvSpPr>
            <p:cNvPr id="614" name="Google Shape;614;p16"/>
            <p:cNvSpPr/>
            <p:nvPr/>
          </p:nvSpPr>
          <p:spPr>
            <a:xfrm>
              <a:off x="6048375" y="1228650"/>
              <a:ext cx="1343100" cy="1343100"/>
            </a:xfrm>
            <a:prstGeom prst="cube">
              <a:avLst>
                <a:gd name="adj" fmla="val 25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16"/>
            <p:cNvGrpSpPr/>
            <p:nvPr/>
          </p:nvGrpSpPr>
          <p:grpSpPr>
            <a:xfrm>
              <a:off x="6396582" y="406713"/>
              <a:ext cx="880486" cy="1108087"/>
              <a:chOff x="2255525" y="312425"/>
              <a:chExt cx="2712525" cy="3413700"/>
            </a:xfrm>
          </p:grpSpPr>
          <p:sp>
            <p:nvSpPr>
              <p:cNvPr id="616" name="Google Shape;616;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2520750" y="2712725"/>
                <a:ext cx="602100" cy="452100"/>
              </a:xfrm>
              <a:prstGeom prst="teardrop">
                <a:avLst>
                  <a:gd name="adj" fmla="val 100000"/>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3668050" y="2354575"/>
                <a:ext cx="602100" cy="452100"/>
              </a:xfrm>
              <a:prstGeom prst="teardrop">
                <a:avLst>
                  <a:gd name="adj" fmla="val 100000"/>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rot="-5400000" flipH="1">
                <a:off x="3269425" y="489750"/>
                <a:ext cx="745800" cy="1203900"/>
              </a:xfrm>
              <a:prstGeom prst="parallelogram">
                <a:avLst>
                  <a:gd name="adj" fmla="val 70498"/>
                </a:avLst>
              </a:prstGeom>
              <a:solidFill>
                <a:srgbClr val="274E1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16"/>
            <p:cNvGrpSpPr/>
            <p:nvPr/>
          </p:nvGrpSpPr>
          <p:grpSpPr>
            <a:xfrm>
              <a:off x="6079939" y="1346196"/>
              <a:ext cx="1080223" cy="1244419"/>
              <a:chOff x="6079945" y="1346150"/>
              <a:chExt cx="1080223" cy="1304150"/>
            </a:xfrm>
          </p:grpSpPr>
          <p:grpSp>
            <p:nvGrpSpPr>
              <p:cNvPr id="624" name="Google Shape;624;p16"/>
              <p:cNvGrpSpPr/>
              <p:nvPr/>
            </p:nvGrpSpPr>
            <p:grpSpPr>
              <a:xfrm>
                <a:off x="6279682" y="1346150"/>
                <a:ext cx="880486" cy="1108087"/>
                <a:chOff x="2255525" y="312425"/>
                <a:chExt cx="2712525" cy="3413700"/>
              </a:xfrm>
            </p:grpSpPr>
            <p:sp>
              <p:nvSpPr>
                <p:cNvPr id="625" name="Google Shape;625;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16"/>
              <p:cNvGrpSpPr/>
              <p:nvPr/>
            </p:nvGrpSpPr>
            <p:grpSpPr>
              <a:xfrm>
                <a:off x="6245382" y="1374688"/>
                <a:ext cx="880486" cy="1108087"/>
                <a:chOff x="2255525" y="312425"/>
                <a:chExt cx="2712525" cy="3413700"/>
              </a:xfrm>
            </p:grpSpPr>
            <p:sp>
              <p:nvSpPr>
                <p:cNvPr id="633" name="Google Shape;633;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16"/>
              <p:cNvGrpSpPr/>
              <p:nvPr/>
            </p:nvGrpSpPr>
            <p:grpSpPr>
              <a:xfrm>
                <a:off x="6214445" y="1406213"/>
                <a:ext cx="880486" cy="1108087"/>
                <a:chOff x="2255525" y="312425"/>
                <a:chExt cx="2712525" cy="3413700"/>
              </a:xfrm>
            </p:grpSpPr>
            <p:sp>
              <p:nvSpPr>
                <p:cNvPr id="641" name="Google Shape;641;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16"/>
              <p:cNvGrpSpPr/>
              <p:nvPr/>
            </p:nvGrpSpPr>
            <p:grpSpPr>
              <a:xfrm>
                <a:off x="6176332" y="1440163"/>
                <a:ext cx="880486" cy="1108087"/>
                <a:chOff x="2255525" y="312425"/>
                <a:chExt cx="2712525" cy="3413700"/>
              </a:xfrm>
            </p:grpSpPr>
            <p:sp>
              <p:nvSpPr>
                <p:cNvPr id="649" name="Google Shape;649;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16"/>
              <p:cNvGrpSpPr/>
              <p:nvPr/>
            </p:nvGrpSpPr>
            <p:grpSpPr>
              <a:xfrm>
                <a:off x="6145420" y="1473113"/>
                <a:ext cx="880486" cy="1108087"/>
                <a:chOff x="2255525" y="312425"/>
                <a:chExt cx="2712525" cy="3413700"/>
              </a:xfrm>
            </p:grpSpPr>
            <p:sp>
              <p:nvSpPr>
                <p:cNvPr id="657" name="Google Shape;657;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16"/>
              <p:cNvGrpSpPr/>
              <p:nvPr/>
            </p:nvGrpSpPr>
            <p:grpSpPr>
              <a:xfrm>
                <a:off x="6110895" y="1507638"/>
                <a:ext cx="880486" cy="1108087"/>
                <a:chOff x="2255525" y="312425"/>
                <a:chExt cx="2712525" cy="3413700"/>
              </a:xfrm>
            </p:grpSpPr>
            <p:sp>
              <p:nvSpPr>
                <p:cNvPr id="665" name="Google Shape;665;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16"/>
              <p:cNvGrpSpPr/>
              <p:nvPr/>
            </p:nvGrpSpPr>
            <p:grpSpPr>
              <a:xfrm>
                <a:off x="6079945" y="1542213"/>
                <a:ext cx="880486" cy="1108087"/>
                <a:chOff x="2255525" y="312425"/>
                <a:chExt cx="2712525" cy="3413700"/>
              </a:xfrm>
            </p:grpSpPr>
            <p:sp>
              <p:nvSpPr>
                <p:cNvPr id="673" name="Google Shape;673;p16"/>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6"/>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6"/>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0" name="Google Shape;680;p16"/>
            <p:cNvSpPr/>
            <p:nvPr/>
          </p:nvSpPr>
          <p:spPr>
            <a:xfrm>
              <a:off x="6050254" y="1566863"/>
              <a:ext cx="995100" cy="1018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2000">
                  <a:solidFill>
                    <a:schemeClr val="dk1"/>
                  </a:solidFill>
                </a:rPr>
                <a:t>225</a:t>
              </a:r>
              <a:endParaRPr sz="2000">
                <a:solidFill>
                  <a:schemeClr val="dk1"/>
                </a:solidFill>
              </a:endParaRPr>
            </a:p>
            <a:p>
              <a:pPr marL="0" lvl="0" indent="0" algn="ctr" rtl="0">
                <a:spcBef>
                  <a:spcPts val="0"/>
                </a:spcBef>
                <a:spcAft>
                  <a:spcPts val="0"/>
                </a:spcAft>
                <a:buClr>
                  <a:schemeClr val="dk1"/>
                </a:buClr>
                <a:buSzPts val="1100"/>
                <a:buFont typeface="Arial"/>
                <a:buNone/>
              </a:pPr>
              <a:r>
                <a:rPr lang="ja" sz="2000">
                  <a:solidFill>
                    <a:schemeClr val="dk1"/>
                  </a:solidFill>
                </a:rPr>
                <a:t>曲</a:t>
              </a:r>
              <a:endParaRPr/>
            </a:p>
          </p:txBody>
        </p:sp>
        <p:sp>
          <p:nvSpPr>
            <p:cNvPr id="681" name="Google Shape;681;p16"/>
            <p:cNvSpPr/>
            <p:nvPr/>
          </p:nvSpPr>
          <p:spPr>
            <a:xfrm rot="-5400000" flipH="1">
              <a:off x="6527548" y="1753230"/>
              <a:ext cx="1371300" cy="334500"/>
            </a:xfrm>
            <a:prstGeom prst="parallelogram">
              <a:avLst>
                <a:gd name="adj" fmla="val 99664"/>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16"/>
          <p:cNvGrpSpPr/>
          <p:nvPr/>
        </p:nvGrpSpPr>
        <p:grpSpPr>
          <a:xfrm>
            <a:off x="6279312" y="1178863"/>
            <a:ext cx="2094236" cy="623343"/>
            <a:chOff x="6321600" y="1178875"/>
            <a:chExt cx="2384149" cy="740400"/>
          </a:xfrm>
        </p:grpSpPr>
        <p:sp>
          <p:nvSpPr>
            <p:cNvPr id="683" name="Google Shape;683;p16"/>
            <p:cNvSpPr/>
            <p:nvPr/>
          </p:nvSpPr>
          <p:spPr>
            <a:xfrm>
              <a:off x="6321600" y="1178875"/>
              <a:ext cx="740400" cy="740400"/>
            </a:xfrm>
            <a:prstGeom prst="cube">
              <a:avLst>
                <a:gd name="adj" fmla="val 25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6"/>
            <p:cNvSpPr/>
            <p:nvPr/>
          </p:nvSpPr>
          <p:spPr>
            <a:xfrm>
              <a:off x="6854939" y="1178875"/>
              <a:ext cx="740400" cy="740400"/>
            </a:xfrm>
            <a:prstGeom prst="cube">
              <a:avLst>
                <a:gd name="adj" fmla="val 25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a:off x="7408716" y="1178875"/>
              <a:ext cx="740400" cy="740400"/>
            </a:xfrm>
            <a:prstGeom prst="cube">
              <a:avLst>
                <a:gd name="adj" fmla="val 25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6"/>
            <p:cNvSpPr/>
            <p:nvPr/>
          </p:nvSpPr>
          <p:spPr>
            <a:xfrm>
              <a:off x="7965349" y="1178875"/>
              <a:ext cx="740400" cy="740400"/>
            </a:xfrm>
            <a:prstGeom prst="cube">
              <a:avLst>
                <a:gd name="adj" fmla="val 25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7" name="Google Shape;687;p16"/>
          <p:cNvCxnSpPr/>
          <p:nvPr/>
        </p:nvCxnSpPr>
        <p:spPr>
          <a:xfrm>
            <a:off x="5810175" y="1447800"/>
            <a:ext cx="0" cy="3579600"/>
          </a:xfrm>
          <a:prstGeom prst="straightConnector1">
            <a:avLst/>
          </a:prstGeom>
          <a:noFill/>
          <a:ln w="9525" cap="flat" cmpd="sng">
            <a:solidFill>
              <a:schemeClr val="dk2"/>
            </a:solidFill>
            <a:prstDash val="solid"/>
            <a:round/>
            <a:headEnd type="none" w="med" len="med"/>
            <a:tailEnd type="none" w="med" len="med"/>
          </a:ln>
        </p:spPr>
      </p:cxnSp>
      <p:sp>
        <p:nvSpPr>
          <p:cNvPr id="688" name="Google Shape;688;p16"/>
          <p:cNvSpPr/>
          <p:nvPr/>
        </p:nvSpPr>
        <p:spPr>
          <a:xfrm rot="-8173162">
            <a:off x="6688057" y="2028111"/>
            <a:ext cx="1066629" cy="1089327"/>
          </a:xfrm>
          <a:prstGeom prst="leftUpArrow">
            <a:avLst>
              <a:gd name="adj1" fmla="val 3539"/>
              <a:gd name="adj2" fmla="val 6439"/>
              <a:gd name="adj3" fmla="val 27052"/>
            </a:avLst>
          </a:prstGeom>
          <a:solidFill>
            <a:schemeClr val="lt2"/>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6"/>
          <p:cNvSpPr txBox="1"/>
          <p:nvPr/>
        </p:nvSpPr>
        <p:spPr>
          <a:xfrm>
            <a:off x="5895187" y="1934238"/>
            <a:ext cx="991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a:t>100曲</a:t>
            </a:r>
            <a:endParaRPr sz="2000"/>
          </a:p>
        </p:txBody>
      </p:sp>
      <p:grpSp>
        <p:nvGrpSpPr>
          <p:cNvPr id="690" name="Google Shape;690;p16"/>
          <p:cNvGrpSpPr/>
          <p:nvPr/>
        </p:nvGrpSpPr>
        <p:grpSpPr>
          <a:xfrm>
            <a:off x="5973387" y="2720000"/>
            <a:ext cx="835406" cy="623343"/>
            <a:chOff x="6321600" y="1178875"/>
            <a:chExt cx="2384149" cy="740400"/>
          </a:xfrm>
        </p:grpSpPr>
        <p:sp>
          <p:nvSpPr>
            <p:cNvPr id="691" name="Google Shape;691;p16"/>
            <p:cNvSpPr/>
            <p:nvPr/>
          </p:nvSpPr>
          <p:spPr>
            <a:xfrm>
              <a:off x="6321600" y="1178875"/>
              <a:ext cx="740400" cy="740400"/>
            </a:xfrm>
            <a:prstGeom prst="cube">
              <a:avLst>
                <a:gd name="adj" fmla="val 25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6"/>
            <p:cNvSpPr/>
            <p:nvPr/>
          </p:nvSpPr>
          <p:spPr>
            <a:xfrm>
              <a:off x="6854939" y="1178875"/>
              <a:ext cx="740400" cy="740400"/>
            </a:xfrm>
            <a:prstGeom prst="cube">
              <a:avLst>
                <a:gd name="adj" fmla="val 25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6"/>
            <p:cNvSpPr/>
            <p:nvPr/>
          </p:nvSpPr>
          <p:spPr>
            <a:xfrm>
              <a:off x="7408716" y="1178875"/>
              <a:ext cx="740400" cy="740400"/>
            </a:xfrm>
            <a:prstGeom prst="cube">
              <a:avLst>
                <a:gd name="adj" fmla="val 25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6"/>
            <p:cNvSpPr/>
            <p:nvPr/>
          </p:nvSpPr>
          <p:spPr>
            <a:xfrm>
              <a:off x="7965349" y="1178875"/>
              <a:ext cx="740400" cy="740400"/>
            </a:xfrm>
            <a:prstGeom prst="cube">
              <a:avLst>
                <a:gd name="adj" fmla="val 25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16"/>
          <p:cNvSpPr txBox="1"/>
          <p:nvPr/>
        </p:nvSpPr>
        <p:spPr>
          <a:xfrm>
            <a:off x="5907291" y="3272163"/>
            <a:ext cx="774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a:t>未知</a:t>
            </a:r>
            <a:endParaRPr sz="2000"/>
          </a:p>
        </p:txBody>
      </p:sp>
      <p:grpSp>
        <p:nvGrpSpPr>
          <p:cNvPr id="696" name="Google Shape;696;p16"/>
          <p:cNvGrpSpPr/>
          <p:nvPr/>
        </p:nvGrpSpPr>
        <p:grpSpPr>
          <a:xfrm>
            <a:off x="7200043" y="2719988"/>
            <a:ext cx="1763317" cy="623343"/>
            <a:chOff x="6321600" y="1178875"/>
            <a:chExt cx="2384149" cy="740400"/>
          </a:xfrm>
        </p:grpSpPr>
        <p:sp>
          <p:nvSpPr>
            <p:cNvPr id="697" name="Google Shape;697;p16"/>
            <p:cNvSpPr/>
            <p:nvPr/>
          </p:nvSpPr>
          <p:spPr>
            <a:xfrm>
              <a:off x="6321600" y="1178875"/>
              <a:ext cx="740400" cy="740400"/>
            </a:xfrm>
            <a:prstGeom prst="cube">
              <a:avLst>
                <a:gd name="adj" fmla="val 25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6"/>
            <p:cNvSpPr/>
            <p:nvPr/>
          </p:nvSpPr>
          <p:spPr>
            <a:xfrm>
              <a:off x="6854939" y="1178875"/>
              <a:ext cx="740400" cy="740400"/>
            </a:xfrm>
            <a:prstGeom prst="cube">
              <a:avLst>
                <a:gd name="adj" fmla="val 25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6"/>
            <p:cNvSpPr/>
            <p:nvPr/>
          </p:nvSpPr>
          <p:spPr>
            <a:xfrm>
              <a:off x="7408716" y="1178875"/>
              <a:ext cx="740400" cy="740400"/>
            </a:xfrm>
            <a:prstGeom prst="cube">
              <a:avLst>
                <a:gd name="adj" fmla="val 25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6"/>
            <p:cNvSpPr/>
            <p:nvPr/>
          </p:nvSpPr>
          <p:spPr>
            <a:xfrm>
              <a:off x="7965349" y="1178875"/>
              <a:ext cx="740400" cy="740400"/>
            </a:xfrm>
            <a:prstGeom prst="cube">
              <a:avLst>
                <a:gd name="adj" fmla="val 25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16"/>
          <p:cNvSpPr/>
          <p:nvPr/>
        </p:nvSpPr>
        <p:spPr>
          <a:xfrm rot="-8172965">
            <a:off x="7623820" y="3488276"/>
            <a:ext cx="739659" cy="719497"/>
          </a:xfrm>
          <a:prstGeom prst="leftUpArrow">
            <a:avLst>
              <a:gd name="adj1" fmla="val 8376"/>
              <a:gd name="adj2" fmla="val 11373"/>
              <a:gd name="adj3" fmla="val 20075"/>
            </a:avLst>
          </a:prstGeom>
          <a:solidFill>
            <a:schemeClr val="lt2"/>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6"/>
          <p:cNvSpPr txBox="1"/>
          <p:nvPr/>
        </p:nvSpPr>
        <p:spPr>
          <a:xfrm>
            <a:off x="7623504" y="3601713"/>
            <a:ext cx="774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2000" dirty="0"/>
              <a:t>8:2</a:t>
            </a:r>
            <a:endParaRPr sz="2000" dirty="0"/>
          </a:p>
        </p:txBody>
      </p:sp>
      <p:grpSp>
        <p:nvGrpSpPr>
          <p:cNvPr id="703" name="Google Shape;703;p16"/>
          <p:cNvGrpSpPr/>
          <p:nvPr/>
        </p:nvGrpSpPr>
        <p:grpSpPr>
          <a:xfrm>
            <a:off x="6123058" y="4061078"/>
            <a:ext cx="1343945" cy="623343"/>
            <a:chOff x="6321600" y="1178875"/>
            <a:chExt cx="2384149" cy="740400"/>
          </a:xfrm>
        </p:grpSpPr>
        <p:sp>
          <p:nvSpPr>
            <p:cNvPr id="704" name="Google Shape;704;p16"/>
            <p:cNvSpPr/>
            <p:nvPr/>
          </p:nvSpPr>
          <p:spPr>
            <a:xfrm>
              <a:off x="6321600" y="1178875"/>
              <a:ext cx="740400" cy="740400"/>
            </a:xfrm>
            <a:prstGeom prst="cube">
              <a:avLst>
                <a:gd name="adj" fmla="val 25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6"/>
            <p:cNvSpPr/>
            <p:nvPr/>
          </p:nvSpPr>
          <p:spPr>
            <a:xfrm>
              <a:off x="6854939" y="1178875"/>
              <a:ext cx="740400" cy="740400"/>
            </a:xfrm>
            <a:prstGeom prst="cube">
              <a:avLst>
                <a:gd name="adj" fmla="val 25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6"/>
            <p:cNvSpPr/>
            <p:nvPr/>
          </p:nvSpPr>
          <p:spPr>
            <a:xfrm>
              <a:off x="7408716" y="1178875"/>
              <a:ext cx="740400" cy="740400"/>
            </a:xfrm>
            <a:prstGeom prst="cube">
              <a:avLst>
                <a:gd name="adj" fmla="val 25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7965349" y="1178875"/>
              <a:ext cx="740400" cy="740400"/>
            </a:xfrm>
            <a:prstGeom prst="cube">
              <a:avLst>
                <a:gd name="adj" fmla="val 25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16"/>
          <p:cNvGrpSpPr/>
          <p:nvPr/>
        </p:nvGrpSpPr>
        <p:grpSpPr>
          <a:xfrm>
            <a:off x="8397665" y="4066203"/>
            <a:ext cx="683774" cy="623343"/>
            <a:chOff x="6321600" y="1178875"/>
            <a:chExt cx="2384149" cy="740400"/>
          </a:xfrm>
        </p:grpSpPr>
        <p:sp>
          <p:nvSpPr>
            <p:cNvPr id="709" name="Google Shape;709;p16"/>
            <p:cNvSpPr/>
            <p:nvPr/>
          </p:nvSpPr>
          <p:spPr>
            <a:xfrm>
              <a:off x="6321600" y="1178875"/>
              <a:ext cx="740400" cy="740400"/>
            </a:xfrm>
            <a:prstGeom prst="cube">
              <a:avLst>
                <a:gd name="adj" fmla="val 25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6"/>
            <p:cNvSpPr/>
            <p:nvPr/>
          </p:nvSpPr>
          <p:spPr>
            <a:xfrm>
              <a:off x="6854939" y="1178875"/>
              <a:ext cx="740400" cy="740400"/>
            </a:xfrm>
            <a:prstGeom prst="cube">
              <a:avLst>
                <a:gd name="adj" fmla="val 25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6"/>
            <p:cNvSpPr/>
            <p:nvPr/>
          </p:nvSpPr>
          <p:spPr>
            <a:xfrm>
              <a:off x="7408716" y="1178875"/>
              <a:ext cx="740400" cy="740400"/>
            </a:xfrm>
            <a:prstGeom prst="cube">
              <a:avLst>
                <a:gd name="adj" fmla="val 25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6"/>
            <p:cNvSpPr/>
            <p:nvPr/>
          </p:nvSpPr>
          <p:spPr>
            <a:xfrm>
              <a:off x="7965349" y="1178875"/>
              <a:ext cx="740400" cy="740400"/>
            </a:xfrm>
            <a:prstGeom prst="cube">
              <a:avLst>
                <a:gd name="adj" fmla="val 25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3" name="Google Shape;713;p16"/>
          <p:cNvSpPr txBox="1"/>
          <p:nvPr/>
        </p:nvSpPr>
        <p:spPr>
          <a:xfrm>
            <a:off x="6123055" y="4610100"/>
            <a:ext cx="1261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a:t>学習用</a:t>
            </a:r>
            <a:endParaRPr sz="2000"/>
          </a:p>
        </p:txBody>
      </p:sp>
      <p:sp>
        <p:nvSpPr>
          <p:cNvPr id="714" name="Google Shape;714;p16"/>
          <p:cNvSpPr txBox="1"/>
          <p:nvPr/>
        </p:nvSpPr>
        <p:spPr>
          <a:xfrm>
            <a:off x="8243664" y="4610100"/>
            <a:ext cx="991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a:t>検証用</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17"/>
          <p:cNvSpPr txBox="1">
            <a:spLocks noGrp="1"/>
          </p:cNvSpPr>
          <p:nvPr>
            <p:ph type="title"/>
          </p:nvPr>
        </p:nvSpPr>
        <p:spPr>
          <a:xfrm>
            <a:off x="311700" y="445025"/>
            <a:ext cx="496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a:t>特徴量作成</a:t>
            </a:r>
            <a:endParaRPr sz="3600"/>
          </a:p>
        </p:txBody>
      </p:sp>
      <p:sp>
        <p:nvSpPr>
          <p:cNvPr id="720" name="Google Shape;720;p17"/>
          <p:cNvSpPr txBox="1">
            <a:spLocks noGrp="1"/>
          </p:cNvSpPr>
          <p:nvPr>
            <p:ph type="body" idx="1"/>
          </p:nvPr>
        </p:nvSpPr>
        <p:spPr>
          <a:xfrm>
            <a:off x="311700" y="1152475"/>
            <a:ext cx="4565100" cy="533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935"/>
              <a:buNone/>
            </a:pPr>
            <a:r>
              <a:rPr lang="ja" sz="2780">
                <a:solidFill>
                  <a:schemeClr val="dk1"/>
                </a:solidFill>
              </a:rPr>
              <a:t>特徴量：スペクトログラム</a:t>
            </a:r>
            <a:endParaRPr sz="2780">
              <a:solidFill>
                <a:schemeClr val="dk1"/>
              </a:solidFill>
            </a:endParaRPr>
          </a:p>
        </p:txBody>
      </p:sp>
      <p:pic>
        <p:nvPicPr>
          <p:cNvPr id="721" name="Google Shape;721;p17"/>
          <p:cNvPicPr preferRelativeResize="0"/>
          <p:nvPr/>
        </p:nvPicPr>
        <p:blipFill>
          <a:blip r:embed="rId3">
            <a:alphaModFix/>
          </a:blip>
          <a:stretch>
            <a:fillRect/>
          </a:stretch>
        </p:blipFill>
        <p:spPr>
          <a:xfrm>
            <a:off x="4933950" y="857250"/>
            <a:ext cx="2647848" cy="1790031"/>
          </a:xfrm>
          <a:prstGeom prst="rect">
            <a:avLst/>
          </a:prstGeom>
          <a:noFill/>
          <a:ln>
            <a:noFill/>
          </a:ln>
        </p:spPr>
      </p:pic>
      <p:cxnSp>
        <p:nvCxnSpPr>
          <p:cNvPr id="722" name="Google Shape;722;p17"/>
          <p:cNvCxnSpPr/>
          <p:nvPr/>
        </p:nvCxnSpPr>
        <p:spPr>
          <a:xfrm rot="10800000" flipH="1">
            <a:off x="5510225" y="1772150"/>
            <a:ext cx="27300" cy="887700"/>
          </a:xfrm>
          <a:prstGeom prst="straightConnector1">
            <a:avLst/>
          </a:prstGeom>
          <a:noFill/>
          <a:ln w="9525" cap="flat" cmpd="sng">
            <a:solidFill>
              <a:srgbClr val="595959"/>
            </a:solidFill>
            <a:prstDash val="solid"/>
            <a:round/>
            <a:headEnd type="none" w="med" len="med"/>
            <a:tailEnd type="none" w="med" len="med"/>
          </a:ln>
        </p:spPr>
      </p:cxnSp>
      <p:cxnSp>
        <p:nvCxnSpPr>
          <p:cNvPr id="723" name="Google Shape;723;p17"/>
          <p:cNvCxnSpPr>
            <a:endCxn id="724" idx="2"/>
          </p:cNvCxnSpPr>
          <p:nvPr/>
        </p:nvCxnSpPr>
        <p:spPr>
          <a:xfrm rot="10800000">
            <a:off x="5666546" y="1772991"/>
            <a:ext cx="1239000" cy="882000"/>
          </a:xfrm>
          <a:prstGeom prst="straightConnector1">
            <a:avLst/>
          </a:prstGeom>
          <a:noFill/>
          <a:ln w="9525" cap="flat" cmpd="sng">
            <a:solidFill>
              <a:srgbClr val="595959"/>
            </a:solidFill>
            <a:prstDash val="solid"/>
            <a:round/>
            <a:headEnd type="none" w="med" len="med"/>
            <a:tailEnd type="none" w="med" len="med"/>
          </a:ln>
        </p:spPr>
      </p:cxnSp>
      <p:sp>
        <p:nvSpPr>
          <p:cNvPr id="725" name="Google Shape;725;p17"/>
          <p:cNvSpPr/>
          <p:nvPr/>
        </p:nvSpPr>
        <p:spPr>
          <a:xfrm>
            <a:off x="5534256" y="1424391"/>
            <a:ext cx="122700" cy="3486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7"/>
          <p:cNvSpPr/>
          <p:nvPr/>
        </p:nvSpPr>
        <p:spPr>
          <a:xfrm>
            <a:off x="5605196" y="1424391"/>
            <a:ext cx="122700" cy="3486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7"/>
          <p:cNvSpPr/>
          <p:nvPr/>
        </p:nvSpPr>
        <p:spPr>
          <a:xfrm>
            <a:off x="5657188" y="1424391"/>
            <a:ext cx="122700" cy="3486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7" name="Google Shape;727;p17"/>
          <p:cNvCxnSpPr>
            <a:stCxn id="726" idx="2"/>
          </p:cNvCxnSpPr>
          <p:nvPr/>
        </p:nvCxnSpPr>
        <p:spPr>
          <a:xfrm>
            <a:off x="5718538" y="1772991"/>
            <a:ext cx="1475100" cy="972600"/>
          </a:xfrm>
          <a:prstGeom prst="straightConnector1">
            <a:avLst/>
          </a:prstGeom>
          <a:noFill/>
          <a:ln w="9525" cap="flat" cmpd="sng">
            <a:solidFill>
              <a:srgbClr val="595959"/>
            </a:solidFill>
            <a:prstDash val="solid"/>
            <a:round/>
            <a:headEnd type="none" w="med" len="med"/>
            <a:tailEnd type="none" w="med" len="med"/>
          </a:ln>
        </p:spPr>
      </p:cxnSp>
      <p:cxnSp>
        <p:nvCxnSpPr>
          <p:cNvPr id="728" name="Google Shape;728;p17"/>
          <p:cNvCxnSpPr/>
          <p:nvPr/>
        </p:nvCxnSpPr>
        <p:spPr>
          <a:xfrm>
            <a:off x="5778314" y="1776274"/>
            <a:ext cx="2039400" cy="1114500"/>
          </a:xfrm>
          <a:prstGeom prst="straightConnector1">
            <a:avLst/>
          </a:prstGeom>
          <a:noFill/>
          <a:ln w="9525" cap="flat" cmpd="sng">
            <a:solidFill>
              <a:srgbClr val="595959"/>
            </a:solidFill>
            <a:prstDash val="solid"/>
            <a:round/>
            <a:headEnd type="none" w="med" len="med"/>
            <a:tailEnd type="none" w="med" len="med"/>
          </a:ln>
        </p:spPr>
      </p:cxnSp>
      <p:pic>
        <p:nvPicPr>
          <p:cNvPr id="729" name="Google Shape;729;p17"/>
          <p:cNvPicPr preferRelativeResize="0"/>
          <p:nvPr/>
        </p:nvPicPr>
        <p:blipFill rotWithShape="1">
          <a:blip r:embed="rId4">
            <a:alphaModFix/>
          </a:blip>
          <a:srcRect l="8609" b="7218"/>
          <a:stretch/>
        </p:blipFill>
        <p:spPr>
          <a:xfrm>
            <a:off x="6468586" y="4131829"/>
            <a:ext cx="899450" cy="599111"/>
          </a:xfrm>
          <a:prstGeom prst="rect">
            <a:avLst/>
          </a:prstGeom>
          <a:noFill/>
          <a:ln>
            <a:noFill/>
          </a:ln>
        </p:spPr>
      </p:pic>
      <p:pic>
        <p:nvPicPr>
          <p:cNvPr id="730" name="Google Shape;730;p17"/>
          <p:cNvPicPr preferRelativeResize="0"/>
          <p:nvPr/>
        </p:nvPicPr>
        <p:blipFill rotWithShape="1">
          <a:blip r:embed="rId5">
            <a:alphaModFix/>
          </a:blip>
          <a:srcRect l="10193" b="7552"/>
          <a:stretch/>
        </p:blipFill>
        <p:spPr>
          <a:xfrm>
            <a:off x="6590163" y="4198263"/>
            <a:ext cx="899450" cy="797300"/>
          </a:xfrm>
          <a:prstGeom prst="rect">
            <a:avLst/>
          </a:prstGeom>
          <a:noFill/>
          <a:ln>
            <a:noFill/>
          </a:ln>
        </p:spPr>
      </p:pic>
      <p:pic>
        <p:nvPicPr>
          <p:cNvPr id="731" name="Google Shape;731;p17"/>
          <p:cNvPicPr preferRelativeResize="0"/>
          <p:nvPr/>
        </p:nvPicPr>
        <p:blipFill rotWithShape="1">
          <a:blip r:embed="rId6">
            <a:alphaModFix/>
          </a:blip>
          <a:srcRect l="8508" b="7910"/>
          <a:stretch/>
        </p:blipFill>
        <p:spPr>
          <a:xfrm>
            <a:off x="6725128" y="4281963"/>
            <a:ext cx="1063405" cy="710700"/>
          </a:xfrm>
          <a:prstGeom prst="rect">
            <a:avLst/>
          </a:prstGeom>
          <a:noFill/>
          <a:ln>
            <a:noFill/>
          </a:ln>
        </p:spPr>
      </p:pic>
      <p:pic>
        <p:nvPicPr>
          <p:cNvPr id="732" name="Google Shape;732;p17"/>
          <p:cNvPicPr preferRelativeResize="0"/>
          <p:nvPr/>
        </p:nvPicPr>
        <p:blipFill rotWithShape="1">
          <a:blip r:embed="rId7">
            <a:alphaModFix/>
          </a:blip>
          <a:srcRect l="13926" b="8983"/>
          <a:stretch/>
        </p:blipFill>
        <p:spPr>
          <a:xfrm>
            <a:off x="5498104" y="2620902"/>
            <a:ext cx="1431965" cy="1027818"/>
          </a:xfrm>
          <a:prstGeom prst="rect">
            <a:avLst/>
          </a:prstGeom>
          <a:noFill/>
          <a:ln>
            <a:noFill/>
          </a:ln>
        </p:spPr>
      </p:pic>
      <p:pic>
        <p:nvPicPr>
          <p:cNvPr id="733" name="Google Shape;733;p17"/>
          <p:cNvPicPr preferRelativeResize="0"/>
          <p:nvPr/>
        </p:nvPicPr>
        <p:blipFill rotWithShape="1">
          <a:blip r:embed="rId8">
            <a:alphaModFix/>
          </a:blip>
          <a:srcRect l="12679" b="8659"/>
          <a:stretch/>
        </p:blipFill>
        <p:spPr>
          <a:xfrm>
            <a:off x="5752903" y="2712333"/>
            <a:ext cx="1460783" cy="1035051"/>
          </a:xfrm>
          <a:prstGeom prst="rect">
            <a:avLst/>
          </a:prstGeom>
          <a:noFill/>
          <a:ln>
            <a:noFill/>
          </a:ln>
        </p:spPr>
      </p:pic>
      <p:pic>
        <p:nvPicPr>
          <p:cNvPr id="734" name="Google Shape;734;p17"/>
          <p:cNvPicPr preferRelativeResize="0"/>
          <p:nvPr/>
        </p:nvPicPr>
        <p:blipFill rotWithShape="1">
          <a:blip r:embed="rId9">
            <a:alphaModFix/>
          </a:blip>
          <a:srcRect l="12395" b="8357"/>
          <a:stretch/>
        </p:blipFill>
        <p:spPr>
          <a:xfrm>
            <a:off x="6403248" y="2857659"/>
            <a:ext cx="1437965" cy="1035055"/>
          </a:xfrm>
          <a:prstGeom prst="rect">
            <a:avLst/>
          </a:prstGeom>
          <a:noFill/>
          <a:ln>
            <a:noFill/>
          </a:ln>
        </p:spPr>
      </p:pic>
      <p:pic>
        <p:nvPicPr>
          <p:cNvPr id="735" name="Google Shape;735;p17"/>
          <p:cNvPicPr preferRelativeResize="0"/>
          <p:nvPr/>
        </p:nvPicPr>
        <p:blipFill>
          <a:blip r:embed="rId10">
            <a:alphaModFix/>
          </a:blip>
          <a:stretch>
            <a:fillRect/>
          </a:stretch>
        </p:blipFill>
        <p:spPr>
          <a:xfrm>
            <a:off x="419825" y="2745599"/>
            <a:ext cx="1239000" cy="2215725"/>
          </a:xfrm>
          <a:prstGeom prst="rect">
            <a:avLst/>
          </a:prstGeom>
          <a:noFill/>
          <a:ln w="9525" cap="flat" cmpd="sng">
            <a:solidFill>
              <a:srgbClr val="999999"/>
            </a:solidFill>
            <a:prstDash val="solid"/>
            <a:round/>
            <a:headEnd type="none" w="sm" len="sm"/>
            <a:tailEnd type="none" w="sm" len="sm"/>
          </a:ln>
        </p:spPr>
      </p:pic>
      <p:sp>
        <p:nvSpPr>
          <p:cNvPr id="736" name="Google Shape;736;p17"/>
          <p:cNvSpPr/>
          <p:nvPr/>
        </p:nvSpPr>
        <p:spPr>
          <a:xfrm>
            <a:off x="6415889" y="3916797"/>
            <a:ext cx="1425300" cy="45600"/>
          </a:xfrm>
          <a:prstGeom prst="lef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5767323" y="2787853"/>
            <a:ext cx="1431900" cy="45600"/>
          </a:xfrm>
          <a:prstGeom prst="leftRightArrow">
            <a:avLst>
              <a:gd name="adj1" fmla="val 50000"/>
              <a:gd name="adj2" fmla="val 5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6415759" y="2920596"/>
            <a:ext cx="783300" cy="45600"/>
          </a:xfrm>
          <a:prstGeom prst="leftRightArrow">
            <a:avLst>
              <a:gd name="adj1" fmla="val 50000"/>
              <a:gd name="adj2" fmla="val 50000"/>
            </a:avLst>
          </a:prstGeom>
          <a:solidFill>
            <a:srgbClr val="00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9" name="Google Shape;739;p17"/>
          <p:cNvCxnSpPr>
            <a:stCxn id="737" idx="3"/>
            <a:endCxn id="738" idx="3"/>
          </p:cNvCxnSpPr>
          <p:nvPr/>
        </p:nvCxnSpPr>
        <p:spPr>
          <a:xfrm>
            <a:off x="5767323" y="2810653"/>
            <a:ext cx="648300" cy="132600"/>
          </a:xfrm>
          <a:prstGeom prst="straightConnector1">
            <a:avLst/>
          </a:prstGeom>
          <a:noFill/>
          <a:ln w="9525" cap="flat" cmpd="sng">
            <a:solidFill>
              <a:schemeClr val="dk2"/>
            </a:solidFill>
            <a:prstDash val="lgDash"/>
            <a:round/>
            <a:headEnd type="none" w="med" len="med"/>
            <a:tailEnd type="none" w="med" len="med"/>
          </a:ln>
        </p:spPr>
      </p:cxnSp>
      <p:cxnSp>
        <p:nvCxnSpPr>
          <p:cNvPr id="740" name="Google Shape;740;p17"/>
          <p:cNvCxnSpPr>
            <a:stCxn id="737" idx="0"/>
            <a:endCxn id="738" idx="0"/>
          </p:cNvCxnSpPr>
          <p:nvPr/>
        </p:nvCxnSpPr>
        <p:spPr>
          <a:xfrm flipH="1">
            <a:off x="7198923" y="2810653"/>
            <a:ext cx="300" cy="132600"/>
          </a:xfrm>
          <a:prstGeom prst="straightConnector1">
            <a:avLst/>
          </a:prstGeom>
          <a:noFill/>
          <a:ln w="9525" cap="flat" cmpd="sng">
            <a:solidFill>
              <a:schemeClr val="dk2"/>
            </a:solidFill>
            <a:prstDash val="dash"/>
            <a:round/>
            <a:headEnd type="none" w="med" len="med"/>
            <a:tailEnd type="none" w="med" len="med"/>
          </a:ln>
        </p:spPr>
      </p:cxnSp>
      <p:cxnSp>
        <p:nvCxnSpPr>
          <p:cNvPr id="741" name="Google Shape;741;p17"/>
          <p:cNvCxnSpPr/>
          <p:nvPr/>
        </p:nvCxnSpPr>
        <p:spPr>
          <a:xfrm>
            <a:off x="5652067" y="1771415"/>
            <a:ext cx="765300" cy="1116900"/>
          </a:xfrm>
          <a:prstGeom prst="straightConnector1">
            <a:avLst/>
          </a:prstGeom>
          <a:noFill/>
          <a:ln w="9525" cap="flat" cmpd="sng">
            <a:solidFill>
              <a:srgbClr val="595959"/>
            </a:solidFill>
            <a:prstDash val="solid"/>
            <a:round/>
            <a:headEnd type="none" w="med" len="med"/>
            <a:tailEnd type="none" w="med" len="med"/>
          </a:ln>
        </p:spPr>
      </p:cxnSp>
      <p:cxnSp>
        <p:nvCxnSpPr>
          <p:cNvPr id="742" name="Google Shape;742;p17"/>
          <p:cNvCxnSpPr/>
          <p:nvPr/>
        </p:nvCxnSpPr>
        <p:spPr>
          <a:xfrm>
            <a:off x="5606160" y="1781185"/>
            <a:ext cx="156600" cy="962100"/>
          </a:xfrm>
          <a:prstGeom prst="straightConnector1">
            <a:avLst/>
          </a:prstGeom>
          <a:noFill/>
          <a:ln w="9525" cap="flat" cmpd="sng">
            <a:solidFill>
              <a:srgbClr val="595959"/>
            </a:solidFill>
            <a:prstDash val="solid"/>
            <a:round/>
            <a:headEnd type="none" w="med" len="med"/>
            <a:tailEnd type="none" w="med" len="med"/>
          </a:ln>
        </p:spPr>
      </p:cxnSp>
      <p:sp>
        <p:nvSpPr>
          <p:cNvPr id="743" name="Google Shape;743;p17"/>
          <p:cNvSpPr/>
          <p:nvPr/>
        </p:nvSpPr>
        <p:spPr>
          <a:xfrm rot="10800000" flipH="1">
            <a:off x="5459475" y="4131822"/>
            <a:ext cx="845700" cy="8295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7"/>
          <p:cNvSpPr txBox="1"/>
          <p:nvPr/>
        </p:nvSpPr>
        <p:spPr>
          <a:xfrm>
            <a:off x="5666625" y="4095750"/>
            <a:ext cx="736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a:t>FFT</a:t>
            </a:r>
            <a:endParaRPr sz="2000"/>
          </a:p>
        </p:txBody>
      </p:sp>
      <p:sp>
        <p:nvSpPr>
          <p:cNvPr id="745" name="Google Shape;745;p17"/>
          <p:cNvSpPr/>
          <p:nvPr/>
        </p:nvSpPr>
        <p:spPr>
          <a:xfrm>
            <a:off x="8270325" y="643375"/>
            <a:ext cx="483600" cy="4414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7"/>
          <p:cNvSpPr txBox="1"/>
          <p:nvPr/>
        </p:nvSpPr>
        <p:spPr>
          <a:xfrm>
            <a:off x="8058525" y="1283875"/>
            <a:ext cx="899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2000"/>
              <a:t>STFT</a:t>
            </a:r>
            <a:endParaRPr sz="2000"/>
          </a:p>
        </p:txBody>
      </p:sp>
      <p:graphicFrame>
        <p:nvGraphicFramePr>
          <p:cNvPr id="747" name="Google Shape;747;p17"/>
          <p:cNvGraphicFramePr/>
          <p:nvPr/>
        </p:nvGraphicFramePr>
        <p:xfrm>
          <a:off x="1767163" y="2943323"/>
          <a:ext cx="2727050" cy="1316950"/>
        </p:xfrm>
        <a:graphic>
          <a:graphicData uri="http://schemas.openxmlformats.org/drawingml/2006/table">
            <a:tbl>
              <a:tblPr>
                <a:noFill/>
                <a:tableStyleId>{27D24EB4-7013-4964-96E8-A1B1809F58E2}</a:tableStyleId>
              </a:tblPr>
              <a:tblGrid>
                <a:gridCol w="1992175">
                  <a:extLst>
                    <a:ext uri="{9D8B030D-6E8A-4147-A177-3AD203B41FA5}">
                      <a16:colId xmlns:a16="http://schemas.microsoft.com/office/drawing/2014/main" val="20000"/>
                    </a:ext>
                  </a:extLst>
                </a:gridCol>
                <a:gridCol w="734875">
                  <a:extLst>
                    <a:ext uri="{9D8B030D-6E8A-4147-A177-3AD203B41FA5}">
                      <a16:colId xmlns:a16="http://schemas.microsoft.com/office/drawing/2014/main" val="20001"/>
                    </a:ext>
                  </a:extLst>
                </a:gridCol>
              </a:tblGrid>
              <a:tr h="705400">
                <a:tc>
                  <a:txBody>
                    <a:bodyPr/>
                    <a:lstStyle/>
                    <a:p>
                      <a:pPr marL="0" lvl="0" indent="0" algn="l" rtl="0">
                        <a:spcBef>
                          <a:spcPts val="0"/>
                        </a:spcBef>
                        <a:spcAft>
                          <a:spcPts val="0"/>
                        </a:spcAft>
                        <a:buNone/>
                      </a:pPr>
                      <a:r>
                        <a:rPr lang="ja" sz="1700"/>
                        <a:t>オーバーラップ率</a:t>
                      </a:r>
                      <a:endParaRPr sz="17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ja" sz="2000"/>
                        <a:t>50%</a:t>
                      </a:r>
                      <a:endParaRPr sz="2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611550">
                <a:tc>
                  <a:txBody>
                    <a:bodyPr/>
                    <a:lstStyle/>
                    <a:p>
                      <a:pPr marL="0" lvl="0" indent="0" algn="l" rtl="0">
                        <a:spcBef>
                          <a:spcPts val="0"/>
                        </a:spcBef>
                        <a:spcAft>
                          <a:spcPts val="0"/>
                        </a:spcAft>
                        <a:buNone/>
                      </a:pPr>
                      <a:r>
                        <a:rPr lang="ja" sz="2300"/>
                        <a:t>窓サイズ</a:t>
                      </a:r>
                      <a:endParaRPr sz="2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06666"/>
                    </a:solidFill>
                  </a:tcPr>
                </a:tc>
                <a:tc>
                  <a:txBody>
                    <a:bodyPr/>
                    <a:lstStyle/>
                    <a:p>
                      <a:pPr marL="0" lvl="0" indent="0" algn="l" rtl="0">
                        <a:spcBef>
                          <a:spcPts val="0"/>
                        </a:spcBef>
                        <a:spcAft>
                          <a:spcPts val="0"/>
                        </a:spcAft>
                        <a:buNone/>
                      </a:pPr>
                      <a:r>
                        <a:rPr lang="ja" sz="2000"/>
                        <a:t>512</a:t>
                      </a:r>
                      <a:endParaRPr sz="2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A9999"/>
                    </a:solidFill>
                  </a:tcPr>
                </a:tc>
                <a:extLst>
                  <a:ext uri="{0D108BD9-81ED-4DB2-BD59-A6C34878D82A}">
                    <a16:rowId xmlns:a16="http://schemas.microsoft.com/office/drawing/2014/main" val="10001"/>
                  </a:ext>
                </a:extLst>
              </a:tr>
            </a:tbl>
          </a:graphicData>
        </a:graphic>
      </p:graphicFrame>
      <p:sp>
        <p:nvSpPr>
          <p:cNvPr id="748" name="Google Shape;748;p17"/>
          <p:cNvSpPr txBox="1"/>
          <p:nvPr/>
        </p:nvSpPr>
        <p:spPr>
          <a:xfrm>
            <a:off x="1767175" y="4356100"/>
            <a:ext cx="29097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700"/>
              <a:t>STFT(短時間フーリエ変換) 後の二次元配列</a:t>
            </a:r>
            <a:endParaRPr sz="1700"/>
          </a:p>
        </p:txBody>
      </p:sp>
      <p:sp>
        <p:nvSpPr>
          <p:cNvPr id="749" name="Google Shape;749;p17"/>
          <p:cNvSpPr/>
          <p:nvPr/>
        </p:nvSpPr>
        <p:spPr>
          <a:xfrm>
            <a:off x="4863200" y="643375"/>
            <a:ext cx="3260400" cy="441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7"/>
          <p:cNvSpPr/>
          <p:nvPr/>
        </p:nvSpPr>
        <p:spPr>
          <a:xfrm>
            <a:off x="4495800" y="3028950"/>
            <a:ext cx="2076450" cy="492621"/>
          </a:xfrm>
          <a:custGeom>
            <a:avLst/>
            <a:gdLst/>
            <a:ahLst/>
            <a:cxnLst/>
            <a:rect l="l" t="t" r="r" b="b"/>
            <a:pathLst>
              <a:path w="83058" h="34115" extrusionOk="0">
                <a:moveTo>
                  <a:pt x="0" y="26670"/>
                </a:moveTo>
                <a:cubicBezTo>
                  <a:pt x="22339" y="45285"/>
                  <a:pt x="70054" y="26008"/>
                  <a:pt x="83058" y="0"/>
                </a:cubicBezTo>
              </a:path>
            </a:pathLst>
          </a:custGeom>
          <a:noFill/>
          <a:ln w="19050" cap="flat" cmpd="sng">
            <a:solidFill>
              <a:srgbClr val="274E13"/>
            </a:solidFill>
            <a:prstDash val="solid"/>
            <a:round/>
            <a:headEnd type="none" w="med" len="med"/>
            <a:tailEnd type="stealth" w="med" len="med"/>
          </a:ln>
        </p:spPr>
      </p:sp>
      <p:sp>
        <p:nvSpPr>
          <p:cNvPr id="751" name="Google Shape;751;p17"/>
          <p:cNvSpPr/>
          <p:nvPr/>
        </p:nvSpPr>
        <p:spPr>
          <a:xfrm>
            <a:off x="4495800" y="3952875"/>
            <a:ext cx="1781175" cy="350350"/>
          </a:xfrm>
          <a:custGeom>
            <a:avLst/>
            <a:gdLst/>
            <a:ahLst/>
            <a:cxnLst/>
            <a:rect l="l" t="t" r="r" b="b"/>
            <a:pathLst>
              <a:path w="71247" h="14014" extrusionOk="0">
                <a:moveTo>
                  <a:pt x="0" y="9144"/>
                </a:moveTo>
                <a:cubicBezTo>
                  <a:pt x="8062" y="11831"/>
                  <a:pt x="16902" y="15396"/>
                  <a:pt x="25146" y="13335"/>
                </a:cubicBezTo>
                <a:cubicBezTo>
                  <a:pt x="32091" y="11599"/>
                  <a:pt x="37516" y="5368"/>
                  <a:pt x="44577" y="4191"/>
                </a:cubicBezTo>
                <a:cubicBezTo>
                  <a:pt x="53454" y="2712"/>
                  <a:pt x="62710" y="2846"/>
                  <a:pt x="71247" y="0"/>
                </a:cubicBezTo>
              </a:path>
            </a:pathLst>
          </a:custGeom>
          <a:noFill/>
          <a:ln w="19050" cap="flat" cmpd="sng">
            <a:solidFill>
              <a:srgbClr val="660000"/>
            </a:solidFill>
            <a:prstDash val="solid"/>
            <a:round/>
            <a:headEnd type="none" w="med" len="med"/>
            <a:tailEnd type="stealth" w="med" len="med"/>
          </a:ln>
        </p:spPr>
      </p:sp>
      <p:sp>
        <p:nvSpPr>
          <p:cNvPr id="752" name="Google Shape;752;p17"/>
          <p:cNvSpPr txBox="1"/>
          <p:nvPr/>
        </p:nvSpPr>
        <p:spPr>
          <a:xfrm>
            <a:off x="419825" y="1820925"/>
            <a:ext cx="4152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800"/>
              <a:t>周波数と音圧の時間変化を表現</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600" dirty="0"/>
              <a:t>データ削減方法</a:t>
            </a:r>
            <a:endParaRPr sz="3600" dirty="0"/>
          </a:p>
        </p:txBody>
      </p:sp>
      <p:sp>
        <p:nvSpPr>
          <p:cNvPr id="33" name="矢印: 右 32">
            <a:extLst>
              <a:ext uri="{FF2B5EF4-FFF2-40B4-BE49-F238E27FC236}">
                <a16:creationId xmlns:a16="http://schemas.microsoft.com/office/drawing/2014/main" id="{009660EC-DC3E-A2F0-E909-1AE1EF31EA66}"/>
              </a:ext>
            </a:extLst>
          </p:cNvPr>
          <p:cNvSpPr/>
          <p:nvPr/>
        </p:nvSpPr>
        <p:spPr>
          <a:xfrm>
            <a:off x="2030202" y="2241701"/>
            <a:ext cx="4388069"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A76B91AD-C318-331F-4BED-E1B8AC0CA64A}"/>
              </a:ext>
            </a:extLst>
          </p:cNvPr>
          <p:cNvSpPr txBox="1"/>
          <p:nvPr/>
        </p:nvSpPr>
        <p:spPr>
          <a:xfrm>
            <a:off x="305099" y="1050846"/>
            <a:ext cx="3187404" cy="461665"/>
          </a:xfrm>
          <a:prstGeom prst="rect">
            <a:avLst/>
          </a:prstGeom>
          <a:noFill/>
        </p:spPr>
        <p:txBody>
          <a:bodyPr wrap="square" rtlCol="0">
            <a:spAutoFit/>
          </a:bodyPr>
          <a:lstStyle/>
          <a:p>
            <a:r>
              <a:rPr kumimoji="1" lang="ja-JP" altLang="en-US" sz="2400" dirty="0"/>
              <a:t>スペクトログラム</a:t>
            </a:r>
          </a:p>
        </p:txBody>
      </p:sp>
      <p:pic>
        <p:nvPicPr>
          <p:cNvPr id="4" name="Google Shape;798;p22">
            <a:extLst>
              <a:ext uri="{FF2B5EF4-FFF2-40B4-BE49-F238E27FC236}">
                <a16:creationId xmlns:a16="http://schemas.microsoft.com/office/drawing/2014/main" id="{58A3A34A-A5BE-E530-862B-51BFDB220787}"/>
              </a:ext>
            </a:extLst>
          </p:cNvPr>
          <p:cNvPicPr preferRelativeResize="0"/>
          <p:nvPr/>
        </p:nvPicPr>
        <p:blipFill>
          <a:blip r:embed="rId3">
            <a:alphaModFix/>
          </a:blip>
          <a:stretch>
            <a:fillRect/>
          </a:stretch>
        </p:blipFill>
        <p:spPr>
          <a:xfrm>
            <a:off x="311700" y="1479389"/>
            <a:ext cx="1602444" cy="2447955"/>
          </a:xfrm>
          <a:prstGeom prst="rect">
            <a:avLst/>
          </a:prstGeom>
          <a:noFill/>
          <a:ln w="9525" cap="flat" cmpd="sng">
            <a:solidFill>
              <a:srgbClr val="999999"/>
            </a:solidFill>
            <a:prstDash val="solid"/>
            <a:round/>
            <a:headEnd type="none" w="sm" len="sm"/>
            <a:tailEnd type="none" w="sm" len="sm"/>
          </a:ln>
        </p:spPr>
      </p:pic>
      <p:pic>
        <p:nvPicPr>
          <p:cNvPr id="5" name="図 4">
            <a:extLst>
              <a:ext uri="{FF2B5EF4-FFF2-40B4-BE49-F238E27FC236}">
                <a16:creationId xmlns:a16="http://schemas.microsoft.com/office/drawing/2014/main" id="{C3E49947-E36F-9EC7-EE25-761FA0DC3CDC}"/>
              </a:ext>
            </a:extLst>
          </p:cNvPr>
          <p:cNvPicPr>
            <a:picLocks noChangeAspect="1"/>
          </p:cNvPicPr>
          <p:nvPr/>
        </p:nvPicPr>
        <p:blipFill rotWithShape="1">
          <a:blip r:embed="rId4"/>
          <a:srcRect l="9259" b="8871"/>
          <a:stretch/>
        </p:blipFill>
        <p:spPr>
          <a:xfrm rot="5400000">
            <a:off x="2541553" y="1896897"/>
            <a:ext cx="2447955" cy="1612939"/>
          </a:xfrm>
          <a:prstGeom prst="rect">
            <a:avLst/>
          </a:prstGeom>
        </p:spPr>
      </p:pic>
      <p:sp>
        <p:nvSpPr>
          <p:cNvPr id="6" name="矢印: 右 5">
            <a:extLst>
              <a:ext uri="{FF2B5EF4-FFF2-40B4-BE49-F238E27FC236}">
                <a16:creationId xmlns:a16="http://schemas.microsoft.com/office/drawing/2014/main" id="{24446F80-934C-C5BD-A222-CED91BA42CB8}"/>
              </a:ext>
            </a:extLst>
          </p:cNvPr>
          <p:cNvSpPr/>
          <p:nvPr/>
        </p:nvSpPr>
        <p:spPr>
          <a:xfrm>
            <a:off x="2015704" y="2720334"/>
            <a:ext cx="914361"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EC06BA4C-0D36-54DE-2DE1-54286FCBD287}"/>
              </a:ext>
            </a:extLst>
          </p:cNvPr>
          <p:cNvCxnSpPr>
            <a:cxnSpLocks/>
          </p:cNvCxnSpPr>
          <p:nvPr/>
        </p:nvCxnSpPr>
        <p:spPr>
          <a:xfrm>
            <a:off x="3098654" y="1362118"/>
            <a:ext cx="12846" cy="2799769"/>
          </a:xfrm>
          <a:prstGeom prst="line">
            <a:avLst/>
          </a:prstGeom>
          <a:ln>
            <a:prstDash val="sysDot"/>
          </a:ln>
        </p:spPr>
        <p:style>
          <a:lnRef idx="3">
            <a:schemeClr val="accent4"/>
          </a:lnRef>
          <a:fillRef idx="0">
            <a:schemeClr val="accent4"/>
          </a:fillRef>
          <a:effectRef idx="2">
            <a:schemeClr val="accent4"/>
          </a:effectRef>
          <a:fontRef idx="minor">
            <a:schemeClr val="tx1"/>
          </a:fontRef>
        </p:style>
      </p:cxnSp>
      <p:sp>
        <p:nvSpPr>
          <p:cNvPr id="10" name="テキスト ボックス 9">
            <a:extLst>
              <a:ext uri="{FF2B5EF4-FFF2-40B4-BE49-F238E27FC236}">
                <a16:creationId xmlns:a16="http://schemas.microsoft.com/office/drawing/2014/main" id="{D56D9A96-5E04-93FA-DA30-E040946A9C99}"/>
              </a:ext>
            </a:extLst>
          </p:cNvPr>
          <p:cNvSpPr txBox="1"/>
          <p:nvPr/>
        </p:nvSpPr>
        <p:spPr>
          <a:xfrm>
            <a:off x="2724404" y="4173562"/>
            <a:ext cx="774700" cy="430887"/>
          </a:xfrm>
          <a:prstGeom prst="rect">
            <a:avLst/>
          </a:prstGeom>
          <a:noFill/>
        </p:spPr>
        <p:txBody>
          <a:bodyPr wrap="square" rtlCol="0">
            <a:spAutoFit/>
          </a:bodyPr>
          <a:lstStyle/>
          <a:p>
            <a:r>
              <a:rPr kumimoji="1" lang="ja-JP" altLang="en-US" sz="2200" dirty="0">
                <a:solidFill>
                  <a:schemeClr val="accent4">
                    <a:lumMod val="50000"/>
                  </a:schemeClr>
                </a:solidFill>
              </a:rPr>
              <a:t>閾値</a:t>
            </a:r>
          </a:p>
        </p:txBody>
      </p:sp>
      <p:cxnSp>
        <p:nvCxnSpPr>
          <p:cNvPr id="11" name="直線コネクタ 10">
            <a:extLst>
              <a:ext uri="{FF2B5EF4-FFF2-40B4-BE49-F238E27FC236}">
                <a16:creationId xmlns:a16="http://schemas.microsoft.com/office/drawing/2014/main" id="{DAC0D3F6-3FAD-ED29-4EE3-486857DDED43}"/>
              </a:ext>
            </a:extLst>
          </p:cNvPr>
          <p:cNvCxnSpPr>
            <a:cxnSpLocks/>
          </p:cNvCxnSpPr>
          <p:nvPr/>
        </p:nvCxnSpPr>
        <p:spPr>
          <a:xfrm flipH="1">
            <a:off x="3238500" y="3433371"/>
            <a:ext cx="1587500" cy="0"/>
          </a:xfrm>
          <a:prstGeom prst="line">
            <a:avLst/>
          </a:prstGeom>
          <a:ln w="19050">
            <a:solidFill>
              <a:srgbClr val="00B050"/>
            </a:solidFill>
            <a:prstDash val="solid"/>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15" name="テキスト ボックス 14">
            <a:extLst>
              <a:ext uri="{FF2B5EF4-FFF2-40B4-BE49-F238E27FC236}">
                <a16:creationId xmlns:a16="http://schemas.microsoft.com/office/drawing/2014/main" id="{0BA49292-82F3-0D02-BB55-FEC2555282CD}"/>
              </a:ext>
            </a:extLst>
          </p:cNvPr>
          <p:cNvSpPr txBox="1"/>
          <p:nvPr/>
        </p:nvSpPr>
        <p:spPr>
          <a:xfrm>
            <a:off x="3491505" y="3574166"/>
            <a:ext cx="2418798" cy="830997"/>
          </a:xfrm>
          <a:prstGeom prst="rect">
            <a:avLst/>
          </a:prstGeom>
          <a:noFill/>
        </p:spPr>
        <p:txBody>
          <a:bodyPr wrap="square" rtlCol="0">
            <a:spAutoFit/>
          </a:bodyPr>
          <a:lstStyle/>
          <a:p>
            <a:r>
              <a:rPr kumimoji="1" lang="ja-JP" altLang="en-US" sz="2400" dirty="0">
                <a:solidFill>
                  <a:srgbClr val="006600"/>
                </a:solidFill>
              </a:rPr>
              <a:t>これ</a:t>
            </a:r>
            <a:r>
              <a:rPr kumimoji="1" lang="ja-JP" altLang="en-US" sz="2400" dirty="0"/>
              <a:t>より下は、閾値を超えない。</a:t>
            </a:r>
          </a:p>
        </p:txBody>
      </p:sp>
      <p:pic>
        <p:nvPicPr>
          <p:cNvPr id="16" name="図 15">
            <a:extLst>
              <a:ext uri="{FF2B5EF4-FFF2-40B4-BE49-F238E27FC236}">
                <a16:creationId xmlns:a16="http://schemas.microsoft.com/office/drawing/2014/main" id="{4B081533-3E53-B640-C158-B0378C9BEA7F}"/>
              </a:ext>
            </a:extLst>
          </p:cNvPr>
          <p:cNvPicPr>
            <a:picLocks noChangeAspect="1"/>
          </p:cNvPicPr>
          <p:nvPr/>
        </p:nvPicPr>
        <p:blipFill rotWithShape="1">
          <a:blip r:embed="rId4"/>
          <a:srcRect l="9259" b="8871"/>
          <a:stretch/>
        </p:blipFill>
        <p:spPr>
          <a:xfrm rot="5400000">
            <a:off x="6708017" y="1896897"/>
            <a:ext cx="2447955" cy="1612939"/>
          </a:xfrm>
          <a:prstGeom prst="rect">
            <a:avLst/>
          </a:prstGeom>
        </p:spPr>
      </p:pic>
      <p:cxnSp>
        <p:nvCxnSpPr>
          <p:cNvPr id="30" name="直線コネクタ 29">
            <a:extLst>
              <a:ext uri="{FF2B5EF4-FFF2-40B4-BE49-F238E27FC236}">
                <a16:creationId xmlns:a16="http://schemas.microsoft.com/office/drawing/2014/main" id="{7E478A1E-40DD-A91E-85DE-734DDE8DB0FB}"/>
              </a:ext>
            </a:extLst>
          </p:cNvPr>
          <p:cNvCxnSpPr>
            <a:cxnSpLocks/>
          </p:cNvCxnSpPr>
          <p:nvPr/>
        </p:nvCxnSpPr>
        <p:spPr>
          <a:xfrm flipH="1">
            <a:off x="7443777" y="3238098"/>
            <a:ext cx="1253775" cy="0"/>
          </a:xfrm>
          <a:prstGeom prst="line">
            <a:avLst/>
          </a:prstGeom>
          <a:ln w="19050">
            <a:solidFill>
              <a:srgbClr val="00B050"/>
            </a:solidFill>
            <a:prstDash val="solid"/>
            <a:headEnd type="none" w="med" len="med"/>
            <a:tailEnd type="arrow" w="med" len="med"/>
          </a:ln>
        </p:spPr>
        <p:style>
          <a:lnRef idx="3">
            <a:schemeClr val="accent4"/>
          </a:lnRef>
          <a:fillRef idx="0">
            <a:schemeClr val="accent4"/>
          </a:fillRef>
          <a:effectRef idx="2">
            <a:schemeClr val="accent4"/>
          </a:effectRef>
          <a:fontRef idx="minor">
            <a:schemeClr val="tx1"/>
          </a:fontRef>
        </p:style>
      </p:cxnSp>
      <p:pic>
        <p:nvPicPr>
          <p:cNvPr id="17" name="図 16">
            <a:extLst>
              <a:ext uri="{FF2B5EF4-FFF2-40B4-BE49-F238E27FC236}">
                <a16:creationId xmlns:a16="http://schemas.microsoft.com/office/drawing/2014/main" id="{D4A1D689-C9FA-7DB2-639D-97DE582CBC99}"/>
              </a:ext>
            </a:extLst>
          </p:cNvPr>
          <p:cNvPicPr>
            <a:picLocks noChangeAspect="1"/>
          </p:cNvPicPr>
          <p:nvPr/>
        </p:nvPicPr>
        <p:blipFill rotWithShape="1">
          <a:blip r:embed="rId4"/>
          <a:srcRect l="9259" b="8871"/>
          <a:stretch/>
        </p:blipFill>
        <p:spPr>
          <a:xfrm rot="5400000">
            <a:off x="6545808" y="1896898"/>
            <a:ext cx="2447955" cy="1612939"/>
          </a:xfrm>
          <a:prstGeom prst="rect">
            <a:avLst/>
          </a:prstGeom>
        </p:spPr>
      </p:pic>
      <p:pic>
        <p:nvPicPr>
          <p:cNvPr id="18" name="図 17">
            <a:extLst>
              <a:ext uri="{FF2B5EF4-FFF2-40B4-BE49-F238E27FC236}">
                <a16:creationId xmlns:a16="http://schemas.microsoft.com/office/drawing/2014/main" id="{6664A27F-EDCB-2EAD-2F14-E99E1579335B}"/>
              </a:ext>
            </a:extLst>
          </p:cNvPr>
          <p:cNvPicPr>
            <a:picLocks noChangeAspect="1"/>
          </p:cNvPicPr>
          <p:nvPr/>
        </p:nvPicPr>
        <p:blipFill rotWithShape="1">
          <a:blip r:embed="rId4"/>
          <a:srcRect l="9259" b="8871"/>
          <a:stretch/>
        </p:blipFill>
        <p:spPr>
          <a:xfrm rot="5400000">
            <a:off x="6383599" y="1896898"/>
            <a:ext cx="2447955" cy="1612939"/>
          </a:xfrm>
          <a:prstGeom prst="rect">
            <a:avLst/>
          </a:prstGeom>
        </p:spPr>
      </p:pic>
      <p:cxnSp>
        <p:nvCxnSpPr>
          <p:cNvPr id="29" name="直線コネクタ 28">
            <a:extLst>
              <a:ext uri="{FF2B5EF4-FFF2-40B4-BE49-F238E27FC236}">
                <a16:creationId xmlns:a16="http://schemas.microsoft.com/office/drawing/2014/main" id="{D272518E-2D44-29BB-F2DD-85826DD4C898}"/>
              </a:ext>
            </a:extLst>
          </p:cNvPr>
          <p:cNvCxnSpPr>
            <a:cxnSpLocks/>
          </p:cNvCxnSpPr>
          <p:nvPr/>
        </p:nvCxnSpPr>
        <p:spPr>
          <a:xfrm flipH="1">
            <a:off x="7305106" y="3573764"/>
            <a:ext cx="1253775" cy="0"/>
          </a:xfrm>
          <a:prstGeom prst="line">
            <a:avLst/>
          </a:prstGeom>
          <a:ln w="19050">
            <a:solidFill>
              <a:srgbClr val="00B050"/>
            </a:solidFill>
            <a:prstDash val="solid"/>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24" name="直線コネクタ 23">
            <a:extLst>
              <a:ext uri="{FF2B5EF4-FFF2-40B4-BE49-F238E27FC236}">
                <a16:creationId xmlns:a16="http://schemas.microsoft.com/office/drawing/2014/main" id="{770CB0EF-4C8A-ABAC-674F-CB47681E5A9F}"/>
              </a:ext>
            </a:extLst>
          </p:cNvPr>
          <p:cNvCxnSpPr>
            <a:cxnSpLocks/>
          </p:cNvCxnSpPr>
          <p:nvPr/>
        </p:nvCxnSpPr>
        <p:spPr>
          <a:xfrm flipH="1">
            <a:off x="7105365" y="3012747"/>
            <a:ext cx="1253775" cy="0"/>
          </a:xfrm>
          <a:prstGeom prst="line">
            <a:avLst/>
          </a:prstGeom>
          <a:ln w="19050">
            <a:solidFill>
              <a:srgbClr val="00B050"/>
            </a:solidFill>
            <a:prstDash val="solid"/>
            <a:headEnd type="none" w="med" len="med"/>
            <a:tailEnd type="arrow" w="med" len="med"/>
          </a:ln>
        </p:spPr>
        <p:style>
          <a:lnRef idx="3">
            <a:schemeClr val="accent4"/>
          </a:lnRef>
          <a:fillRef idx="0">
            <a:schemeClr val="accent4"/>
          </a:fillRef>
          <a:effectRef idx="2">
            <a:schemeClr val="accent4"/>
          </a:effectRef>
          <a:fontRef idx="minor">
            <a:schemeClr val="tx1"/>
          </a:fontRef>
        </p:style>
      </p:cxnSp>
      <p:pic>
        <p:nvPicPr>
          <p:cNvPr id="19" name="図 18">
            <a:extLst>
              <a:ext uri="{FF2B5EF4-FFF2-40B4-BE49-F238E27FC236}">
                <a16:creationId xmlns:a16="http://schemas.microsoft.com/office/drawing/2014/main" id="{1304C0C4-606A-3156-F927-16AD1DF052EF}"/>
              </a:ext>
            </a:extLst>
          </p:cNvPr>
          <p:cNvPicPr>
            <a:picLocks noChangeAspect="1"/>
          </p:cNvPicPr>
          <p:nvPr/>
        </p:nvPicPr>
        <p:blipFill rotWithShape="1">
          <a:blip r:embed="rId5"/>
          <a:srcRect l="10993" r="989" b="7681"/>
          <a:stretch/>
        </p:blipFill>
        <p:spPr>
          <a:xfrm rot="5400000">
            <a:off x="6115081" y="1868891"/>
            <a:ext cx="2414830" cy="1635825"/>
          </a:xfrm>
          <a:prstGeom prst="rect">
            <a:avLst/>
          </a:prstGeom>
        </p:spPr>
      </p:pic>
      <p:cxnSp>
        <p:nvCxnSpPr>
          <p:cNvPr id="22" name="直線コネクタ 21">
            <a:extLst>
              <a:ext uri="{FF2B5EF4-FFF2-40B4-BE49-F238E27FC236}">
                <a16:creationId xmlns:a16="http://schemas.microsoft.com/office/drawing/2014/main" id="{CB411814-901E-896E-ADA5-5E28CBFC5EF7}"/>
              </a:ext>
            </a:extLst>
          </p:cNvPr>
          <p:cNvCxnSpPr>
            <a:cxnSpLocks/>
          </p:cNvCxnSpPr>
          <p:nvPr/>
        </p:nvCxnSpPr>
        <p:spPr>
          <a:xfrm flipH="1">
            <a:off x="6963316" y="2823771"/>
            <a:ext cx="1121504" cy="0"/>
          </a:xfrm>
          <a:prstGeom prst="line">
            <a:avLst/>
          </a:prstGeom>
          <a:ln w="19050">
            <a:solidFill>
              <a:srgbClr val="00B050"/>
            </a:solidFill>
            <a:prstDash val="solid"/>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31" name="テキスト ボックス 30">
            <a:extLst>
              <a:ext uri="{FF2B5EF4-FFF2-40B4-BE49-F238E27FC236}">
                <a16:creationId xmlns:a16="http://schemas.microsoft.com/office/drawing/2014/main" id="{9F6BBF29-D402-6751-6011-548EDCA34C69}"/>
              </a:ext>
            </a:extLst>
          </p:cNvPr>
          <p:cNvSpPr txBox="1"/>
          <p:nvPr/>
        </p:nvSpPr>
        <p:spPr>
          <a:xfrm>
            <a:off x="6856760" y="714902"/>
            <a:ext cx="1557286" cy="830997"/>
          </a:xfrm>
          <a:prstGeom prst="rect">
            <a:avLst/>
          </a:prstGeom>
          <a:noFill/>
        </p:spPr>
        <p:txBody>
          <a:bodyPr wrap="square" rtlCol="0">
            <a:spAutoFit/>
          </a:bodyPr>
          <a:lstStyle/>
          <a:p>
            <a:r>
              <a:rPr kumimoji="1" lang="ja-JP" altLang="en-US" sz="2400" dirty="0"/>
              <a:t>他の時系列データ</a:t>
            </a:r>
          </a:p>
        </p:txBody>
      </p:sp>
      <p:sp>
        <p:nvSpPr>
          <p:cNvPr id="32" name="テキスト ボックス 31">
            <a:extLst>
              <a:ext uri="{FF2B5EF4-FFF2-40B4-BE49-F238E27FC236}">
                <a16:creationId xmlns:a16="http://schemas.microsoft.com/office/drawing/2014/main" id="{59FD6BFF-F51E-E50F-0DE6-93DD80B37F64}"/>
              </a:ext>
            </a:extLst>
          </p:cNvPr>
          <p:cNvSpPr txBox="1"/>
          <p:nvPr/>
        </p:nvSpPr>
        <p:spPr>
          <a:xfrm>
            <a:off x="6210087" y="3841781"/>
            <a:ext cx="2627962" cy="1200329"/>
          </a:xfrm>
          <a:prstGeom prst="rect">
            <a:avLst/>
          </a:prstGeom>
          <a:noFill/>
        </p:spPr>
        <p:txBody>
          <a:bodyPr wrap="square" rtlCol="0">
            <a:spAutoFit/>
          </a:bodyPr>
          <a:lstStyle/>
          <a:p>
            <a:r>
              <a:rPr kumimoji="1" lang="ja-JP" altLang="en-US" sz="2400" dirty="0"/>
              <a:t>これより上の</a:t>
            </a:r>
            <a:endParaRPr kumimoji="1" lang="en-US" altLang="ja-JP" sz="2400" dirty="0"/>
          </a:p>
          <a:p>
            <a:r>
              <a:rPr kumimoji="1" lang="ja-JP" altLang="en-US" sz="2400" dirty="0"/>
              <a:t>データを用いる</a:t>
            </a:r>
            <a:endParaRPr kumimoji="1" lang="en-US" altLang="ja-JP" sz="2400" dirty="0"/>
          </a:p>
          <a:p>
            <a:endParaRPr kumimoji="1" lang="ja-JP" altLang="en-US" sz="2400" dirty="0"/>
          </a:p>
        </p:txBody>
      </p:sp>
      <p:sp>
        <p:nvSpPr>
          <p:cNvPr id="36" name="フリーフォーム: 図形 35">
            <a:extLst>
              <a:ext uri="{FF2B5EF4-FFF2-40B4-BE49-F238E27FC236}">
                <a16:creationId xmlns:a16="http://schemas.microsoft.com/office/drawing/2014/main" id="{8E93350C-2ED1-413F-DD50-D647F7F7F3CA}"/>
              </a:ext>
            </a:extLst>
          </p:cNvPr>
          <p:cNvSpPr/>
          <p:nvPr/>
        </p:nvSpPr>
        <p:spPr>
          <a:xfrm>
            <a:off x="8256545" y="3654390"/>
            <a:ext cx="266700" cy="522265"/>
          </a:xfrm>
          <a:custGeom>
            <a:avLst/>
            <a:gdLst>
              <a:gd name="connsiteX0" fmla="*/ 0 w 266700"/>
              <a:gd name="connsiteY0" fmla="*/ 522265 h 522265"/>
              <a:gd name="connsiteX1" fmla="*/ 139700 w 266700"/>
              <a:gd name="connsiteY1" fmla="*/ 496865 h 522265"/>
              <a:gd name="connsiteX2" fmla="*/ 215900 w 266700"/>
              <a:gd name="connsiteY2" fmla="*/ 420665 h 522265"/>
              <a:gd name="connsiteX3" fmla="*/ 254000 w 266700"/>
              <a:gd name="connsiteY3" fmla="*/ 382565 h 522265"/>
              <a:gd name="connsiteX4" fmla="*/ 266700 w 266700"/>
              <a:gd name="connsiteY4" fmla="*/ 344465 h 522265"/>
              <a:gd name="connsiteX5" fmla="*/ 241300 w 266700"/>
              <a:gd name="connsiteY5" fmla="*/ 90465 h 522265"/>
              <a:gd name="connsiteX6" fmla="*/ 215900 w 266700"/>
              <a:gd name="connsiteY6" fmla="*/ 39665 h 522265"/>
              <a:gd name="connsiteX7" fmla="*/ 203200 w 266700"/>
              <a:gd name="connsiteY7" fmla="*/ 1565 h 522265"/>
              <a:gd name="connsiteX8" fmla="*/ 190500 w 266700"/>
              <a:gd name="connsiteY8" fmla="*/ 1565 h 52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700" h="522265">
                <a:moveTo>
                  <a:pt x="0" y="522265"/>
                </a:moveTo>
                <a:cubicBezTo>
                  <a:pt x="46567" y="513798"/>
                  <a:pt x="94799" y="511832"/>
                  <a:pt x="139700" y="496865"/>
                </a:cubicBezTo>
                <a:cubicBezTo>
                  <a:pt x="190246" y="480016"/>
                  <a:pt x="187747" y="454448"/>
                  <a:pt x="215900" y="420665"/>
                </a:cubicBezTo>
                <a:cubicBezTo>
                  <a:pt x="227398" y="406867"/>
                  <a:pt x="241300" y="395265"/>
                  <a:pt x="254000" y="382565"/>
                </a:cubicBezTo>
                <a:cubicBezTo>
                  <a:pt x="258233" y="369865"/>
                  <a:pt x="266700" y="357852"/>
                  <a:pt x="266700" y="344465"/>
                </a:cubicBezTo>
                <a:cubicBezTo>
                  <a:pt x="266700" y="311785"/>
                  <a:pt x="266913" y="158767"/>
                  <a:pt x="241300" y="90465"/>
                </a:cubicBezTo>
                <a:cubicBezTo>
                  <a:pt x="234653" y="72738"/>
                  <a:pt x="223358" y="57066"/>
                  <a:pt x="215900" y="39665"/>
                </a:cubicBezTo>
                <a:cubicBezTo>
                  <a:pt x="210627" y="27360"/>
                  <a:pt x="210626" y="12704"/>
                  <a:pt x="203200" y="1565"/>
                </a:cubicBezTo>
                <a:cubicBezTo>
                  <a:pt x="200852" y="-1957"/>
                  <a:pt x="194733" y="1565"/>
                  <a:pt x="190500" y="1565"/>
                </a:cubicBezTo>
              </a:path>
            </a:pathLst>
          </a:custGeom>
          <a:noFill/>
          <a:ln w="571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999F2FC3-BA72-F70D-870D-994B31DA44EF}"/>
              </a:ext>
            </a:extLst>
          </p:cNvPr>
          <p:cNvCxnSpPr>
            <a:cxnSpLocks/>
          </p:cNvCxnSpPr>
          <p:nvPr/>
        </p:nvCxnSpPr>
        <p:spPr>
          <a:xfrm>
            <a:off x="6719928" y="1474380"/>
            <a:ext cx="11003" cy="2398037"/>
          </a:xfrm>
          <a:prstGeom prst="line">
            <a:avLst/>
          </a:prstGeom>
          <a:ln>
            <a:prstDash val="sysDot"/>
          </a:ln>
        </p:spPr>
        <p:style>
          <a:lnRef idx="3">
            <a:schemeClr val="accent4"/>
          </a:lnRef>
          <a:fillRef idx="0">
            <a:schemeClr val="accent4"/>
          </a:fillRef>
          <a:effectRef idx="2">
            <a:schemeClr val="accent4"/>
          </a:effectRef>
          <a:fontRef idx="minor">
            <a:schemeClr val="tx1"/>
          </a:fontRef>
        </p:style>
      </p:cxnSp>
      <p:cxnSp>
        <p:nvCxnSpPr>
          <p:cNvPr id="40" name="直線コネクタ 39">
            <a:extLst>
              <a:ext uri="{FF2B5EF4-FFF2-40B4-BE49-F238E27FC236}">
                <a16:creationId xmlns:a16="http://schemas.microsoft.com/office/drawing/2014/main" id="{391DF9C5-8FC0-F87A-07D8-A94DA9199314}"/>
              </a:ext>
            </a:extLst>
          </p:cNvPr>
          <p:cNvCxnSpPr>
            <a:cxnSpLocks/>
          </p:cNvCxnSpPr>
          <p:nvPr/>
        </p:nvCxnSpPr>
        <p:spPr>
          <a:xfrm flipH="1">
            <a:off x="0" y="3573764"/>
            <a:ext cx="2209800" cy="0"/>
          </a:xfrm>
          <a:prstGeom prst="line">
            <a:avLst/>
          </a:prstGeom>
          <a:ln w="19050">
            <a:solidFill>
              <a:srgbClr val="00B050"/>
            </a:solidFill>
            <a:prstDash val="solid"/>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1854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a:t>モデルについて (Efficient Net V2)</a:t>
            </a:r>
            <a:endParaRPr sz="3600"/>
          </a:p>
        </p:txBody>
      </p:sp>
      <p:pic>
        <p:nvPicPr>
          <p:cNvPr id="758" name="Google Shape;758;p18"/>
          <p:cNvPicPr preferRelativeResize="0"/>
          <p:nvPr/>
        </p:nvPicPr>
        <p:blipFill rotWithShape="1">
          <a:blip r:embed="rId3">
            <a:alphaModFix/>
          </a:blip>
          <a:srcRect l="21459" r="21664"/>
          <a:stretch/>
        </p:blipFill>
        <p:spPr>
          <a:xfrm>
            <a:off x="311700" y="2652675"/>
            <a:ext cx="4296000" cy="2171594"/>
          </a:xfrm>
          <a:prstGeom prst="rect">
            <a:avLst/>
          </a:prstGeom>
          <a:noFill/>
          <a:ln w="9525" cap="flat" cmpd="sng">
            <a:solidFill>
              <a:schemeClr val="dk1"/>
            </a:solidFill>
            <a:prstDash val="solid"/>
            <a:round/>
            <a:headEnd type="none" w="sm" len="sm"/>
            <a:tailEnd type="none" w="sm" len="sm"/>
          </a:ln>
        </p:spPr>
      </p:pic>
      <p:graphicFrame>
        <p:nvGraphicFramePr>
          <p:cNvPr id="759" name="Google Shape;759;p18"/>
          <p:cNvGraphicFramePr/>
          <p:nvPr/>
        </p:nvGraphicFramePr>
        <p:xfrm>
          <a:off x="311700" y="1152475"/>
          <a:ext cx="8592000" cy="1500200"/>
        </p:xfrm>
        <a:graphic>
          <a:graphicData uri="http://schemas.openxmlformats.org/drawingml/2006/table">
            <a:tbl>
              <a:tblPr>
                <a:noFill/>
                <a:tableStyleId>{27D24EB4-7013-4964-96E8-A1B1809F58E2}</a:tableStyleId>
              </a:tblPr>
              <a:tblGrid>
                <a:gridCol w="2148000">
                  <a:extLst>
                    <a:ext uri="{9D8B030D-6E8A-4147-A177-3AD203B41FA5}">
                      <a16:colId xmlns:a16="http://schemas.microsoft.com/office/drawing/2014/main" val="20000"/>
                    </a:ext>
                  </a:extLst>
                </a:gridCol>
                <a:gridCol w="2148000">
                  <a:extLst>
                    <a:ext uri="{9D8B030D-6E8A-4147-A177-3AD203B41FA5}">
                      <a16:colId xmlns:a16="http://schemas.microsoft.com/office/drawing/2014/main" val="20001"/>
                    </a:ext>
                  </a:extLst>
                </a:gridCol>
                <a:gridCol w="2148000">
                  <a:extLst>
                    <a:ext uri="{9D8B030D-6E8A-4147-A177-3AD203B41FA5}">
                      <a16:colId xmlns:a16="http://schemas.microsoft.com/office/drawing/2014/main" val="20002"/>
                    </a:ext>
                  </a:extLst>
                </a:gridCol>
                <a:gridCol w="2148000">
                  <a:extLst>
                    <a:ext uri="{9D8B030D-6E8A-4147-A177-3AD203B41FA5}">
                      <a16:colId xmlns:a16="http://schemas.microsoft.com/office/drawing/2014/main" val="20003"/>
                    </a:ext>
                  </a:extLst>
                </a:gridCol>
              </a:tblGrid>
              <a:tr h="750100">
                <a:tc>
                  <a:txBody>
                    <a:bodyPr/>
                    <a:lstStyle/>
                    <a:p>
                      <a:pPr marL="0" lvl="0" indent="0" algn="ctr" rtl="0">
                        <a:spcBef>
                          <a:spcPts val="0"/>
                        </a:spcBef>
                        <a:spcAft>
                          <a:spcPts val="0"/>
                        </a:spcAft>
                        <a:buNone/>
                      </a:pPr>
                      <a:r>
                        <a:rPr lang="ja" sz="2400"/>
                        <a:t>最適化関数</a:t>
                      </a:r>
                      <a:endParaRPr sz="2400"/>
                    </a:p>
                  </a:txBody>
                  <a:tcPr marL="91425" marR="91425" marT="91425" marB="91425" anchor="ctr">
                    <a:lnL w="9525" cap="flat" cmpd="sng">
                      <a:solidFill>
                        <a:schemeClr val="dk1"/>
                      </a:solidFill>
                      <a:prstDash val="solid"/>
                      <a:round/>
                      <a:headEnd type="none" w="sm" len="sm"/>
                      <a:tailEnd type="none" w="sm" len="sm"/>
                    </a:lnL>
                    <a:lnT w="9525" cap="flat" cmpd="sng">
                      <a:solidFill>
                        <a:schemeClr val="dk1"/>
                      </a:solidFill>
                      <a:prstDash val="solid"/>
                      <a:round/>
                      <a:headEnd type="none" w="sm" len="sm"/>
                      <a:tailEnd type="none" w="sm" len="sm"/>
                    </a:lnT>
                    <a:solidFill>
                      <a:srgbClr val="CFE2F3"/>
                    </a:solidFill>
                  </a:tcPr>
                </a:tc>
                <a:tc>
                  <a:txBody>
                    <a:bodyPr/>
                    <a:lstStyle/>
                    <a:p>
                      <a:pPr marL="0" lvl="0" indent="0" algn="ctr" rtl="0">
                        <a:spcBef>
                          <a:spcPts val="0"/>
                        </a:spcBef>
                        <a:spcAft>
                          <a:spcPts val="0"/>
                        </a:spcAft>
                        <a:buNone/>
                      </a:pPr>
                      <a:r>
                        <a:rPr lang="ja" sz="2400"/>
                        <a:t>SGD</a:t>
                      </a:r>
                      <a:endParaRPr sz="2400"/>
                    </a:p>
                  </a:txBody>
                  <a:tcPr marL="91425" marR="91425" marT="91425" marB="91425" anchor="ctr">
                    <a:lnT w="9525"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ja" sz="2400"/>
                        <a:t>バッチサイズ</a:t>
                      </a:r>
                      <a:endParaRPr sz="2400"/>
                    </a:p>
                  </a:txBody>
                  <a:tcPr marL="91425" marR="91425" marT="91425" marB="91425" anchor="ctr">
                    <a:lnT w="9525" cap="flat" cmpd="sng">
                      <a:solidFill>
                        <a:schemeClr val="dk1"/>
                      </a:solidFill>
                      <a:prstDash val="solid"/>
                      <a:round/>
                      <a:headEnd type="none" w="sm" len="sm"/>
                      <a:tailEnd type="none" w="sm" len="sm"/>
                    </a:lnT>
                    <a:solidFill>
                      <a:srgbClr val="C9DAF8"/>
                    </a:solidFill>
                  </a:tcPr>
                </a:tc>
                <a:tc>
                  <a:txBody>
                    <a:bodyPr/>
                    <a:lstStyle/>
                    <a:p>
                      <a:pPr marL="0" lvl="0" indent="0" algn="ctr" rtl="0">
                        <a:spcBef>
                          <a:spcPts val="0"/>
                        </a:spcBef>
                        <a:spcAft>
                          <a:spcPts val="0"/>
                        </a:spcAft>
                        <a:buNone/>
                      </a:pPr>
                      <a:r>
                        <a:rPr lang="ja" sz="2400"/>
                        <a:t>32</a:t>
                      </a:r>
                      <a:endParaRPr sz="2400"/>
                    </a:p>
                  </a:txBody>
                  <a:tcPr marL="91425" marR="91425" marT="91425" marB="91425" anchor="ctr">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tcPr>
                </a:tc>
                <a:extLst>
                  <a:ext uri="{0D108BD9-81ED-4DB2-BD59-A6C34878D82A}">
                    <a16:rowId xmlns:a16="http://schemas.microsoft.com/office/drawing/2014/main" val="10000"/>
                  </a:ext>
                </a:extLst>
              </a:tr>
              <a:tr h="750100">
                <a:tc>
                  <a:txBody>
                    <a:bodyPr/>
                    <a:lstStyle/>
                    <a:p>
                      <a:pPr marL="0" lvl="0" indent="0" algn="ctr" rtl="0">
                        <a:spcBef>
                          <a:spcPts val="0"/>
                        </a:spcBef>
                        <a:spcAft>
                          <a:spcPts val="0"/>
                        </a:spcAft>
                        <a:buNone/>
                      </a:pPr>
                      <a:r>
                        <a:rPr lang="ja" sz="2400"/>
                        <a:t>学習率</a:t>
                      </a:r>
                      <a:endParaRPr sz="2400"/>
                    </a:p>
                  </a:txBody>
                  <a:tcPr marL="91425" marR="91425" marT="91425" marB="91425" anchor="ctr">
                    <a:lnL w="9525" cap="flat" cmpd="sng">
                      <a:solidFill>
                        <a:schemeClr val="dk1"/>
                      </a:solidFill>
                      <a:prstDash val="solid"/>
                      <a:round/>
                      <a:headEnd type="none" w="sm" len="sm"/>
                      <a:tailEnd type="none" w="sm" len="sm"/>
                    </a:lnL>
                    <a:lnB w="9525" cap="flat" cmpd="sng">
                      <a:solidFill>
                        <a:schemeClr val="dk1"/>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None/>
                      </a:pPr>
                      <a:r>
                        <a:rPr lang="ja" sz="2400"/>
                        <a:t>0.0005</a:t>
                      </a:r>
                      <a:endParaRPr sz="2400"/>
                    </a:p>
                  </a:txBody>
                  <a:tcPr marL="91425" marR="91425" marT="91425" marB="91425" anchor="ctr">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ja" sz="2400"/>
                        <a:t>epoch数</a:t>
                      </a:r>
                      <a:endParaRPr sz="2400"/>
                    </a:p>
                  </a:txBody>
                  <a:tcPr marL="91425" marR="91425" marT="91425" marB="91425" anchor="ctr">
                    <a:lnB w="9525" cap="flat" cmpd="sng">
                      <a:solidFill>
                        <a:schemeClr val="dk1"/>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ja" sz="2400"/>
                        <a:t>200</a:t>
                      </a:r>
                      <a:endParaRPr sz="2400"/>
                    </a:p>
                  </a:txBody>
                  <a:tcPr marL="91425" marR="91425" marT="91425" marB="91425" anchor="ctr">
                    <a:lnR w="9525" cap="flat" cmpd="sng">
                      <a:solidFill>
                        <a:schemeClr val="dk1"/>
                      </a:solidFill>
                      <a:prstDash val="solid"/>
                      <a:round/>
                      <a:headEnd type="none" w="sm" len="sm"/>
                      <a:tailEnd type="none" w="sm" len="sm"/>
                    </a:lnR>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760" name="Google Shape;760;p18"/>
          <p:cNvSpPr txBox="1"/>
          <p:nvPr/>
        </p:nvSpPr>
        <p:spPr>
          <a:xfrm>
            <a:off x="4604425" y="2652675"/>
            <a:ext cx="42960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600"/>
              <a:t>・画像認識タスクで</a:t>
            </a:r>
            <a:endParaRPr sz="2600"/>
          </a:p>
          <a:p>
            <a:pPr marL="0" lvl="0" indent="0" algn="l" rtl="0">
              <a:spcBef>
                <a:spcPts val="0"/>
              </a:spcBef>
              <a:spcAft>
                <a:spcPts val="0"/>
              </a:spcAft>
              <a:buNone/>
            </a:pPr>
            <a:r>
              <a:rPr lang="ja" sz="2600"/>
              <a:t>高精度なモデル</a:t>
            </a:r>
            <a:endParaRPr sz="2600"/>
          </a:p>
          <a:p>
            <a:pPr marL="0" lvl="0" indent="0" algn="l" rtl="0">
              <a:spcBef>
                <a:spcPts val="0"/>
              </a:spcBef>
              <a:spcAft>
                <a:spcPts val="0"/>
              </a:spcAft>
              <a:buNone/>
            </a:pPr>
            <a:r>
              <a:rPr lang="ja" sz="2600"/>
              <a:t>・Efficient Net より、</a:t>
            </a:r>
            <a:endParaRPr sz="2600"/>
          </a:p>
          <a:p>
            <a:pPr marL="0" lvl="0" indent="0" algn="l" rtl="0">
              <a:spcBef>
                <a:spcPts val="0"/>
              </a:spcBef>
              <a:spcAft>
                <a:spcPts val="0"/>
              </a:spcAft>
              <a:buNone/>
            </a:pPr>
            <a:r>
              <a:rPr lang="ja" sz="2600"/>
              <a:t>小パラメータ量</a:t>
            </a:r>
            <a:endParaRPr sz="2600"/>
          </a:p>
          <a:p>
            <a:pPr marL="0" lvl="0" indent="0" algn="l" rtl="0">
              <a:spcBef>
                <a:spcPts val="0"/>
              </a:spcBef>
              <a:spcAft>
                <a:spcPts val="0"/>
              </a:spcAft>
              <a:buNone/>
            </a:pPr>
            <a:r>
              <a:rPr lang="ja" sz="2600"/>
              <a:t>小トレーニング時間</a:t>
            </a:r>
            <a:endParaRPr sz="2600"/>
          </a:p>
          <a:p>
            <a:pPr marL="0" lvl="0" indent="0" algn="l" rtl="0">
              <a:spcBef>
                <a:spcPts val="0"/>
              </a:spcBef>
              <a:spcAft>
                <a:spcPts val="0"/>
              </a:spcAft>
              <a:buNone/>
            </a:pPr>
            <a:endParaRPr sz="2600"/>
          </a:p>
        </p:txBody>
      </p:sp>
      <p:sp>
        <p:nvSpPr>
          <p:cNvPr id="2" name="テキスト ボックス 1">
            <a:extLst>
              <a:ext uri="{FF2B5EF4-FFF2-40B4-BE49-F238E27FC236}">
                <a16:creationId xmlns:a16="http://schemas.microsoft.com/office/drawing/2014/main" id="{305C5086-626B-39FE-7966-D33298FA41FB}"/>
              </a:ext>
            </a:extLst>
          </p:cNvPr>
          <p:cNvSpPr txBox="1"/>
          <p:nvPr/>
        </p:nvSpPr>
        <p:spPr>
          <a:xfrm>
            <a:off x="311700" y="4835723"/>
            <a:ext cx="8588725" cy="307777"/>
          </a:xfrm>
          <a:prstGeom prst="rect">
            <a:avLst/>
          </a:prstGeom>
          <a:noFill/>
        </p:spPr>
        <p:txBody>
          <a:bodyPr wrap="square" rtlCol="0">
            <a:spAutoFit/>
          </a:bodyPr>
          <a:lstStyle/>
          <a:p>
            <a:r>
              <a:rPr kumimoji="1" lang="ja-JP" altLang="en-US" dirty="0"/>
              <a:t>引用元：</a:t>
            </a:r>
            <a:r>
              <a:rPr lang="en-US" altLang="ja-JP" dirty="0"/>
              <a:t>EfficientNetV2: Smaller Models and Faster Training</a:t>
            </a:r>
            <a:r>
              <a:rPr lang="ja-JP" altLang="en-US" dirty="0"/>
              <a:t> </a:t>
            </a:r>
            <a:r>
              <a:rPr lang="en-US" altLang="ja-JP" dirty="0" err="1"/>
              <a:t>Mingxing</a:t>
            </a:r>
            <a:r>
              <a:rPr lang="en-US" altLang="ja-JP" dirty="0"/>
              <a:t> Tan  Quoc V. Le</a:t>
            </a:r>
            <a:endParaRPr kumimoji="1" lang="ja-JP"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p:nvPr/>
        </p:nvSpPr>
        <p:spPr>
          <a:xfrm>
            <a:off x="161925" y="2539150"/>
            <a:ext cx="5143500" cy="2280900"/>
          </a:xfrm>
          <a:prstGeom prst="brace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a:t>感情推定精度とデータ量比較実験の手法</a:t>
            </a:r>
            <a:endParaRPr sz="3600"/>
          </a:p>
        </p:txBody>
      </p:sp>
      <p:grpSp>
        <p:nvGrpSpPr>
          <p:cNvPr id="91" name="Google Shape;91;p15"/>
          <p:cNvGrpSpPr/>
          <p:nvPr/>
        </p:nvGrpSpPr>
        <p:grpSpPr>
          <a:xfrm>
            <a:off x="476427" y="1206384"/>
            <a:ext cx="455162" cy="572819"/>
            <a:chOff x="2255525" y="312425"/>
            <a:chExt cx="2712525" cy="3413700"/>
          </a:xfrm>
        </p:grpSpPr>
        <p:sp>
          <p:nvSpPr>
            <p:cNvPr id="92" name="Google Shape;92;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040375" y="1242050"/>
              <a:ext cx="82500" cy="1752600"/>
            </a:xfrm>
            <a:prstGeom prst="rect">
              <a:avLst/>
            </a:prstGeom>
            <a:solidFill>
              <a:srgbClr val="E0666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520750" y="2712725"/>
              <a:ext cx="602100" cy="452100"/>
            </a:xfrm>
            <a:prstGeom prst="teardrop">
              <a:avLst>
                <a:gd name="adj" fmla="val 100000"/>
              </a:avLst>
            </a:prstGeom>
            <a:solidFill>
              <a:srgbClr val="E0666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rot="-5400000" flipH="1">
              <a:off x="3269425" y="489750"/>
              <a:ext cx="745800" cy="1203900"/>
            </a:xfrm>
            <a:prstGeom prst="parallelogram">
              <a:avLst>
                <a:gd name="adj" fmla="val 70498"/>
              </a:avLst>
            </a:prstGeom>
            <a:solidFill>
              <a:srgbClr val="FF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5"/>
          <p:cNvGrpSpPr/>
          <p:nvPr/>
        </p:nvGrpSpPr>
        <p:grpSpPr>
          <a:xfrm>
            <a:off x="628827" y="1358784"/>
            <a:ext cx="455162" cy="572819"/>
            <a:chOff x="2255525" y="312425"/>
            <a:chExt cx="2712525" cy="3413700"/>
          </a:xfrm>
        </p:grpSpPr>
        <p:sp>
          <p:nvSpPr>
            <p:cNvPr id="100" name="Google Shape;100;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040375" y="1242050"/>
              <a:ext cx="82500" cy="1752600"/>
            </a:xfrm>
            <a:prstGeom prst="rect">
              <a:avLst/>
            </a:prstGeom>
            <a:solidFill>
              <a:srgbClr val="3C78D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520750" y="2712725"/>
              <a:ext cx="602100" cy="452100"/>
            </a:xfrm>
            <a:prstGeom prst="teardrop">
              <a:avLst>
                <a:gd name="adj" fmla="val 100000"/>
              </a:avLst>
            </a:prstGeom>
            <a:solidFill>
              <a:srgbClr val="3D85C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rot="-5400000" flipH="1">
              <a:off x="3269425" y="489750"/>
              <a:ext cx="745800" cy="1203900"/>
            </a:xfrm>
            <a:prstGeom prst="parallelogram">
              <a:avLst>
                <a:gd name="adj" fmla="val 70498"/>
              </a:avLst>
            </a:prstGeom>
            <a:solidFill>
              <a:srgbClr val="00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15"/>
          <p:cNvGrpSpPr/>
          <p:nvPr/>
        </p:nvGrpSpPr>
        <p:grpSpPr>
          <a:xfrm>
            <a:off x="781227" y="1511184"/>
            <a:ext cx="455162" cy="572819"/>
            <a:chOff x="2255525" y="312425"/>
            <a:chExt cx="2712525" cy="3413700"/>
          </a:xfrm>
        </p:grpSpPr>
        <p:sp>
          <p:nvSpPr>
            <p:cNvPr id="108" name="Google Shape;108;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040375" y="1242050"/>
              <a:ext cx="82500" cy="1752600"/>
            </a:xfrm>
            <a:prstGeom prst="rect">
              <a:avLst/>
            </a:prstGeom>
            <a:solidFill>
              <a:srgbClr val="E691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520750" y="2712725"/>
              <a:ext cx="602100" cy="452100"/>
            </a:xfrm>
            <a:prstGeom prst="teardrop">
              <a:avLst>
                <a:gd name="adj" fmla="val 100000"/>
              </a:avLst>
            </a:prstGeom>
            <a:solidFill>
              <a:srgbClr val="E691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5400000" flipH="1">
              <a:off x="3269425" y="489750"/>
              <a:ext cx="745800" cy="1203900"/>
            </a:xfrm>
            <a:prstGeom prst="parallelogram">
              <a:avLst>
                <a:gd name="adj" fmla="val 70498"/>
              </a:avLst>
            </a:prstGeom>
            <a:solidFill>
              <a:srgbClr val="FF99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5"/>
          <p:cNvGrpSpPr/>
          <p:nvPr/>
        </p:nvGrpSpPr>
        <p:grpSpPr>
          <a:xfrm>
            <a:off x="933627" y="1663584"/>
            <a:ext cx="455162" cy="572819"/>
            <a:chOff x="2255525" y="312425"/>
            <a:chExt cx="2712525" cy="3413700"/>
          </a:xfrm>
        </p:grpSpPr>
        <p:sp>
          <p:nvSpPr>
            <p:cNvPr id="116" name="Google Shape;116;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3" name="Google Shape;123;p15"/>
          <p:cNvPicPr preferRelativeResize="0"/>
          <p:nvPr/>
        </p:nvPicPr>
        <p:blipFill>
          <a:blip r:embed="rId3">
            <a:alphaModFix/>
          </a:blip>
          <a:stretch>
            <a:fillRect/>
          </a:stretch>
        </p:blipFill>
        <p:spPr>
          <a:xfrm>
            <a:off x="2548488" y="1214352"/>
            <a:ext cx="847800" cy="1166473"/>
          </a:xfrm>
          <a:prstGeom prst="rect">
            <a:avLst/>
          </a:prstGeom>
          <a:noFill/>
          <a:ln w="9525" cap="flat" cmpd="sng">
            <a:solidFill>
              <a:schemeClr val="dk1"/>
            </a:solidFill>
            <a:prstDash val="solid"/>
            <a:round/>
            <a:headEnd type="none" w="sm" len="sm"/>
            <a:tailEnd type="none" w="sm" len="sm"/>
          </a:ln>
        </p:spPr>
      </p:pic>
      <p:pic>
        <p:nvPicPr>
          <p:cNvPr id="124" name="Google Shape;124;p15"/>
          <p:cNvPicPr preferRelativeResize="0"/>
          <p:nvPr/>
        </p:nvPicPr>
        <p:blipFill>
          <a:blip r:embed="rId4">
            <a:alphaModFix/>
          </a:blip>
          <a:stretch>
            <a:fillRect/>
          </a:stretch>
        </p:blipFill>
        <p:spPr>
          <a:xfrm>
            <a:off x="2112386" y="2469723"/>
            <a:ext cx="582269" cy="704275"/>
          </a:xfrm>
          <a:prstGeom prst="rect">
            <a:avLst/>
          </a:prstGeom>
          <a:noFill/>
          <a:ln w="9525" cap="flat" cmpd="sng">
            <a:solidFill>
              <a:schemeClr val="dk1"/>
            </a:solidFill>
            <a:prstDash val="solid"/>
            <a:round/>
            <a:headEnd type="none" w="sm" len="sm"/>
            <a:tailEnd type="none" w="sm" len="sm"/>
          </a:ln>
        </p:spPr>
      </p:pic>
      <p:pic>
        <p:nvPicPr>
          <p:cNvPr id="125" name="Google Shape;125;p15"/>
          <p:cNvPicPr preferRelativeResize="0"/>
          <p:nvPr/>
        </p:nvPicPr>
        <p:blipFill>
          <a:blip r:embed="rId5">
            <a:alphaModFix/>
          </a:blip>
          <a:stretch>
            <a:fillRect/>
          </a:stretch>
        </p:blipFill>
        <p:spPr>
          <a:xfrm>
            <a:off x="2112375" y="3445315"/>
            <a:ext cx="582275" cy="483701"/>
          </a:xfrm>
          <a:prstGeom prst="rect">
            <a:avLst/>
          </a:prstGeom>
          <a:noFill/>
          <a:ln w="9525" cap="flat" cmpd="sng">
            <a:solidFill>
              <a:schemeClr val="dk1"/>
            </a:solidFill>
            <a:prstDash val="solid"/>
            <a:round/>
            <a:headEnd type="none" w="sm" len="sm"/>
            <a:tailEnd type="none" w="sm" len="sm"/>
          </a:ln>
        </p:spPr>
      </p:pic>
      <p:pic>
        <p:nvPicPr>
          <p:cNvPr id="126" name="Google Shape;126;p15"/>
          <p:cNvPicPr preferRelativeResize="0"/>
          <p:nvPr/>
        </p:nvPicPr>
        <p:blipFill>
          <a:blip r:embed="rId6">
            <a:alphaModFix/>
          </a:blip>
          <a:stretch>
            <a:fillRect/>
          </a:stretch>
        </p:blipFill>
        <p:spPr>
          <a:xfrm>
            <a:off x="2112375" y="4384745"/>
            <a:ext cx="582275" cy="335505"/>
          </a:xfrm>
          <a:prstGeom prst="rect">
            <a:avLst/>
          </a:prstGeom>
          <a:noFill/>
          <a:ln w="9525" cap="flat" cmpd="sng">
            <a:solidFill>
              <a:schemeClr val="dk1"/>
            </a:solidFill>
            <a:prstDash val="solid"/>
            <a:round/>
            <a:headEnd type="none" w="sm" len="sm"/>
            <a:tailEnd type="none" w="sm" len="sm"/>
          </a:ln>
        </p:spPr>
      </p:pic>
      <p:sp>
        <p:nvSpPr>
          <p:cNvPr id="127" name="Google Shape;127;p15"/>
          <p:cNvSpPr/>
          <p:nvPr/>
        </p:nvSpPr>
        <p:spPr>
          <a:xfrm>
            <a:off x="1474475" y="1439375"/>
            <a:ext cx="847800" cy="411600"/>
          </a:xfrm>
          <a:prstGeom prst="right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622525" y="1439375"/>
            <a:ext cx="1603500" cy="411600"/>
          </a:xfrm>
          <a:prstGeom prst="right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a:off x="5439500" y="1125438"/>
            <a:ext cx="2063775" cy="1344288"/>
            <a:chOff x="5086350" y="1038225"/>
            <a:chExt cx="2063775" cy="1344288"/>
          </a:xfrm>
        </p:grpSpPr>
        <p:sp>
          <p:nvSpPr>
            <p:cNvPr id="130" name="Google Shape;130;p15"/>
            <p:cNvSpPr/>
            <p:nvPr/>
          </p:nvSpPr>
          <p:spPr>
            <a:xfrm>
              <a:off x="5667375" y="103822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5667375" y="137942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5667375" y="172062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5667375" y="2061813"/>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6248400" y="12063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6248400" y="15475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6248400" y="18887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6829425" y="13769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6829425" y="17181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5086350" y="13769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5086350" y="17181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 name="Google Shape;141;p15"/>
            <p:cNvCxnSpPr>
              <a:stCxn id="139" idx="6"/>
              <a:endCxn id="130" idx="2"/>
            </p:cNvCxnSpPr>
            <p:nvPr/>
          </p:nvCxnSpPr>
          <p:spPr>
            <a:xfrm rot="10800000" flipH="1">
              <a:off x="5407050" y="1198625"/>
              <a:ext cx="260400" cy="338700"/>
            </a:xfrm>
            <a:prstGeom prst="straightConnector1">
              <a:avLst/>
            </a:prstGeom>
            <a:noFill/>
            <a:ln w="9525" cap="flat" cmpd="sng">
              <a:solidFill>
                <a:schemeClr val="dk2"/>
              </a:solidFill>
              <a:prstDash val="solid"/>
              <a:round/>
              <a:headEnd type="none" w="med" len="med"/>
              <a:tailEnd type="none" w="med" len="med"/>
            </a:ln>
          </p:spPr>
        </p:cxnSp>
        <p:cxnSp>
          <p:nvCxnSpPr>
            <p:cNvPr id="142" name="Google Shape;142;p15"/>
            <p:cNvCxnSpPr>
              <a:stCxn id="139" idx="6"/>
              <a:endCxn id="131" idx="2"/>
            </p:cNvCxnSpPr>
            <p:nvPr/>
          </p:nvCxnSpPr>
          <p:spPr>
            <a:xfrm>
              <a:off x="5407050" y="1537325"/>
              <a:ext cx="260400" cy="2400"/>
            </a:xfrm>
            <a:prstGeom prst="straightConnector1">
              <a:avLst/>
            </a:prstGeom>
            <a:noFill/>
            <a:ln w="9525" cap="flat" cmpd="sng">
              <a:solidFill>
                <a:schemeClr val="dk2"/>
              </a:solidFill>
              <a:prstDash val="solid"/>
              <a:round/>
              <a:headEnd type="none" w="med" len="med"/>
              <a:tailEnd type="none" w="med" len="med"/>
            </a:ln>
          </p:spPr>
        </p:cxnSp>
        <p:cxnSp>
          <p:nvCxnSpPr>
            <p:cNvPr id="143" name="Google Shape;143;p15"/>
            <p:cNvCxnSpPr>
              <a:stCxn id="139" idx="6"/>
              <a:endCxn id="132" idx="2"/>
            </p:cNvCxnSpPr>
            <p:nvPr/>
          </p:nvCxnSpPr>
          <p:spPr>
            <a:xfrm>
              <a:off x="5407050" y="1537325"/>
              <a:ext cx="260400" cy="343800"/>
            </a:xfrm>
            <a:prstGeom prst="straightConnector1">
              <a:avLst/>
            </a:prstGeom>
            <a:noFill/>
            <a:ln w="9525" cap="flat" cmpd="sng">
              <a:solidFill>
                <a:schemeClr val="dk2"/>
              </a:solidFill>
              <a:prstDash val="solid"/>
              <a:round/>
              <a:headEnd type="none" w="med" len="med"/>
              <a:tailEnd type="none" w="med" len="med"/>
            </a:ln>
          </p:spPr>
        </p:cxnSp>
        <p:cxnSp>
          <p:nvCxnSpPr>
            <p:cNvPr id="144" name="Google Shape;144;p15"/>
            <p:cNvCxnSpPr>
              <a:stCxn id="139" idx="6"/>
              <a:endCxn id="133" idx="2"/>
            </p:cNvCxnSpPr>
            <p:nvPr/>
          </p:nvCxnSpPr>
          <p:spPr>
            <a:xfrm>
              <a:off x="5407050" y="1537325"/>
              <a:ext cx="260400" cy="68490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15"/>
            <p:cNvCxnSpPr>
              <a:stCxn id="140" idx="6"/>
              <a:endCxn id="130" idx="2"/>
            </p:cNvCxnSpPr>
            <p:nvPr/>
          </p:nvCxnSpPr>
          <p:spPr>
            <a:xfrm rot="10800000" flipH="1">
              <a:off x="5407050" y="1198725"/>
              <a:ext cx="260400" cy="67980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15"/>
            <p:cNvCxnSpPr>
              <a:stCxn id="140" idx="6"/>
              <a:endCxn id="131" idx="2"/>
            </p:cNvCxnSpPr>
            <p:nvPr/>
          </p:nvCxnSpPr>
          <p:spPr>
            <a:xfrm rot="10800000" flipH="1">
              <a:off x="5407050" y="1539825"/>
              <a:ext cx="260400" cy="338700"/>
            </a:xfrm>
            <a:prstGeom prst="straightConnector1">
              <a:avLst/>
            </a:prstGeom>
            <a:noFill/>
            <a:ln w="9525" cap="flat" cmpd="sng">
              <a:solidFill>
                <a:schemeClr val="dk2"/>
              </a:solidFill>
              <a:prstDash val="solid"/>
              <a:round/>
              <a:headEnd type="none" w="med" len="med"/>
              <a:tailEnd type="none" w="med" len="med"/>
            </a:ln>
          </p:spPr>
        </p:cxnSp>
        <p:cxnSp>
          <p:nvCxnSpPr>
            <p:cNvPr id="147" name="Google Shape;147;p15"/>
            <p:cNvCxnSpPr>
              <a:stCxn id="140" idx="6"/>
              <a:endCxn id="132" idx="2"/>
            </p:cNvCxnSpPr>
            <p:nvPr/>
          </p:nvCxnSpPr>
          <p:spPr>
            <a:xfrm>
              <a:off x="5407050" y="1878525"/>
              <a:ext cx="260400" cy="2400"/>
            </a:xfrm>
            <a:prstGeom prst="straightConnector1">
              <a:avLst/>
            </a:prstGeom>
            <a:noFill/>
            <a:ln w="9525" cap="flat" cmpd="sng">
              <a:solidFill>
                <a:schemeClr val="dk2"/>
              </a:solidFill>
              <a:prstDash val="solid"/>
              <a:round/>
              <a:headEnd type="none" w="med" len="med"/>
              <a:tailEnd type="none" w="med" len="med"/>
            </a:ln>
          </p:spPr>
        </p:cxnSp>
        <p:cxnSp>
          <p:nvCxnSpPr>
            <p:cNvPr id="148" name="Google Shape;148;p15"/>
            <p:cNvCxnSpPr>
              <a:stCxn id="140" idx="6"/>
              <a:endCxn id="133" idx="2"/>
            </p:cNvCxnSpPr>
            <p:nvPr/>
          </p:nvCxnSpPr>
          <p:spPr>
            <a:xfrm>
              <a:off x="5407050" y="1878525"/>
              <a:ext cx="260400" cy="343500"/>
            </a:xfrm>
            <a:prstGeom prst="straightConnector1">
              <a:avLst/>
            </a:prstGeom>
            <a:noFill/>
            <a:ln w="9525" cap="flat" cmpd="sng">
              <a:solidFill>
                <a:schemeClr val="dk2"/>
              </a:solidFill>
              <a:prstDash val="solid"/>
              <a:round/>
              <a:headEnd type="none" w="med" len="med"/>
              <a:tailEnd type="none" w="med" len="med"/>
            </a:ln>
          </p:spPr>
        </p:cxnSp>
        <p:cxnSp>
          <p:nvCxnSpPr>
            <p:cNvPr id="149" name="Google Shape;149;p15"/>
            <p:cNvCxnSpPr>
              <a:stCxn id="130" idx="6"/>
              <a:endCxn id="134" idx="2"/>
            </p:cNvCxnSpPr>
            <p:nvPr/>
          </p:nvCxnSpPr>
          <p:spPr>
            <a:xfrm>
              <a:off x="5988075" y="1198575"/>
              <a:ext cx="260400" cy="168300"/>
            </a:xfrm>
            <a:prstGeom prst="straightConnector1">
              <a:avLst/>
            </a:prstGeom>
            <a:noFill/>
            <a:ln w="9525" cap="flat" cmpd="sng">
              <a:solidFill>
                <a:schemeClr val="dk2"/>
              </a:solidFill>
              <a:prstDash val="solid"/>
              <a:round/>
              <a:headEnd type="none" w="med" len="med"/>
              <a:tailEnd type="none" w="med" len="med"/>
            </a:ln>
          </p:spPr>
        </p:cxnSp>
        <p:cxnSp>
          <p:nvCxnSpPr>
            <p:cNvPr id="150" name="Google Shape;150;p15"/>
            <p:cNvCxnSpPr>
              <a:stCxn id="130" idx="6"/>
              <a:endCxn id="135" idx="2"/>
            </p:cNvCxnSpPr>
            <p:nvPr/>
          </p:nvCxnSpPr>
          <p:spPr>
            <a:xfrm>
              <a:off x="5988075" y="1198575"/>
              <a:ext cx="260400" cy="509400"/>
            </a:xfrm>
            <a:prstGeom prst="straightConnector1">
              <a:avLst/>
            </a:prstGeom>
            <a:noFill/>
            <a:ln w="9525" cap="flat" cmpd="sng">
              <a:solidFill>
                <a:schemeClr val="dk2"/>
              </a:solidFill>
              <a:prstDash val="solid"/>
              <a:round/>
              <a:headEnd type="none" w="med" len="med"/>
              <a:tailEnd type="none" w="med" len="med"/>
            </a:ln>
          </p:spPr>
        </p:cxnSp>
        <p:cxnSp>
          <p:nvCxnSpPr>
            <p:cNvPr id="151" name="Google Shape;151;p15"/>
            <p:cNvCxnSpPr>
              <a:endCxn id="136" idx="2"/>
            </p:cNvCxnSpPr>
            <p:nvPr/>
          </p:nvCxnSpPr>
          <p:spPr>
            <a:xfrm>
              <a:off x="5988000" y="1198625"/>
              <a:ext cx="260400" cy="850500"/>
            </a:xfrm>
            <a:prstGeom prst="straightConnector1">
              <a:avLst/>
            </a:prstGeom>
            <a:noFill/>
            <a:ln w="9525" cap="flat" cmpd="sng">
              <a:solidFill>
                <a:schemeClr val="dk2"/>
              </a:solidFill>
              <a:prstDash val="solid"/>
              <a:round/>
              <a:headEnd type="none" w="med" len="med"/>
              <a:tailEnd type="none" w="med" len="med"/>
            </a:ln>
          </p:spPr>
        </p:cxnSp>
        <p:cxnSp>
          <p:nvCxnSpPr>
            <p:cNvPr id="152" name="Google Shape;152;p15"/>
            <p:cNvCxnSpPr>
              <a:stCxn id="131" idx="6"/>
              <a:endCxn id="134" idx="2"/>
            </p:cNvCxnSpPr>
            <p:nvPr/>
          </p:nvCxnSpPr>
          <p:spPr>
            <a:xfrm rot="10800000" flipH="1">
              <a:off x="5988075" y="1366675"/>
              <a:ext cx="260400" cy="17310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p15"/>
            <p:cNvCxnSpPr>
              <a:stCxn id="131" idx="6"/>
              <a:endCxn id="135" idx="2"/>
            </p:cNvCxnSpPr>
            <p:nvPr/>
          </p:nvCxnSpPr>
          <p:spPr>
            <a:xfrm>
              <a:off x="5988075" y="1539775"/>
              <a:ext cx="260400" cy="168300"/>
            </a:xfrm>
            <a:prstGeom prst="straightConnector1">
              <a:avLst/>
            </a:prstGeom>
            <a:noFill/>
            <a:ln w="9525" cap="flat" cmpd="sng">
              <a:solidFill>
                <a:schemeClr val="dk2"/>
              </a:solidFill>
              <a:prstDash val="solid"/>
              <a:round/>
              <a:headEnd type="none" w="med" len="med"/>
              <a:tailEnd type="none" w="med" len="med"/>
            </a:ln>
          </p:spPr>
        </p:cxnSp>
        <p:cxnSp>
          <p:nvCxnSpPr>
            <p:cNvPr id="154" name="Google Shape;154;p15"/>
            <p:cNvCxnSpPr>
              <a:stCxn id="131" idx="6"/>
              <a:endCxn id="136" idx="2"/>
            </p:cNvCxnSpPr>
            <p:nvPr/>
          </p:nvCxnSpPr>
          <p:spPr>
            <a:xfrm>
              <a:off x="5988075" y="1539775"/>
              <a:ext cx="260400" cy="509400"/>
            </a:xfrm>
            <a:prstGeom prst="straightConnector1">
              <a:avLst/>
            </a:prstGeom>
            <a:noFill/>
            <a:ln w="9525" cap="flat" cmpd="sng">
              <a:solidFill>
                <a:schemeClr val="dk2"/>
              </a:solidFill>
              <a:prstDash val="solid"/>
              <a:round/>
              <a:headEnd type="none" w="med" len="med"/>
              <a:tailEnd type="none" w="med" len="med"/>
            </a:ln>
          </p:spPr>
        </p:cxnSp>
        <p:cxnSp>
          <p:nvCxnSpPr>
            <p:cNvPr id="155" name="Google Shape;155;p15"/>
            <p:cNvCxnSpPr>
              <a:stCxn id="132" idx="6"/>
              <a:endCxn id="134" idx="2"/>
            </p:cNvCxnSpPr>
            <p:nvPr/>
          </p:nvCxnSpPr>
          <p:spPr>
            <a:xfrm rot="10800000" flipH="1">
              <a:off x="5988075" y="1366775"/>
              <a:ext cx="260400" cy="51420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15"/>
            <p:cNvCxnSpPr>
              <a:stCxn id="132" idx="6"/>
              <a:endCxn id="135" idx="2"/>
            </p:cNvCxnSpPr>
            <p:nvPr/>
          </p:nvCxnSpPr>
          <p:spPr>
            <a:xfrm rot="10800000" flipH="1">
              <a:off x="5988075" y="1707875"/>
              <a:ext cx="260400" cy="173100"/>
            </a:xfrm>
            <a:prstGeom prst="straightConnector1">
              <a:avLst/>
            </a:prstGeom>
            <a:noFill/>
            <a:ln w="9525" cap="flat" cmpd="sng">
              <a:solidFill>
                <a:schemeClr val="dk2"/>
              </a:solidFill>
              <a:prstDash val="solid"/>
              <a:round/>
              <a:headEnd type="none" w="med" len="med"/>
              <a:tailEnd type="none" w="med" len="med"/>
            </a:ln>
          </p:spPr>
        </p:cxnSp>
        <p:cxnSp>
          <p:nvCxnSpPr>
            <p:cNvPr id="157" name="Google Shape;157;p15"/>
            <p:cNvCxnSpPr>
              <a:stCxn id="132" idx="6"/>
              <a:endCxn id="136" idx="2"/>
            </p:cNvCxnSpPr>
            <p:nvPr/>
          </p:nvCxnSpPr>
          <p:spPr>
            <a:xfrm>
              <a:off x="5988075" y="1880975"/>
              <a:ext cx="260400" cy="168300"/>
            </a:xfrm>
            <a:prstGeom prst="straightConnector1">
              <a:avLst/>
            </a:prstGeom>
            <a:noFill/>
            <a:ln w="9525" cap="flat" cmpd="sng">
              <a:solidFill>
                <a:schemeClr val="dk2"/>
              </a:solidFill>
              <a:prstDash val="solid"/>
              <a:round/>
              <a:headEnd type="none" w="med" len="med"/>
              <a:tailEnd type="none" w="med" len="med"/>
            </a:ln>
          </p:spPr>
        </p:cxnSp>
        <p:cxnSp>
          <p:nvCxnSpPr>
            <p:cNvPr id="158" name="Google Shape;158;p15"/>
            <p:cNvCxnSpPr>
              <a:stCxn id="133" idx="6"/>
              <a:endCxn id="134" idx="2"/>
            </p:cNvCxnSpPr>
            <p:nvPr/>
          </p:nvCxnSpPr>
          <p:spPr>
            <a:xfrm rot="10800000" flipH="1">
              <a:off x="5988075" y="1366863"/>
              <a:ext cx="260400" cy="8553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15"/>
            <p:cNvCxnSpPr>
              <a:stCxn id="133" idx="6"/>
              <a:endCxn id="135" idx="2"/>
            </p:cNvCxnSpPr>
            <p:nvPr/>
          </p:nvCxnSpPr>
          <p:spPr>
            <a:xfrm rot="10800000" flipH="1">
              <a:off x="5988075" y="1707963"/>
              <a:ext cx="260400" cy="514200"/>
            </a:xfrm>
            <a:prstGeom prst="straightConnector1">
              <a:avLst/>
            </a:prstGeom>
            <a:noFill/>
            <a:ln w="9525" cap="flat" cmpd="sng">
              <a:solidFill>
                <a:schemeClr val="dk2"/>
              </a:solidFill>
              <a:prstDash val="solid"/>
              <a:round/>
              <a:headEnd type="none" w="med" len="med"/>
              <a:tailEnd type="none" w="med" len="med"/>
            </a:ln>
          </p:spPr>
        </p:cxnSp>
        <p:cxnSp>
          <p:nvCxnSpPr>
            <p:cNvPr id="160" name="Google Shape;160;p15"/>
            <p:cNvCxnSpPr>
              <a:stCxn id="133" idx="6"/>
              <a:endCxn id="136" idx="2"/>
            </p:cNvCxnSpPr>
            <p:nvPr/>
          </p:nvCxnSpPr>
          <p:spPr>
            <a:xfrm rot="10800000" flipH="1">
              <a:off x="5988075" y="2049063"/>
              <a:ext cx="260400" cy="173100"/>
            </a:xfrm>
            <a:prstGeom prst="straightConnector1">
              <a:avLst/>
            </a:prstGeom>
            <a:noFill/>
            <a:ln w="9525" cap="flat" cmpd="sng">
              <a:solidFill>
                <a:schemeClr val="dk2"/>
              </a:solidFill>
              <a:prstDash val="solid"/>
              <a:round/>
              <a:headEnd type="none" w="med" len="med"/>
              <a:tailEnd type="none" w="med" len="med"/>
            </a:ln>
          </p:spPr>
        </p:cxnSp>
        <p:cxnSp>
          <p:nvCxnSpPr>
            <p:cNvPr id="161" name="Google Shape;161;p15"/>
            <p:cNvCxnSpPr>
              <a:stCxn id="134" idx="6"/>
              <a:endCxn id="137" idx="2"/>
            </p:cNvCxnSpPr>
            <p:nvPr/>
          </p:nvCxnSpPr>
          <p:spPr>
            <a:xfrm>
              <a:off x="6569100" y="1366725"/>
              <a:ext cx="260400" cy="170700"/>
            </a:xfrm>
            <a:prstGeom prst="straightConnector1">
              <a:avLst/>
            </a:prstGeom>
            <a:noFill/>
            <a:ln w="9525" cap="flat" cmpd="sng">
              <a:solidFill>
                <a:schemeClr val="dk2"/>
              </a:solidFill>
              <a:prstDash val="solid"/>
              <a:round/>
              <a:headEnd type="none" w="med" len="med"/>
              <a:tailEnd type="none" w="med" len="med"/>
            </a:ln>
          </p:spPr>
        </p:cxnSp>
        <p:cxnSp>
          <p:nvCxnSpPr>
            <p:cNvPr id="162" name="Google Shape;162;p15"/>
            <p:cNvCxnSpPr>
              <a:stCxn id="134" idx="6"/>
              <a:endCxn id="138" idx="2"/>
            </p:cNvCxnSpPr>
            <p:nvPr/>
          </p:nvCxnSpPr>
          <p:spPr>
            <a:xfrm>
              <a:off x="6569100" y="1366725"/>
              <a:ext cx="260400" cy="511800"/>
            </a:xfrm>
            <a:prstGeom prst="straightConnector1">
              <a:avLst/>
            </a:prstGeom>
            <a:noFill/>
            <a:ln w="9525" cap="flat" cmpd="sng">
              <a:solidFill>
                <a:schemeClr val="dk2"/>
              </a:solidFill>
              <a:prstDash val="solid"/>
              <a:round/>
              <a:headEnd type="none" w="med" len="med"/>
              <a:tailEnd type="none" w="med" len="med"/>
            </a:ln>
          </p:spPr>
        </p:cxnSp>
        <p:cxnSp>
          <p:nvCxnSpPr>
            <p:cNvPr id="163" name="Google Shape;163;p15"/>
            <p:cNvCxnSpPr>
              <a:stCxn id="135" idx="6"/>
              <a:endCxn id="137" idx="2"/>
            </p:cNvCxnSpPr>
            <p:nvPr/>
          </p:nvCxnSpPr>
          <p:spPr>
            <a:xfrm rot="10800000" flipH="1">
              <a:off x="6569100" y="1537225"/>
              <a:ext cx="260400" cy="170700"/>
            </a:xfrm>
            <a:prstGeom prst="straightConnector1">
              <a:avLst/>
            </a:prstGeom>
            <a:noFill/>
            <a:ln w="9525" cap="flat" cmpd="sng">
              <a:solidFill>
                <a:schemeClr val="dk2"/>
              </a:solidFill>
              <a:prstDash val="solid"/>
              <a:round/>
              <a:headEnd type="none" w="med" len="med"/>
              <a:tailEnd type="none" w="med" len="med"/>
            </a:ln>
          </p:spPr>
        </p:cxnSp>
        <p:cxnSp>
          <p:nvCxnSpPr>
            <p:cNvPr id="164" name="Google Shape;164;p15"/>
            <p:cNvCxnSpPr>
              <a:stCxn id="135" idx="6"/>
              <a:endCxn id="138" idx="2"/>
            </p:cNvCxnSpPr>
            <p:nvPr/>
          </p:nvCxnSpPr>
          <p:spPr>
            <a:xfrm>
              <a:off x="6569100" y="1707925"/>
              <a:ext cx="260400" cy="170700"/>
            </a:xfrm>
            <a:prstGeom prst="straightConnector1">
              <a:avLst/>
            </a:prstGeom>
            <a:noFill/>
            <a:ln w="9525" cap="flat" cmpd="sng">
              <a:solidFill>
                <a:schemeClr val="dk2"/>
              </a:solidFill>
              <a:prstDash val="solid"/>
              <a:round/>
              <a:headEnd type="none" w="med" len="med"/>
              <a:tailEnd type="none" w="med" len="med"/>
            </a:ln>
          </p:spPr>
        </p:cxnSp>
        <p:cxnSp>
          <p:nvCxnSpPr>
            <p:cNvPr id="165" name="Google Shape;165;p15"/>
            <p:cNvCxnSpPr>
              <a:stCxn id="136" idx="6"/>
              <a:endCxn id="137" idx="2"/>
            </p:cNvCxnSpPr>
            <p:nvPr/>
          </p:nvCxnSpPr>
          <p:spPr>
            <a:xfrm rot="10800000" flipH="1">
              <a:off x="6569100" y="1537325"/>
              <a:ext cx="260400" cy="511800"/>
            </a:xfrm>
            <a:prstGeom prst="straightConnector1">
              <a:avLst/>
            </a:prstGeom>
            <a:noFill/>
            <a:ln w="9525" cap="flat" cmpd="sng">
              <a:solidFill>
                <a:schemeClr val="dk2"/>
              </a:solidFill>
              <a:prstDash val="solid"/>
              <a:round/>
              <a:headEnd type="none" w="med" len="med"/>
              <a:tailEnd type="none" w="med" len="med"/>
            </a:ln>
          </p:spPr>
        </p:cxnSp>
        <p:cxnSp>
          <p:nvCxnSpPr>
            <p:cNvPr id="166" name="Google Shape;166;p15"/>
            <p:cNvCxnSpPr>
              <a:stCxn id="136" idx="6"/>
              <a:endCxn id="138" idx="2"/>
            </p:cNvCxnSpPr>
            <p:nvPr/>
          </p:nvCxnSpPr>
          <p:spPr>
            <a:xfrm rot="10800000" flipH="1">
              <a:off x="6569100" y="1878425"/>
              <a:ext cx="260400" cy="170700"/>
            </a:xfrm>
            <a:prstGeom prst="straightConnector1">
              <a:avLst/>
            </a:prstGeom>
            <a:noFill/>
            <a:ln w="9525" cap="flat" cmpd="sng">
              <a:solidFill>
                <a:schemeClr val="dk2"/>
              </a:solidFill>
              <a:prstDash val="solid"/>
              <a:round/>
              <a:headEnd type="none" w="med" len="med"/>
              <a:tailEnd type="none" w="med" len="med"/>
            </a:ln>
          </p:spPr>
        </p:cxnSp>
      </p:grpSp>
      <p:grpSp>
        <p:nvGrpSpPr>
          <p:cNvPr id="167" name="Google Shape;167;p15"/>
          <p:cNvGrpSpPr/>
          <p:nvPr/>
        </p:nvGrpSpPr>
        <p:grpSpPr>
          <a:xfrm>
            <a:off x="838384" y="2546726"/>
            <a:ext cx="285358" cy="359121"/>
            <a:chOff x="2255525" y="312425"/>
            <a:chExt cx="2712525" cy="3413700"/>
          </a:xfrm>
        </p:grpSpPr>
        <p:sp>
          <p:nvSpPr>
            <p:cNvPr id="168" name="Google Shape;168;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040375" y="1242050"/>
              <a:ext cx="82500" cy="1752600"/>
            </a:xfrm>
            <a:prstGeom prst="rect">
              <a:avLst/>
            </a:prstGeom>
            <a:solidFill>
              <a:srgbClr val="E0666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2520750" y="2712725"/>
              <a:ext cx="602100" cy="452100"/>
            </a:xfrm>
            <a:prstGeom prst="teardrop">
              <a:avLst>
                <a:gd name="adj" fmla="val 100000"/>
              </a:avLst>
            </a:prstGeom>
            <a:solidFill>
              <a:srgbClr val="E0666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rot="-5400000" flipH="1">
              <a:off x="3269425" y="489750"/>
              <a:ext cx="745800" cy="1203900"/>
            </a:xfrm>
            <a:prstGeom prst="parallelogram">
              <a:avLst>
                <a:gd name="adj" fmla="val 70498"/>
              </a:avLst>
            </a:prstGeom>
            <a:solidFill>
              <a:srgbClr val="FF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15"/>
          <p:cNvGrpSpPr/>
          <p:nvPr/>
        </p:nvGrpSpPr>
        <p:grpSpPr>
          <a:xfrm>
            <a:off x="933946" y="2642288"/>
            <a:ext cx="285358" cy="359121"/>
            <a:chOff x="2255525" y="312425"/>
            <a:chExt cx="2712525" cy="3413700"/>
          </a:xfrm>
        </p:grpSpPr>
        <p:sp>
          <p:nvSpPr>
            <p:cNvPr id="176" name="Google Shape;176;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3040375" y="1242050"/>
              <a:ext cx="82500" cy="1752600"/>
            </a:xfrm>
            <a:prstGeom prst="rect">
              <a:avLst/>
            </a:prstGeom>
            <a:solidFill>
              <a:srgbClr val="3C78D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2520750" y="2712725"/>
              <a:ext cx="602100" cy="452100"/>
            </a:xfrm>
            <a:prstGeom prst="teardrop">
              <a:avLst>
                <a:gd name="adj" fmla="val 100000"/>
              </a:avLst>
            </a:prstGeom>
            <a:solidFill>
              <a:srgbClr val="3D85C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rot="-5400000" flipH="1">
              <a:off x="3269425" y="489750"/>
              <a:ext cx="745800" cy="1203900"/>
            </a:xfrm>
            <a:prstGeom prst="parallelogram">
              <a:avLst>
                <a:gd name="adj" fmla="val 70498"/>
              </a:avLst>
            </a:prstGeom>
            <a:solidFill>
              <a:srgbClr val="00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5"/>
          <p:cNvGrpSpPr/>
          <p:nvPr/>
        </p:nvGrpSpPr>
        <p:grpSpPr>
          <a:xfrm>
            <a:off x="1029508" y="2737849"/>
            <a:ext cx="285358" cy="359121"/>
            <a:chOff x="2255525" y="312425"/>
            <a:chExt cx="2712525" cy="3413700"/>
          </a:xfrm>
        </p:grpSpPr>
        <p:sp>
          <p:nvSpPr>
            <p:cNvPr id="184" name="Google Shape;184;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040375" y="1242050"/>
              <a:ext cx="82500" cy="1752600"/>
            </a:xfrm>
            <a:prstGeom prst="rect">
              <a:avLst/>
            </a:prstGeom>
            <a:solidFill>
              <a:srgbClr val="E691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2520750" y="2712725"/>
              <a:ext cx="602100" cy="452100"/>
            </a:xfrm>
            <a:prstGeom prst="teardrop">
              <a:avLst>
                <a:gd name="adj" fmla="val 100000"/>
              </a:avLst>
            </a:prstGeom>
            <a:solidFill>
              <a:srgbClr val="E691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rot="-5400000" flipH="1">
              <a:off x="3269425" y="489750"/>
              <a:ext cx="745800" cy="1203900"/>
            </a:xfrm>
            <a:prstGeom prst="parallelogram">
              <a:avLst>
                <a:gd name="adj" fmla="val 70498"/>
              </a:avLst>
            </a:prstGeom>
            <a:solidFill>
              <a:srgbClr val="FF99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5"/>
          <p:cNvGrpSpPr/>
          <p:nvPr/>
        </p:nvGrpSpPr>
        <p:grpSpPr>
          <a:xfrm>
            <a:off x="1125070" y="2833410"/>
            <a:ext cx="285358" cy="359121"/>
            <a:chOff x="2255525" y="312425"/>
            <a:chExt cx="2712525" cy="3413700"/>
          </a:xfrm>
        </p:grpSpPr>
        <p:sp>
          <p:nvSpPr>
            <p:cNvPr id="192" name="Google Shape;192;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5"/>
          <p:cNvSpPr/>
          <p:nvPr/>
        </p:nvSpPr>
        <p:spPr>
          <a:xfrm>
            <a:off x="1464250" y="2692827"/>
            <a:ext cx="531600" cy="258000"/>
          </a:xfrm>
          <a:prstGeom prst="right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2811181" y="2692827"/>
            <a:ext cx="531600" cy="258000"/>
          </a:xfrm>
          <a:prstGeom prst="right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5"/>
          <p:cNvGrpSpPr/>
          <p:nvPr/>
        </p:nvGrpSpPr>
        <p:grpSpPr>
          <a:xfrm>
            <a:off x="3484401" y="2495931"/>
            <a:ext cx="1293987" cy="842868"/>
            <a:chOff x="5086350" y="1038225"/>
            <a:chExt cx="2063775" cy="1344288"/>
          </a:xfrm>
        </p:grpSpPr>
        <p:sp>
          <p:nvSpPr>
            <p:cNvPr id="202" name="Google Shape;202;p15"/>
            <p:cNvSpPr/>
            <p:nvPr/>
          </p:nvSpPr>
          <p:spPr>
            <a:xfrm>
              <a:off x="5667375" y="103822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5667375" y="137942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5667375" y="172062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5667375" y="2061813"/>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6248400" y="12063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6248400" y="15475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6248400" y="18887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6829425" y="13769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6829425" y="17181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5086350" y="13769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5086350" y="17181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3" name="Google Shape;213;p15"/>
            <p:cNvCxnSpPr>
              <a:stCxn id="211" idx="6"/>
              <a:endCxn id="202" idx="2"/>
            </p:cNvCxnSpPr>
            <p:nvPr/>
          </p:nvCxnSpPr>
          <p:spPr>
            <a:xfrm rot="10800000" flipH="1">
              <a:off x="5407050" y="1198625"/>
              <a:ext cx="260400" cy="338700"/>
            </a:xfrm>
            <a:prstGeom prst="straightConnector1">
              <a:avLst/>
            </a:prstGeom>
            <a:noFill/>
            <a:ln w="9525" cap="flat" cmpd="sng">
              <a:solidFill>
                <a:schemeClr val="dk2"/>
              </a:solidFill>
              <a:prstDash val="solid"/>
              <a:round/>
              <a:headEnd type="none" w="med" len="med"/>
              <a:tailEnd type="none" w="med" len="med"/>
            </a:ln>
          </p:spPr>
        </p:cxnSp>
        <p:cxnSp>
          <p:nvCxnSpPr>
            <p:cNvPr id="214" name="Google Shape;214;p15"/>
            <p:cNvCxnSpPr>
              <a:stCxn id="211" idx="6"/>
              <a:endCxn id="203" idx="2"/>
            </p:cNvCxnSpPr>
            <p:nvPr/>
          </p:nvCxnSpPr>
          <p:spPr>
            <a:xfrm>
              <a:off x="5407050" y="1537325"/>
              <a:ext cx="260400" cy="240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p15"/>
            <p:cNvCxnSpPr>
              <a:stCxn id="211" idx="6"/>
              <a:endCxn id="204" idx="2"/>
            </p:cNvCxnSpPr>
            <p:nvPr/>
          </p:nvCxnSpPr>
          <p:spPr>
            <a:xfrm>
              <a:off x="5407050" y="1537325"/>
              <a:ext cx="260400" cy="343800"/>
            </a:xfrm>
            <a:prstGeom prst="straightConnector1">
              <a:avLst/>
            </a:prstGeom>
            <a:noFill/>
            <a:ln w="9525" cap="flat" cmpd="sng">
              <a:solidFill>
                <a:schemeClr val="dk2"/>
              </a:solidFill>
              <a:prstDash val="solid"/>
              <a:round/>
              <a:headEnd type="none" w="med" len="med"/>
              <a:tailEnd type="none" w="med" len="med"/>
            </a:ln>
          </p:spPr>
        </p:cxnSp>
        <p:cxnSp>
          <p:nvCxnSpPr>
            <p:cNvPr id="216" name="Google Shape;216;p15"/>
            <p:cNvCxnSpPr>
              <a:stCxn id="211" idx="6"/>
              <a:endCxn id="205" idx="2"/>
            </p:cNvCxnSpPr>
            <p:nvPr/>
          </p:nvCxnSpPr>
          <p:spPr>
            <a:xfrm>
              <a:off x="5407050" y="1537325"/>
              <a:ext cx="260400" cy="684900"/>
            </a:xfrm>
            <a:prstGeom prst="straightConnector1">
              <a:avLst/>
            </a:prstGeom>
            <a:noFill/>
            <a:ln w="9525" cap="flat" cmpd="sng">
              <a:solidFill>
                <a:schemeClr val="dk2"/>
              </a:solidFill>
              <a:prstDash val="solid"/>
              <a:round/>
              <a:headEnd type="none" w="med" len="med"/>
              <a:tailEnd type="none" w="med" len="med"/>
            </a:ln>
          </p:spPr>
        </p:cxnSp>
        <p:cxnSp>
          <p:nvCxnSpPr>
            <p:cNvPr id="217" name="Google Shape;217;p15"/>
            <p:cNvCxnSpPr>
              <a:stCxn id="212" idx="6"/>
              <a:endCxn id="202" idx="2"/>
            </p:cNvCxnSpPr>
            <p:nvPr/>
          </p:nvCxnSpPr>
          <p:spPr>
            <a:xfrm rot="10800000" flipH="1">
              <a:off x="5407050" y="1198725"/>
              <a:ext cx="260400" cy="679800"/>
            </a:xfrm>
            <a:prstGeom prst="straightConnector1">
              <a:avLst/>
            </a:prstGeom>
            <a:noFill/>
            <a:ln w="9525" cap="flat" cmpd="sng">
              <a:solidFill>
                <a:schemeClr val="dk2"/>
              </a:solidFill>
              <a:prstDash val="solid"/>
              <a:round/>
              <a:headEnd type="none" w="med" len="med"/>
              <a:tailEnd type="none" w="med" len="med"/>
            </a:ln>
          </p:spPr>
        </p:cxnSp>
        <p:cxnSp>
          <p:nvCxnSpPr>
            <p:cNvPr id="218" name="Google Shape;218;p15"/>
            <p:cNvCxnSpPr>
              <a:stCxn id="212" idx="6"/>
              <a:endCxn id="203" idx="2"/>
            </p:cNvCxnSpPr>
            <p:nvPr/>
          </p:nvCxnSpPr>
          <p:spPr>
            <a:xfrm rot="10800000" flipH="1">
              <a:off x="5407050" y="1539825"/>
              <a:ext cx="260400" cy="338700"/>
            </a:xfrm>
            <a:prstGeom prst="straightConnector1">
              <a:avLst/>
            </a:prstGeom>
            <a:noFill/>
            <a:ln w="9525" cap="flat" cmpd="sng">
              <a:solidFill>
                <a:schemeClr val="dk2"/>
              </a:solidFill>
              <a:prstDash val="solid"/>
              <a:round/>
              <a:headEnd type="none" w="med" len="med"/>
              <a:tailEnd type="none" w="med" len="med"/>
            </a:ln>
          </p:spPr>
        </p:cxnSp>
        <p:cxnSp>
          <p:nvCxnSpPr>
            <p:cNvPr id="219" name="Google Shape;219;p15"/>
            <p:cNvCxnSpPr>
              <a:stCxn id="212" idx="6"/>
              <a:endCxn id="204" idx="2"/>
            </p:cNvCxnSpPr>
            <p:nvPr/>
          </p:nvCxnSpPr>
          <p:spPr>
            <a:xfrm>
              <a:off x="5407050" y="1878525"/>
              <a:ext cx="260400" cy="2400"/>
            </a:xfrm>
            <a:prstGeom prst="straightConnector1">
              <a:avLst/>
            </a:prstGeom>
            <a:noFill/>
            <a:ln w="9525" cap="flat" cmpd="sng">
              <a:solidFill>
                <a:schemeClr val="dk2"/>
              </a:solidFill>
              <a:prstDash val="solid"/>
              <a:round/>
              <a:headEnd type="none" w="med" len="med"/>
              <a:tailEnd type="none" w="med" len="med"/>
            </a:ln>
          </p:spPr>
        </p:cxnSp>
        <p:cxnSp>
          <p:nvCxnSpPr>
            <p:cNvPr id="220" name="Google Shape;220;p15"/>
            <p:cNvCxnSpPr>
              <a:stCxn id="212" idx="6"/>
              <a:endCxn id="205" idx="2"/>
            </p:cNvCxnSpPr>
            <p:nvPr/>
          </p:nvCxnSpPr>
          <p:spPr>
            <a:xfrm>
              <a:off x="5407050" y="1878525"/>
              <a:ext cx="260400" cy="343500"/>
            </a:xfrm>
            <a:prstGeom prst="straightConnector1">
              <a:avLst/>
            </a:prstGeom>
            <a:noFill/>
            <a:ln w="9525" cap="flat" cmpd="sng">
              <a:solidFill>
                <a:schemeClr val="dk2"/>
              </a:solidFill>
              <a:prstDash val="solid"/>
              <a:round/>
              <a:headEnd type="none" w="med" len="med"/>
              <a:tailEnd type="none" w="med" len="med"/>
            </a:ln>
          </p:spPr>
        </p:cxnSp>
        <p:cxnSp>
          <p:nvCxnSpPr>
            <p:cNvPr id="221" name="Google Shape;221;p15"/>
            <p:cNvCxnSpPr>
              <a:stCxn id="202" idx="6"/>
              <a:endCxn id="206" idx="2"/>
            </p:cNvCxnSpPr>
            <p:nvPr/>
          </p:nvCxnSpPr>
          <p:spPr>
            <a:xfrm>
              <a:off x="5988075" y="1198575"/>
              <a:ext cx="260400" cy="168000"/>
            </a:xfrm>
            <a:prstGeom prst="straightConnector1">
              <a:avLst/>
            </a:prstGeom>
            <a:noFill/>
            <a:ln w="9525" cap="flat" cmpd="sng">
              <a:solidFill>
                <a:schemeClr val="dk2"/>
              </a:solidFill>
              <a:prstDash val="solid"/>
              <a:round/>
              <a:headEnd type="none" w="med" len="med"/>
              <a:tailEnd type="none" w="med" len="med"/>
            </a:ln>
          </p:spPr>
        </p:cxnSp>
        <p:cxnSp>
          <p:nvCxnSpPr>
            <p:cNvPr id="222" name="Google Shape;222;p15"/>
            <p:cNvCxnSpPr>
              <a:stCxn id="202" idx="6"/>
              <a:endCxn id="207" idx="2"/>
            </p:cNvCxnSpPr>
            <p:nvPr/>
          </p:nvCxnSpPr>
          <p:spPr>
            <a:xfrm>
              <a:off x="5988075" y="1198575"/>
              <a:ext cx="260400" cy="509400"/>
            </a:xfrm>
            <a:prstGeom prst="straightConnector1">
              <a:avLst/>
            </a:prstGeom>
            <a:noFill/>
            <a:ln w="9525" cap="flat" cmpd="sng">
              <a:solidFill>
                <a:schemeClr val="dk2"/>
              </a:solidFill>
              <a:prstDash val="solid"/>
              <a:round/>
              <a:headEnd type="none" w="med" len="med"/>
              <a:tailEnd type="none" w="med" len="med"/>
            </a:ln>
          </p:spPr>
        </p:cxnSp>
        <p:cxnSp>
          <p:nvCxnSpPr>
            <p:cNvPr id="223" name="Google Shape;223;p15"/>
            <p:cNvCxnSpPr>
              <a:endCxn id="208" idx="2"/>
            </p:cNvCxnSpPr>
            <p:nvPr/>
          </p:nvCxnSpPr>
          <p:spPr>
            <a:xfrm>
              <a:off x="5988000" y="1198625"/>
              <a:ext cx="260400" cy="850500"/>
            </a:xfrm>
            <a:prstGeom prst="straightConnector1">
              <a:avLst/>
            </a:prstGeom>
            <a:noFill/>
            <a:ln w="9525" cap="flat" cmpd="sng">
              <a:solidFill>
                <a:schemeClr val="dk2"/>
              </a:solidFill>
              <a:prstDash val="solid"/>
              <a:round/>
              <a:headEnd type="none" w="med" len="med"/>
              <a:tailEnd type="none" w="med" len="med"/>
            </a:ln>
          </p:spPr>
        </p:cxnSp>
        <p:cxnSp>
          <p:nvCxnSpPr>
            <p:cNvPr id="224" name="Google Shape;224;p15"/>
            <p:cNvCxnSpPr>
              <a:stCxn id="203" idx="6"/>
              <a:endCxn id="206" idx="2"/>
            </p:cNvCxnSpPr>
            <p:nvPr/>
          </p:nvCxnSpPr>
          <p:spPr>
            <a:xfrm rot="10800000" flipH="1">
              <a:off x="5988075" y="1366675"/>
              <a:ext cx="260400" cy="17310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15"/>
            <p:cNvCxnSpPr>
              <a:stCxn id="203" idx="6"/>
              <a:endCxn id="207" idx="2"/>
            </p:cNvCxnSpPr>
            <p:nvPr/>
          </p:nvCxnSpPr>
          <p:spPr>
            <a:xfrm>
              <a:off x="5988075" y="1539775"/>
              <a:ext cx="260400" cy="168300"/>
            </a:xfrm>
            <a:prstGeom prst="straightConnector1">
              <a:avLst/>
            </a:prstGeom>
            <a:noFill/>
            <a:ln w="9525" cap="flat" cmpd="sng">
              <a:solidFill>
                <a:schemeClr val="dk2"/>
              </a:solidFill>
              <a:prstDash val="solid"/>
              <a:round/>
              <a:headEnd type="none" w="med" len="med"/>
              <a:tailEnd type="none" w="med" len="med"/>
            </a:ln>
          </p:spPr>
        </p:cxnSp>
        <p:cxnSp>
          <p:nvCxnSpPr>
            <p:cNvPr id="226" name="Google Shape;226;p15"/>
            <p:cNvCxnSpPr>
              <a:stCxn id="203" idx="6"/>
              <a:endCxn id="208" idx="2"/>
            </p:cNvCxnSpPr>
            <p:nvPr/>
          </p:nvCxnSpPr>
          <p:spPr>
            <a:xfrm>
              <a:off x="5988075" y="1539775"/>
              <a:ext cx="260400" cy="50940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15"/>
            <p:cNvCxnSpPr>
              <a:stCxn id="204" idx="6"/>
              <a:endCxn id="206" idx="2"/>
            </p:cNvCxnSpPr>
            <p:nvPr/>
          </p:nvCxnSpPr>
          <p:spPr>
            <a:xfrm rot="10800000" flipH="1">
              <a:off x="5988075" y="1366775"/>
              <a:ext cx="260400" cy="514200"/>
            </a:xfrm>
            <a:prstGeom prst="straightConnector1">
              <a:avLst/>
            </a:prstGeom>
            <a:noFill/>
            <a:ln w="9525" cap="flat" cmpd="sng">
              <a:solidFill>
                <a:schemeClr val="dk2"/>
              </a:solidFill>
              <a:prstDash val="solid"/>
              <a:round/>
              <a:headEnd type="none" w="med" len="med"/>
              <a:tailEnd type="none" w="med" len="med"/>
            </a:ln>
          </p:spPr>
        </p:cxnSp>
        <p:cxnSp>
          <p:nvCxnSpPr>
            <p:cNvPr id="228" name="Google Shape;228;p15"/>
            <p:cNvCxnSpPr>
              <a:stCxn id="204" idx="6"/>
              <a:endCxn id="207" idx="2"/>
            </p:cNvCxnSpPr>
            <p:nvPr/>
          </p:nvCxnSpPr>
          <p:spPr>
            <a:xfrm rot="10800000" flipH="1">
              <a:off x="5988075" y="1707875"/>
              <a:ext cx="260400" cy="173100"/>
            </a:xfrm>
            <a:prstGeom prst="straightConnector1">
              <a:avLst/>
            </a:prstGeom>
            <a:noFill/>
            <a:ln w="9525" cap="flat" cmpd="sng">
              <a:solidFill>
                <a:schemeClr val="dk2"/>
              </a:solidFill>
              <a:prstDash val="solid"/>
              <a:round/>
              <a:headEnd type="none" w="med" len="med"/>
              <a:tailEnd type="none" w="med" len="med"/>
            </a:ln>
          </p:spPr>
        </p:cxnSp>
        <p:cxnSp>
          <p:nvCxnSpPr>
            <p:cNvPr id="229" name="Google Shape;229;p15"/>
            <p:cNvCxnSpPr>
              <a:stCxn id="204" idx="6"/>
              <a:endCxn id="208" idx="2"/>
            </p:cNvCxnSpPr>
            <p:nvPr/>
          </p:nvCxnSpPr>
          <p:spPr>
            <a:xfrm>
              <a:off x="5988075" y="1880975"/>
              <a:ext cx="260400" cy="16830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15"/>
            <p:cNvCxnSpPr>
              <a:stCxn id="205" idx="6"/>
              <a:endCxn id="206" idx="2"/>
            </p:cNvCxnSpPr>
            <p:nvPr/>
          </p:nvCxnSpPr>
          <p:spPr>
            <a:xfrm rot="10800000" flipH="1">
              <a:off x="5988075" y="1366863"/>
              <a:ext cx="260400" cy="855300"/>
            </a:xfrm>
            <a:prstGeom prst="straightConnector1">
              <a:avLst/>
            </a:prstGeom>
            <a:noFill/>
            <a:ln w="9525" cap="flat" cmpd="sng">
              <a:solidFill>
                <a:schemeClr val="dk2"/>
              </a:solidFill>
              <a:prstDash val="solid"/>
              <a:round/>
              <a:headEnd type="none" w="med" len="med"/>
              <a:tailEnd type="none" w="med" len="med"/>
            </a:ln>
          </p:spPr>
        </p:cxnSp>
        <p:cxnSp>
          <p:nvCxnSpPr>
            <p:cNvPr id="231" name="Google Shape;231;p15"/>
            <p:cNvCxnSpPr>
              <a:stCxn id="205" idx="6"/>
              <a:endCxn id="207" idx="2"/>
            </p:cNvCxnSpPr>
            <p:nvPr/>
          </p:nvCxnSpPr>
          <p:spPr>
            <a:xfrm rot="10800000" flipH="1">
              <a:off x="5988075" y="1707963"/>
              <a:ext cx="260400" cy="514200"/>
            </a:xfrm>
            <a:prstGeom prst="straightConnector1">
              <a:avLst/>
            </a:prstGeom>
            <a:noFill/>
            <a:ln w="9525" cap="flat" cmpd="sng">
              <a:solidFill>
                <a:schemeClr val="dk2"/>
              </a:solidFill>
              <a:prstDash val="solid"/>
              <a:round/>
              <a:headEnd type="none" w="med" len="med"/>
              <a:tailEnd type="none" w="med" len="med"/>
            </a:ln>
          </p:spPr>
        </p:cxnSp>
        <p:cxnSp>
          <p:nvCxnSpPr>
            <p:cNvPr id="232" name="Google Shape;232;p15"/>
            <p:cNvCxnSpPr>
              <a:stCxn id="205" idx="6"/>
              <a:endCxn id="208" idx="2"/>
            </p:cNvCxnSpPr>
            <p:nvPr/>
          </p:nvCxnSpPr>
          <p:spPr>
            <a:xfrm rot="10800000" flipH="1">
              <a:off x="5988075" y="2049063"/>
              <a:ext cx="260400" cy="173100"/>
            </a:xfrm>
            <a:prstGeom prst="straightConnector1">
              <a:avLst/>
            </a:prstGeom>
            <a:noFill/>
            <a:ln w="9525" cap="flat" cmpd="sng">
              <a:solidFill>
                <a:schemeClr val="dk2"/>
              </a:solidFill>
              <a:prstDash val="solid"/>
              <a:round/>
              <a:headEnd type="none" w="med" len="med"/>
              <a:tailEnd type="none" w="med" len="med"/>
            </a:ln>
          </p:spPr>
        </p:cxnSp>
        <p:cxnSp>
          <p:nvCxnSpPr>
            <p:cNvPr id="233" name="Google Shape;233;p15"/>
            <p:cNvCxnSpPr>
              <a:stCxn id="206" idx="6"/>
              <a:endCxn id="209" idx="2"/>
            </p:cNvCxnSpPr>
            <p:nvPr/>
          </p:nvCxnSpPr>
          <p:spPr>
            <a:xfrm>
              <a:off x="6569100" y="1366725"/>
              <a:ext cx="260400" cy="170700"/>
            </a:xfrm>
            <a:prstGeom prst="straightConnector1">
              <a:avLst/>
            </a:prstGeom>
            <a:noFill/>
            <a:ln w="9525" cap="flat" cmpd="sng">
              <a:solidFill>
                <a:schemeClr val="dk2"/>
              </a:solidFill>
              <a:prstDash val="solid"/>
              <a:round/>
              <a:headEnd type="none" w="med" len="med"/>
              <a:tailEnd type="none" w="med" len="med"/>
            </a:ln>
          </p:spPr>
        </p:cxnSp>
        <p:cxnSp>
          <p:nvCxnSpPr>
            <p:cNvPr id="234" name="Google Shape;234;p15"/>
            <p:cNvCxnSpPr>
              <a:stCxn id="206" idx="6"/>
              <a:endCxn id="210" idx="2"/>
            </p:cNvCxnSpPr>
            <p:nvPr/>
          </p:nvCxnSpPr>
          <p:spPr>
            <a:xfrm>
              <a:off x="6569100" y="1366725"/>
              <a:ext cx="260400" cy="511800"/>
            </a:xfrm>
            <a:prstGeom prst="straightConnector1">
              <a:avLst/>
            </a:prstGeom>
            <a:noFill/>
            <a:ln w="9525" cap="flat" cmpd="sng">
              <a:solidFill>
                <a:schemeClr val="dk2"/>
              </a:solidFill>
              <a:prstDash val="solid"/>
              <a:round/>
              <a:headEnd type="none" w="med" len="med"/>
              <a:tailEnd type="none" w="med" len="med"/>
            </a:ln>
          </p:spPr>
        </p:cxnSp>
        <p:cxnSp>
          <p:nvCxnSpPr>
            <p:cNvPr id="235" name="Google Shape;235;p15"/>
            <p:cNvCxnSpPr>
              <a:stCxn id="207" idx="6"/>
              <a:endCxn id="209" idx="2"/>
            </p:cNvCxnSpPr>
            <p:nvPr/>
          </p:nvCxnSpPr>
          <p:spPr>
            <a:xfrm rot="10800000" flipH="1">
              <a:off x="6569100" y="1537225"/>
              <a:ext cx="260400" cy="170700"/>
            </a:xfrm>
            <a:prstGeom prst="straightConnector1">
              <a:avLst/>
            </a:prstGeom>
            <a:noFill/>
            <a:ln w="9525" cap="flat" cmpd="sng">
              <a:solidFill>
                <a:schemeClr val="dk2"/>
              </a:solidFill>
              <a:prstDash val="solid"/>
              <a:round/>
              <a:headEnd type="none" w="med" len="med"/>
              <a:tailEnd type="none" w="med" len="med"/>
            </a:ln>
          </p:spPr>
        </p:cxnSp>
        <p:cxnSp>
          <p:nvCxnSpPr>
            <p:cNvPr id="236" name="Google Shape;236;p15"/>
            <p:cNvCxnSpPr>
              <a:stCxn id="207" idx="6"/>
              <a:endCxn id="210" idx="2"/>
            </p:cNvCxnSpPr>
            <p:nvPr/>
          </p:nvCxnSpPr>
          <p:spPr>
            <a:xfrm>
              <a:off x="6569100" y="1707925"/>
              <a:ext cx="260400" cy="170700"/>
            </a:xfrm>
            <a:prstGeom prst="straightConnector1">
              <a:avLst/>
            </a:prstGeom>
            <a:noFill/>
            <a:ln w="9525" cap="flat" cmpd="sng">
              <a:solidFill>
                <a:schemeClr val="dk2"/>
              </a:solidFill>
              <a:prstDash val="solid"/>
              <a:round/>
              <a:headEnd type="none" w="med" len="med"/>
              <a:tailEnd type="none" w="med" len="med"/>
            </a:ln>
          </p:spPr>
        </p:cxnSp>
        <p:cxnSp>
          <p:nvCxnSpPr>
            <p:cNvPr id="237" name="Google Shape;237;p15"/>
            <p:cNvCxnSpPr>
              <a:stCxn id="208" idx="6"/>
              <a:endCxn id="209" idx="2"/>
            </p:cNvCxnSpPr>
            <p:nvPr/>
          </p:nvCxnSpPr>
          <p:spPr>
            <a:xfrm rot="10800000" flipH="1">
              <a:off x="6569100" y="1537325"/>
              <a:ext cx="260400" cy="511800"/>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15"/>
            <p:cNvCxnSpPr>
              <a:stCxn id="208" idx="6"/>
              <a:endCxn id="210" idx="2"/>
            </p:cNvCxnSpPr>
            <p:nvPr/>
          </p:nvCxnSpPr>
          <p:spPr>
            <a:xfrm rot="10800000" flipH="1">
              <a:off x="6569100" y="1878425"/>
              <a:ext cx="260400" cy="170700"/>
            </a:xfrm>
            <a:prstGeom prst="straightConnector1">
              <a:avLst/>
            </a:prstGeom>
            <a:noFill/>
            <a:ln w="9525" cap="flat" cmpd="sng">
              <a:solidFill>
                <a:schemeClr val="dk2"/>
              </a:solidFill>
              <a:prstDash val="solid"/>
              <a:round/>
              <a:headEnd type="none" w="med" len="med"/>
              <a:tailEnd type="none" w="med" len="med"/>
            </a:ln>
          </p:spPr>
        </p:cxnSp>
      </p:grpSp>
      <p:grpSp>
        <p:nvGrpSpPr>
          <p:cNvPr id="239" name="Google Shape;239;p15"/>
          <p:cNvGrpSpPr/>
          <p:nvPr/>
        </p:nvGrpSpPr>
        <p:grpSpPr>
          <a:xfrm>
            <a:off x="838384" y="3412064"/>
            <a:ext cx="285358" cy="359121"/>
            <a:chOff x="2255525" y="312425"/>
            <a:chExt cx="2712525" cy="3413700"/>
          </a:xfrm>
        </p:grpSpPr>
        <p:sp>
          <p:nvSpPr>
            <p:cNvPr id="240" name="Google Shape;240;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3040375" y="1242050"/>
              <a:ext cx="82500" cy="1752600"/>
            </a:xfrm>
            <a:prstGeom prst="rect">
              <a:avLst/>
            </a:prstGeom>
            <a:solidFill>
              <a:srgbClr val="E0666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2520750" y="2712725"/>
              <a:ext cx="602100" cy="452100"/>
            </a:xfrm>
            <a:prstGeom prst="teardrop">
              <a:avLst>
                <a:gd name="adj" fmla="val 100000"/>
              </a:avLst>
            </a:prstGeom>
            <a:solidFill>
              <a:srgbClr val="E0666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rot="-5400000" flipH="1">
              <a:off x="3269425" y="489750"/>
              <a:ext cx="745800" cy="1203900"/>
            </a:xfrm>
            <a:prstGeom prst="parallelogram">
              <a:avLst>
                <a:gd name="adj" fmla="val 70498"/>
              </a:avLst>
            </a:prstGeom>
            <a:solidFill>
              <a:srgbClr val="FF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15"/>
          <p:cNvGrpSpPr/>
          <p:nvPr/>
        </p:nvGrpSpPr>
        <p:grpSpPr>
          <a:xfrm>
            <a:off x="933946" y="3507625"/>
            <a:ext cx="285358" cy="359121"/>
            <a:chOff x="2255525" y="312425"/>
            <a:chExt cx="2712525" cy="3413700"/>
          </a:xfrm>
        </p:grpSpPr>
        <p:sp>
          <p:nvSpPr>
            <p:cNvPr id="248" name="Google Shape;248;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3040375" y="1242050"/>
              <a:ext cx="82500" cy="1752600"/>
            </a:xfrm>
            <a:prstGeom prst="rect">
              <a:avLst/>
            </a:prstGeom>
            <a:solidFill>
              <a:srgbClr val="3C78D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2520750" y="2712725"/>
              <a:ext cx="602100" cy="452100"/>
            </a:xfrm>
            <a:prstGeom prst="teardrop">
              <a:avLst>
                <a:gd name="adj" fmla="val 100000"/>
              </a:avLst>
            </a:prstGeom>
            <a:solidFill>
              <a:srgbClr val="3D85C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rot="-5400000" flipH="1">
              <a:off x="3269425" y="489750"/>
              <a:ext cx="745800" cy="1203900"/>
            </a:xfrm>
            <a:prstGeom prst="parallelogram">
              <a:avLst>
                <a:gd name="adj" fmla="val 70498"/>
              </a:avLst>
            </a:prstGeom>
            <a:solidFill>
              <a:srgbClr val="00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15"/>
          <p:cNvGrpSpPr/>
          <p:nvPr/>
        </p:nvGrpSpPr>
        <p:grpSpPr>
          <a:xfrm>
            <a:off x="1029508" y="3603186"/>
            <a:ext cx="285358" cy="359121"/>
            <a:chOff x="2255525" y="312425"/>
            <a:chExt cx="2712525" cy="3413700"/>
          </a:xfrm>
        </p:grpSpPr>
        <p:sp>
          <p:nvSpPr>
            <p:cNvPr id="256" name="Google Shape;256;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3040375" y="1242050"/>
              <a:ext cx="82500" cy="1752600"/>
            </a:xfrm>
            <a:prstGeom prst="rect">
              <a:avLst/>
            </a:prstGeom>
            <a:solidFill>
              <a:srgbClr val="E691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2520750" y="2712725"/>
              <a:ext cx="602100" cy="452100"/>
            </a:xfrm>
            <a:prstGeom prst="teardrop">
              <a:avLst>
                <a:gd name="adj" fmla="val 100000"/>
              </a:avLst>
            </a:prstGeom>
            <a:solidFill>
              <a:srgbClr val="E691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rot="-5400000" flipH="1">
              <a:off x="3269425" y="489750"/>
              <a:ext cx="745800" cy="1203900"/>
            </a:xfrm>
            <a:prstGeom prst="parallelogram">
              <a:avLst>
                <a:gd name="adj" fmla="val 70498"/>
              </a:avLst>
            </a:prstGeom>
            <a:solidFill>
              <a:srgbClr val="FF99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5"/>
          <p:cNvGrpSpPr/>
          <p:nvPr/>
        </p:nvGrpSpPr>
        <p:grpSpPr>
          <a:xfrm>
            <a:off x="1125070" y="3698748"/>
            <a:ext cx="285358" cy="359121"/>
            <a:chOff x="2255525" y="312425"/>
            <a:chExt cx="2712525" cy="3413700"/>
          </a:xfrm>
        </p:grpSpPr>
        <p:sp>
          <p:nvSpPr>
            <p:cNvPr id="264" name="Google Shape;264;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15"/>
          <p:cNvSpPr/>
          <p:nvPr/>
        </p:nvSpPr>
        <p:spPr>
          <a:xfrm>
            <a:off x="1464250" y="3558165"/>
            <a:ext cx="531600" cy="258000"/>
          </a:xfrm>
          <a:prstGeom prst="right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2811181" y="3558165"/>
            <a:ext cx="531600" cy="258000"/>
          </a:xfrm>
          <a:prstGeom prst="right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15"/>
          <p:cNvGrpSpPr/>
          <p:nvPr/>
        </p:nvGrpSpPr>
        <p:grpSpPr>
          <a:xfrm>
            <a:off x="3484401" y="3361269"/>
            <a:ext cx="1293987" cy="842868"/>
            <a:chOff x="5086350" y="1038225"/>
            <a:chExt cx="2063775" cy="1344288"/>
          </a:xfrm>
        </p:grpSpPr>
        <p:sp>
          <p:nvSpPr>
            <p:cNvPr id="274" name="Google Shape;274;p15"/>
            <p:cNvSpPr/>
            <p:nvPr/>
          </p:nvSpPr>
          <p:spPr>
            <a:xfrm>
              <a:off x="5667375" y="103822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5667375" y="137942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5667375" y="172062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5667375" y="2061813"/>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6248400" y="12063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6248400" y="15475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6248400" y="18887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6829425" y="13769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6829425" y="17181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5086350" y="13769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5086350" y="17181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5" name="Google Shape;285;p15"/>
            <p:cNvCxnSpPr>
              <a:stCxn id="283" idx="6"/>
              <a:endCxn id="274" idx="2"/>
            </p:cNvCxnSpPr>
            <p:nvPr/>
          </p:nvCxnSpPr>
          <p:spPr>
            <a:xfrm rot="10800000" flipH="1">
              <a:off x="5407050" y="1198625"/>
              <a:ext cx="260400" cy="338700"/>
            </a:xfrm>
            <a:prstGeom prst="straightConnector1">
              <a:avLst/>
            </a:prstGeom>
            <a:noFill/>
            <a:ln w="9525" cap="flat" cmpd="sng">
              <a:solidFill>
                <a:schemeClr val="dk2"/>
              </a:solidFill>
              <a:prstDash val="solid"/>
              <a:round/>
              <a:headEnd type="none" w="med" len="med"/>
              <a:tailEnd type="none" w="med" len="med"/>
            </a:ln>
          </p:spPr>
        </p:cxnSp>
        <p:cxnSp>
          <p:nvCxnSpPr>
            <p:cNvPr id="286" name="Google Shape;286;p15"/>
            <p:cNvCxnSpPr>
              <a:stCxn id="283" idx="6"/>
              <a:endCxn id="275" idx="2"/>
            </p:cNvCxnSpPr>
            <p:nvPr/>
          </p:nvCxnSpPr>
          <p:spPr>
            <a:xfrm>
              <a:off x="5407050" y="1537325"/>
              <a:ext cx="260400" cy="2400"/>
            </a:xfrm>
            <a:prstGeom prst="straightConnector1">
              <a:avLst/>
            </a:prstGeom>
            <a:noFill/>
            <a:ln w="9525" cap="flat" cmpd="sng">
              <a:solidFill>
                <a:schemeClr val="dk2"/>
              </a:solidFill>
              <a:prstDash val="solid"/>
              <a:round/>
              <a:headEnd type="none" w="med" len="med"/>
              <a:tailEnd type="none" w="med" len="med"/>
            </a:ln>
          </p:spPr>
        </p:cxnSp>
        <p:cxnSp>
          <p:nvCxnSpPr>
            <p:cNvPr id="287" name="Google Shape;287;p15"/>
            <p:cNvCxnSpPr>
              <a:stCxn id="283" idx="6"/>
              <a:endCxn id="276" idx="2"/>
            </p:cNvCxnSpPr>
            <p:nvPr/>
          </p:nvCxnSpPr>
          <p:spPr>
            <a:xfrm>
              <a:off x="5407050" y="1537325"/>
              <a:ext cx="260400" cy="343800"/>
            </a:xfrm>
            <a:prstGeom prst="straightConnector1">
              <a:avLst/>
            </a:prstGeom>
            <a:noFill/>
            <a:ln w="9525" cap="flat" cmpd="sng">
              <a:solidFill>
                <a:schemeClr val="dk2"/>
              </a:solidFill>
              <a:prstDash val="solid"/>
              <a:round/>
              <a:headEnd type="none" w="med" len="med"/>
              <a:tailEnd type="none" w="med" len="med"/>
            </a:ln>
          </p:spPr>
        </p:cxnSp>
        <p:cxnSp>
          <p:nvCxnSpPr>
            <p:cNvPr id="288" name="Google Shape;288;p15"/>
            <p:cNvCxnSpPr>
              <a:stCxn id="283" idx="6"/>
              <a:endCxn id="277" idx="2"/>
            </p:cNvCxnSpPr>
            <p:nvPr/>
          </p:nvCxnSpPr>
          <p:spPr>
            <a:xfrm>
              <a:off x="5407050" y="1537325"/>
              <a:ext cx="260400" cy="684900"/>
            </a:xfrm>
            <a:prstGeom prst="straightConnector1">
              <a:avLst/>
            </a:prstGeom>
            <a:noFill/>
            <a:ln w="9525" cap="flat" cmpd="sng">
              <a:solidFill>
                <a:schemeClr val="dk2"/>
              </a:solidFill>
              <a:prstDash val="solid"/>
              <a:round/>
              <a:headEnd type="none" w="med" len="med"/>
              <a:tailEnd type="none" w="med" len="med"/>
            </a:ln>
          </p:spPr>
        </p:cxnSp>
        <p:cxnSp>
          <p:nvCxnSpPr>
            <p:cNvPr id="289" name="Google Shape;289;p15"/>
            <p:cNvCxnSpPr>
              <a:stCxn id="284" idx="6"/>
              <a:endCxn id="274" idx="2"/>
            </p:cNvCxnSpPr>
            <p:nvPr/>
          </p:nvCxnSpPr>
          <p:spPr>
            <a:xfrm rot="10800000" flipH="1">
              <a:off x="5407050" y="1198425"/>
              <a:ext cx="260400" cy="68010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15"/>
            <p:cNvCxnSpPr>
              <a:stCxn id="284" idx="6"/>
              <a:endCxn id="275" idx="2"/>
            </p:cNvCxnSpPr>
            <p:nvPr/>
          </p:nvCxnSpPr>
          <p:spPr>
            <a:xfrm rot="10800000" flipH="1">
              <a:off x="5407050" y="1539825"/>
              <a:ext cx="260400" cy="338700"/>
            </a:xfrm>
            <a:prstGeom prst="straightConnector1">
              <a:avLst/>
            </a:prstGeom>
            <a:noFill/>
            <a:ln w="9525" cap="flat" cmpd="sng">
              <a:solidFill>
                <a:schemeClr val="dk2"/>
              </a:solidFill>
              <a:prstDash val="solid"/>
              <a:round/>
              <a:headEnd type="none" w="med" len="med"/>
              <a:tailEnd type="none" w="med" len="med"/>
            </a:ln>
          </p:spPr>
        </p:cxnSp>
        <p:cxnSp>
          <p:nvCxnSpPr>
            <p:cNvPr id="291" name="Google Shape;291;p15"/>
            <p:cNvCxnSpPr>
              <a:stCxn id="284" idx="6"/>
              <a:endCxn id="276" idx="2"/>
            </p:cNvCxnSpPr>
            <p:nvPr/>
          </p:nvCxnSpPr>
          <p:spPr>
            <a:xfrm>
              <a:off x="5407050" y="1878525"/>
              <a:ext cx="260400" cy="2400"/>
            </a:xfrm>
            <a:prstGeom prst="straightConnector1">
              <a:avLst/>
            </a:prstGeom>
            <a:noFill/>
            <a:ln w="9525" cap="flat" cmpd="sng">
              <a:solidFill>
                <a:schemeClr val="dk2"/>
              </a:solidFill>
              <a:prstDash val="solid"/>
              <a:round/>
              <a:headEnd type="none" w="med" len="med"/>
              <a:tailEnd type="none" w="med" len="med"/>
            </a:ln>
          </p:spPr>
        </p:cxnSp>
        <p:cxnSp>
          <p:nvCxnSpPr>
            <p:cNvPr id="292" name="Google Shape;292;p15"/>
            <p:cNvCxnSpPr>
              <a:stCxn id="284" idx="6"/>
              <a:endCxn id="277" idx="2"/>
            </p:cNvCxnSpPr>
            <p:nvPr/>
          </p:nvCxnSpPr>
          <p:spPr>
            <a:xfrm>
              <a:off x="5407050" y="1878525"/>
              <a:ext cx="260400" cy="343500"/>
            </a:xfrm>
            <a:prstGeom prst="straightConnector1">
              <a:avLst/>
            </a:prstGeom>
            <a:noFill/>
            <a:ln w="9525" cap="flat" cmpd="sng">
              <a:solidFill>
                <a:schemeClr val="dk2"/>
              </a:solidFill>
              <a:prstDash val="solid"/>
              <a:round/>
              <a:headEnd type="none" w="med" len="med"/>
              <a:tailEnd type="none" w="med" len="med"/>
            </a:ln>
          </p:spPr>
        </p:cxnSp>
        <p:cxnSp>
          <p:nvCxnSpPr>
            <p:cNvPr id="293" name="Google Shape;293;p15"/>
            <p:cNvCxnSpPr>
              <a:stCxn id="274" idx="6"/>
              <a:endCxn id="278" idx="2"/>
            </p:cNvCxnSpPr>
            <p:nvPr/>
          </p:nvCxnSpPr>
          <p:spPr>
            <a:xfrm>
              <a:off x="5988075" y="1198575"/>
              <a:ext cx="260400" cy="16830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15"/>
            <p:cNvCxnSpPr>
              <a:stCxn id="274" idx="6"/>
              <a:endCxn id="279" idx="2"/>
            </p:cNvCxnSpPr>
            <p:nvPr/>
          </p:nvCxnSpPr>
          <p:spPr>
            <a:xfrm>
              <a:off x="5988075" y="1198575"/>
              <a:ext cx="260400" cy="509400"/>
            </a:xfrm>
            <a:prstGeom prst="straightConnector1">
              <a:avLst/>
            </a:prstGeom>
            <a:noFill/>
            <a:ln w="9525" cap="flat" cmpd="sng">
              <a:solidFill>
                <a:schemeClr val="dk2"/>
              </a:solidFill>
              <a:prstDash val="solid"/>
              <a:round/>
              <a:headEnd type="none" w="med" len="med"/>
              <a:tailEnd type="none" w="med" len="med"/>
            </a:ln>
          </p:spPr>
        </p:cxnSp>
        <p:cxnSp>
          <p:nvCxnSpPr>
            <p:cNvPr id="295" name="Google Shape;295;p15"/>
            <p:cNvCxnSpPr>
              <a:endCxn id="280" idx="2"/>
            </p:cNvCxnSpPr>
            <p:nvPr/>
          </p:nvCxnSpPr>
          <p:spPr>
            <a:xfrm>
              <a:off x="5988000" y="1198625"/>
              <a:ext cx="260400" cy="850500"/>
            </a:xfrm>
            <a:prstGeom prst="straightConnector1">
              <a:avLst/>
            </a:prstGeom>
            <a:noFill/>
            <a:ln w="9525" cap="flat" cmpd="sng">
              <a:solidFill>
                <a:schemeClr val="dk2"/>
              </a:solidFill>
              <a:prstDash val="solid"/>
              <a:round/>
              <a:headEnd type="none" w="med" len="med"/>
              <a:tailEnd type="none" w="med" len="med"/>
            </a:ln>
          </p:spPr>
        </p:cxnSp>
        <p:cxnSp>
          <p:nvCxnSpPr>
            <p:cNvPr id="296" name="Google Shape;296;p15"/>
            <p:cNvCxnSpPr>
              <a:stCxn id="275" idx="6"/>
              <a:endCxn id="278" idx="2"/>
            </p:cNvCxnSpPr>
            <p:nvPr/>
          </p:nvCxnSpPr>
          <p:spPr>
            <a:xfrm rot="10800000" flipH="1">
              <a:off x="5988075" y="1366675"/>
              <a:ext cx="260400" cy="173100"/>
            </a:xfrm>
            <a:prstGeom prst="straightConnector1">
              <a:avLst/>
            </a:prstGeom>
            <a:noFill/>
            <a:ln w="9525" cap="flat" cmpd="sng">
              <a:solidFill>
                <a:schemeClr val="dk2"/>
              </a:solidFill>
              <a:prstDash val="solid"/>
              <a:round/>
              <a:headEnd type="none" w="med" len="med"/>
              <a:tailEnd type="none" w="med" len="med"/>
            </a:ln>
          </p:spPr>
        </p:cxnSp>
        <p:cxnSp>
          <p:nvCxnSpPr>
            <p:cNvPr id="297" name="Google Shape;297;p15"/>
            <p:cNvCxnSpPr>
              <a:stCxn id="275" idx="6"/>
              <a:endCxn id="279" idx="2"/>
            </p:cNvCxnSpPr>
            <p:nvPr/>
          </p:nvCxnSpPr>
          <p:spPr>
            <a:xfrm>
              <a:off x="5988075" y="1539775"/>
              <a:ext cx="260400" cy="168300"/>
            </a:xfrm>
            <a:prstGeom prst="straightConnector1">
              <a:avLst/>
            </a:prstGeom>
            <a:noFill/>
            <a:ln w="9525" cap="flat" cmpd="sng">
              <a:solidFill>
                <a:schemeClr val="dk2"/>
              </a:solidFill>
              <a:prstDash val="solid"/>
              <a:round/>
              <a:headEnd type="none" w="med" len="med"/>
              <a:tailEnd type="none" w="med" len="med"/>
            </a:ln>
          </p:spPr>
        </p:cxnSp>
        <p:cxnSp>
          <p:nvCxnSpPr>
            <p:cNvPr id="298" name="Google Shape;298;p15"/>
            <p:cNvCxnSpPr>
              <a:stCxn id="275" idx="6"/>
              <a:endCxn id="280" idx="2"/>
            </p:cNvCxnSpPr>
            <p:nvPr/>
          </p:nvCxnSpPr>
          <p:spPr>
            <a:xfrm>
              <a:off x="5988075" y="1539775"/>
              <a:ext cx="260400" cy="509400"/>
            </a:xfrm>
            <a:prstGeom prst="straightConnector1">
              <a:avLst/>
            </a:prstGeom>
            <a:noFill/>
            <a:ln w="9525" cap="flat" cmpd="sng">
              <a:solidFill>
                <a:schemeClr val="dk2"/>
              </a:solidFill>
              <a:prstDash val="solid"/>
              <a:round/>
              <a:headEnd type="none" w="med" len="med"/>
              <a:tailEnd type="none" w="med" len="med"/>
            </a:ln>
          </p:spPr>
        </p:cxnSp>
        <p:cxnSp>
          <p:nvCxnSpPr>
            <p:cNvPr id="299" name="Google Shape;299;p15"/>
            <p:cNvCxnSpPr>
              <a:stCxn id="276" idx="6"/>
              <a:endCxn id="278" idx="2"/>
            </p:cNvCxnSpPr>
            <p:nvPr/>
          </p:nvCxnSpPr>
          <p:spPr>
            <a:xfrm rot="10800000" flipH="1">
              <a:off x="5988075" y="1366775"/>
              <a:ext cx="260400" cy="514200"/>
            </a:xfrm>
            <a:prstGeom prst="straightConnector1">
              <a:avLst/>
            </a:prstGeom>
            <a:noFill/>
            <a:ln w="9525" cap="flat" cmpd="sng">
              <a:solidFill>
                <a:schemeClr val="dk2"/>
              </a:solidFill>
              <a:prstDash val="solid"/>
              <a:round/>
              <a:headEnd type="none" w="med" len="med"/>
              <a:tailEnd type="none" w="med" len="med"/>
            </a:ln>
          </p:spPr>
        </p:cxnSp>
        <p:cxnSp>
          <p:nvCxnSpPr>
            <p:cNvPr id="300" name="Google Shape;300;p15"/>
            <p:cNvCxnSpPr>
              <a:stCxn id="276" idx="6"/>
              <a:endCxn id="279" idx="2"/>
            </p:cNvCxnSpPr>
            <p:nvPr/>
          </p:nvCxnSpPr>
          <p:spPr>
            <a:xfrm rot="10800000" flipH="1">
              <a:off x="5988075" y="1707875"/>
              <a:ext cx="260400" cy="173100"/>
            </a:xfrm>
            <a:prstGeom prst="straightConnector1">
              <a:avLst/>
            </a:prstGeom>
            <a:noFill/>
            <a:ln w="9525" cap="flat" cmpd="sng">
              <a:solidFill>
                <a:schemeClr val="dk2"/>
              </a:solidFill>
              <a:prstDash val="solid"/>
              <a:round/>
              <a:headEnd type="none" w="med" len="med"/>
              <a:tailEnd type="none" w="med" len="med"/>
            </a:ln>
          </p:spPr>
        </p:cxnSp>
        <p:cxnSp>
          <p:nvCxnSpPr>
            <p:cNvPr id="301" name="Google Shape;301;p15"/>
            <p:cNvCxnSpPr>
              <a:stCxn id="276" idx="6"/>
              <a:endCxn id="280" idx="2"/>
            </p:cNvCxnSpPr>
            <p:nvPr/>
          </p:nvCxnSpPr>
          <p:spPr>
            <a:xfrm>
              <a:off x="5988075" y="1880975"/>
              <a:ext cx="260400" cy="16800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15"/>
            <p:cNvCxnSpPr>
              <a:stCxn id="277" idx="6"/>
              <a:endCxn id="278" idx="2"/>
            </p:cNvCxnSpPr>
            <p:nvPr/>
          </p:nvCxnSpPr>
          <p:spPr>
            <a:xfrm rot="10800000" flipH="1">
              <a:off x="5988075" y="1366863"/>
              <a:ext cx="260400" cy="855300"/>
            </a:xfrm>
            <a:prstGeom prst="straightConnector1">
              <a:avLst/>
            </a:prstGeom>
            <a:noFill/>
            <a:ln w="9525" cap="flat" cmpd="sng">
              <a:solidFill>
                <a:schemeClr val="dk2"/>
              </a:solidFill>
              <a:prstDash val="solid"/>
              <a:round/>
              <a:headEnd type="none" w="med" len="med"/>
              <a:tailEnd type="none" w="med" len="med"/>
            </a:ln>
          </p:spPr>
        </p:cxnSp>
        <p:cxnSp>
          <p:nvCxnSpPr>
            <p:cNvPr id="303" name="Google Shape;303;p15"/>
            <p:cNvCxnSpPr>
              <a:stCxn id="277" idx="6"/>
              <a:endCxn id="279" idx="2"/>
            </p:cNvCxnSpPr>
            <p:nvPr/>
          </p:nvCxnSpPr>
          <p:spPr>
            <a:xfrm rot="10800000" flipH="1">
              <a:off x="5988075" y="1707963"/>
              <a:ext cx="260400" cy="514200"/>
            </a:xfrm>
            <a:prstGeom prst="straightConnector1">
              <a:avLst/>
            </a:prstGeom>
            <a:noFill/>
            <a:ln w="9525" cap="flat" cmpd="sng">
              <a:solidFill>
                <a:schemeClr val="dk2"/>
              </a:solidFill>
              <a:prstDash val="solid"/>
              <a:round/>
              <a:headEnd type="none" w="med" len="med"/>
              <a:tailEnd type="none" w="med" len="med"/>
            </a:ln>
          </p:spPr>
        </p:cxnSp>
        <p:cxnSp>
          <p:nvCxnSpPr>
            <p:cNvPr id="304" name="Google Shape;304;p15"/>
            <p:cNvCxnSpPr>
              <a:stCxn id="277" idx="6"/>
              <a:endCxn id="280" idx="2"/>
            </p:cNvCxnSpPr>
            <p:nvPr/>
          </p:nvCxnSpPr>
          <p:spPr>
            <a:xfrm rot="10800000" flipH="1">
              <a:off x="5988075" y="2049063"/>
              <a:ext cx="260400" cy="173100"/>
            </a:xfrm>
            <a:prstGeom prst="straightConnector1">
              <a:avLst/>
            </a:prstGeom>
            <a:noFill/>
            <a:ln w="9525" cap="flat" cmpd="sng">
              <a:solidFill>
                <a:schemeClr val="dk2"/>
              </a:solidFill>
              <a:prstDash val="solid"/>
              <a:round/>
              <a:headEnd type="none" w="med" len="med"/>
              <a:tailEnd type="none" w="med" len="med"/>
            </a:ln>
          </p:spPr>
        </p:cxnSp>
        <p:cxnSp>
          <p:nvCxnSpPr>
            <p:cNvPr id="305" name="Google Shape;305;p15"/>
            <p:cNvCxnSpPr>
              <a:stCxn id="278" idx="6"/>
              <a:endCxn id="281" idx="2"/>
            </p:cNvCxnSpPr>
            <p:nvPr/>
          </p:nvCxnSpPr>
          <p:spPr>
            <a:xfrm>
              <a:off x="6569100" y="1366725"/>
              <a:ext cx="260400" cy="170700"/>
            </a:xfrm>
            <a:prstGeom prst="straightConnector1">
              <a:avLst/>
            </a:prstGeom>
            <a:noFill/>
            <a:ln w="9525" cap="flat" cmpd="sng">
              <a:solidFill>
                <a:schemeClr val="dk2"/>
              </a:solidFill>
              <a:prstDash val="solid"/>
              <a:round/>
              <a:headEnd type="none" w="med" len="med"/>
              <a:tailEnd type="none" w="med" len="med"/>
            </a:ln>
          </p:spPr>
        </p:cxnSp>
        <p:cxnSp>
          <p:nvCxnSpPr>
            <p:cNvPr id="306" name="Google Shape;306;p15"/>
            <p:cNvCxnSpPr>
              <a:stCxn id="278" idx="6"/>
              <a:endCxn id="282" idx="2"/>
            </p:cNvCxnSpPr>
            <p:nvPr/>
          </p:nvCxnSpPr>
          <p:spPr>
            <a:xfrm>
              <a:off x="6569100" y="1366725"/>
              <a:ext cx="260400" cy="511800"/>
            </a:xfrm>
            <a:prstGeom prst="straightConnector1">
              <a:avLst/>
            </a:prstGeom>
            <a:noFill/>
            <a:ln w="9525" cap="flat" cmpd="sng">
              <a:solidFill>
                <a:schemeClr val="dk2"/>
              </a:solidFill>
              <a:prstDash val="solid"/>
              <a:round/>
              <a:headEnd type="none" w="med" len="med"/>
              <a:tailEnd type="none" w="med" len="med"/>
            </a:ln>
          </p:spPr>
        </p:cxnSp>
        <p:cxnSp>
          <p:nvCxnSpPr>
            <p:cNvPr id="307" name="Google Shape;307;p15"/>
            <p:cNvCxnSpPr>
              <a:stCxn id="279" idx="6"/>
              <a:endCxn id="281" idx="2"/>
            </p:cNvCxnSpPr>
            <p:nvPr/>
          </p:nvCxnSpPr>
          <p:spPr>
            <a:xfrm rot="10800000" flipH="1">
              <a:off x="6569100" y="1537225"/>
              <a:ext cx="260400" cy="170700"/>
            </a:xfrm>
            <a:prstGeom prst="straightConnector1">
              <a:avLst/>
            </a:prstGeom>
            <a:noFill/>
            <a:ln w="9525" cap="flat" cmpd="sng">
              <a:solidFill>
                <a:schemeClr val="dk2"/>
              </a:solidFill>
              <a:prstDash val="solid"/>
              <a:round/>
              <a:headEnd type="none" w="med" len="med"/>
              <a:tailEnd type="none" w="med" len="med"/>
            </a:ln>
          </p:spPr>
        </p:cxnSp>
        <p:cxnSp>
          <p:nvCxnSpPr>
            <p:cNvPr id="308" name="Google Shape;308;p15"/>
            <p:cNvCxnSpPr>
              <a:stCxn id="279" idx="6"/>
              <a:endCxn id="282" idx="2"/>
            </p:cNvCxnSpPr>
            <p:nvPr/>
          </p:nvCxnSpPr>
          <p:spPr>
            <a:xfrm>
              <a:off x="6569100" y="1707925"/>
              <a:ext cx="260400" cy="170700"/>
            </a:xfrm>
            <a:prstGeom prst="straightConnector1">
              <a:avLst/>
            </a:prstGeom>
            <a:noFill/>
            <a:ln w="9525" cap="flat" cmpd="sng">
              <a:solidFill>
                <a:schemeClr val="dk2"/>
              </a:solidFill>
              <a:prstDash val="solid"/>
              <a:round/>
              <a:headEnd type="none" w="med" len="med"/>
              <a:tailEnd type="none" w="med" len="med"/>
            </a:ln>
          </p:spPr>
        </p:cxnSp>
        <p:cxnSp>
          <p:nvCxnSpPr>
            <p:cNvPr id="309" name="Google Shape;309;p15"/>
            <p:cNvCxnSpPr>
              <a:stCxn id="280" idx="6"/>
              <a:endCxn id="281" idx="2"/>
            </p:cNvCxnSpPr>
            <p:nvPr/>
          </p:nvCxnSpPr>
          <p:spPr>
            <a:xfrm rot="10800000" flipH="1">
              <a:off x="6569100" y="1537325"/>
              <a:ext cx="260400" cy="511800"/>
            </a:xfrm>
            <a:prstGeom prst="straightConnector1">
              <a:avLst/>
            </a:prstGeom>
            <a:noFill/>
            <a:ln w="9525" cap="flat" cmpd="sng">
              <a:solidFill>
                <a:schemeClr val="dk2"/>
              </a:solidFill>
              <a:prstDash val="solid"/>
              <a:round/>
              <a:headEnd type="none" w="med" len="med"/>
              <a:tailEnd type="none" w="med" len="med"/>
            </a:ln>
          </p:spPr>
        </p:cxnSp>
        <p:cxnSp>
          <p:nvCxnSpPr>
            <p:cNvPr id="310" name="Google Shape;310;p15"/>
            <p:cNvCxnSpPr>
              <a:stCxn id="280" idx="6"/>
              <a:endCxn id="282" idx="2"/>
            </p:cNvCxnSpPr>
            <p:nvPr/>
          </p:nvCxnSpPr>
          <p:spPr>
            <a:xfrm rot="10800000" flipH="1">
              <a:off x="6569100" y="1878425"/>
              <a:ext cx="260400" cy="170700"/>
            </a:xfrm>
            <a:prstGeom prst="straightConnector1">
              <a:avLst/>
            </a:prstGeom>
            <a:noFill/>
            <a:ln w="9525" cap="flat" cmpd="sng">
              <a:solidFill>
                <a:schemeClr val="dk2"/>
              </a:solidFill>
              <a:prstDash val="solid"/>
              <a:round/>
              <a:headEnd type="none" w="med" len="med"/>
              <a:tailEnd type="none" w="med" len="med"/>
            </a:ln>
          </p:spPr>
        </p:cxnSp>
      </p:grpSp>
      <p:grpSp>
        <p:nvGrpSpPr>
          <p:cNvPr id="311" name="Google Shape;311;p15"/>
          <p:cNvGrpSpPr/>
          <p:nvPr/>
        </p:nvGrpSpPr>
        <p:grpSpPr>
          <a:xfrm>
            <a:off x="838384" y="4277401"/>
            <a:ext cx="285358" cy="359121"/>
            <a:chOff x="2255525" y="312425"/>
            <a:chExt cx="2712525" cy="3413700"/>
          </a:xfrm>
        </p:grpSpPr>
        <p:sp>
          <p:nvSpPr>
            <p:cNvPr id="312" name="Google Shape;312;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3040375" y="1242050"/>
              <a:ext cx="82500" cy="1752600"/>
            </a:xfrm>
            <a:prstGeom prst="rect">
              <a:avLst/>
            </a:prstGeom>
            <a:solidFill>
              <a:srgbClr val="E0666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2520750" y="2712725"/>
              <a:ext cx="602100" cy="452100"/>
            </a:xfrm>
            <a:prstGeom prst="teardrop">
              <a:avLst>
                <a:gd name="adj" fmla="val 100000"/>
              </a:avLst>
            </a:prstGeom>
            <a:solidFill>
              <a:srgbClr val="E0666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rot="-5400000" flipH="1">
              <a:off x="3269425" y="489750"/>
              <a:ext cx="745800" cy="1203900"/>
            </a:xfrm>
            <a:prstGeom prst="parallelogram">
              <a:avLst>
                <a:gd name="adj" fmla="val 70498"/>
              </a:avLst>
            </a:prstGeom>
            <a:solidFill>
              <a:srgbClr val="FF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5"/>
          <p:cNvGrpSpPr/>
          <p:nvPr/>
        </p:nvGrpSpPr>
        <p:grpSpPr>
          <a:xfrm>
            <a:off x="933946" y="4372963"/>
            <a:ext cx="285358" cy="359121"/>
            <a:chOff x="2255525" y="312425"/>
            <a:chExt cx="2712525" cy="3413700"/>
          </a:xfrm>
        </p:grpSpPr>
        <p:sp>
          <p:nvSpPr>
            <p:cNvPr id="320" name="Google Shape;320;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3040375" y="1242050"/>
              <a:ext cx="82500" cy="1752600"/>
            </a:xfrm>
            <a:prstGeom prst="rect">
              <a:avLst/>
            </a:prstGeom>
            <a:solidFill>
              <a:srgbClr val="3C78D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2520750" y="2712725"/>
              <a:ext cx="602100" cy="452100"/>
            </a:xfrm>
            <a:prstGeom prst="teardrop">
              <a:avLst>
                <a:gd name="adj" fmla="val 100000"/>
              </a:avLst>
            </a:prstGeom>
            <a:solidFill>
              <a:srgbClr val="3D85C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rot="-5400000" flipH="1">
              <a:off x="3269425" y="489750"/>
              <a:ext cx="745800" cy="1203900"/>
            </a:xfrm>
            <a:prstGeom prst="parallelogram">
              <a:avLst>
                <a:gd name="adj" fmla="val 70498"/>
              </a:avLst>
            </a:prstGeom>
            <a:solidFill>
              <a:srgbClr val="0000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5"/>
          <p:cNvGrpSpPr/>
          <p:nvPr/>
        </p:nvGrpSpPr>
        <p:grpSpPr>
          <a:xfrm>
            <a:off x="1029508" y="4468524"/>
            <a:ext cx="285358" cy="359121"/>
            <a:chOff x="2255525" y="312425"/>
            <a:chExt cx="2712525" cy="3413700"/>
          </a:xfrm>
        </p:grpSpPr>
        <p:sp>
          <p:nvSpPr>
            <p:cNvPr id="328" name="Google Shape;328;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3040375" y="1242050"/>
              <a:ext cx="82500" cy="1752600"/>
            </a:xfrm>
            <a:prstGeom prst="rect">
              <a:avLst/>
            </a:prstGeom>
            <a:solidFill>
              <a:srgbClr val="E691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2520750" y="2712725"/>
              <a:ext cx="602100" cy="452100"/>
            </a:xfrm>
            <a:prstGeom prst="teardrop">
              <a:avLst>
                <a:gd name="adj" fmla="val 100000"/>
              </a:avLst>
            </a:prstGeom>
            <a:solidFill>
              <a:srgbClr val="E691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rot="-5400000" flipH="1">
              <a:off x="3269425" y="489750"/>
              <a:ext cx="745800" cy="1203900"/>
            </a:xfrm>
            <a:prstGeom prst="parallelogram">
              <a:avLst>
                <a:gd name="adj" fmla="val 70498"/>
              </a:avLst>
            </a:prstGeom>
            <a:solidFill>
              <a:srgbClr val="FF99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15"/>
          <p:cNvGrpSpPr/>
          <p:nvPr/>
        </p:nvGrpSpPr>
        <p:grpSpPr>
          <a:xfrm>
            <a:off x="1125070" y="4564085"/>
            <a:ext cx="285358" cy="359121"/>
            <a:chOff x="2255525" y="312425"/>
            <a:chExt cx="2712525" cy="3413700"/>
          </a:xfrm>
        </p:grpSpPr>
        <p:sp>
          <p:nvSpPr>
            <p:cNvPr id="336" name="Google Shape;336;p15"/>
            <p:cNvSpPr/>
            <p:nvPr/>
          </p:nvSpPr>
          <p:spPr>
            <a:xfrm>
              <a:off x="2255525" y="312425"/>
              <a:ext cx="2710500" cy="3413700"/>
            </a:xfrm>
            <a:prstGeom prst="snip1Rect">
              <a:avLst>
                <a:gd name="adj" fmla="val 16667"/>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4518650" y="312425"/>
              <a:ext cx="449400" cy="452100"/>
            </a:xfrm>
            <a:prstGeom prst="rtTriangle">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3040375" y="12420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2520750" y="271272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4159850" y="899150"/>
              <a:ext cx="82500" cy="1752600"/>
            </a:xfrm>
            <a:prstGeom prst="rect">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3668050" y="2354575"/>
              <a:ext cx="602100" cy="452100"/>
            </a:xfrm>
            <a:prstGeom prst="teardrop">
              <a:avLst>
                <a:gd name="adj" fmla="val 100000"/>
              </a:avLst>
            </a:prstGeom>
            <a:solidFill>
              <a:srgbClr val="6AA84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rot="-5400000" flipH="1">
              <a:off x="3269425" y="489750"/>
              <a:ext cx="745800" cy="1203900"/>
            </a:xfrm>
            <a:prstGeom prst="parallelogram">
              <a:avLst>
                <a:gd name="adj" fmla="val 70498"/>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15"/>
          <p:cNvSpPr/>
          <p:nvPr/>
        </p:nvSpPr>
        <p:spPr>
          <a:xfrm>
            <a:off x="1464250" y="4423502"/>
            <a:ext cx="531600" cy="258000"/>
          </a:xfrm>
          <a:prstGeom prst="right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2811181" y="4423502"/>
            <a:ext cx="531600" cy="258000"/>
          </a:xfrm>
          <a:prstGeom prst="right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15"/>
          <p:cNvGrpSpPr/>
          <p:nvPr/>
        </p:nvGrpSpPr>
        <p:grpSpPr>
          <a:xfrm>
            <a:off x="3484401" y="4226606"/>
            <a:ext cx="1293987" cy="842868"/>
            <a:chOff x="5086350" y="1038225"/>
            <a:chExt cx="2063775" cy="1344288"/>
          </a:xfrm>
        </p:grpSpPr>
        <p:sp>
          <p:nvSpPr>
            <p:cNvPr id="346" name="Google Shape;346;p15"/>
            <p:cNvSpPr/>
            <p:nvPr/>
          </p:nvSpPr>
          <p:spPr>
            <a:xfrm>
              <a:off x="5667375" y="103822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5667375" y="137942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5667375" y="172062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5667375" y="2061813"/>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a:off x="6248400" y="12063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6248400" y="15475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6248400" y="18887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6829425" y="13769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6829425" y="17181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5086350" y="13769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5086350" y="1718175"/>
              <a:ext cx="320700" cy="320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7" name="Google Shape;357;p15"/>
            <p:cNvCxnSpPr>
              <a:stCxn id="355" idx="6"/>
              <a:endCxn id="346" idx="2"/>
            </p:cNvCxnSpPr>
            <p:nvPr/>
          </p:nvCxnSpPr>
          <p:spPr>
            <a:xfrm rot="10800000" flipH="1">
              <a:off x="5407050" y="1198625"/>
              <a:ext cx="260400" cy="338700"/>
            </a:xfrm>
            <a:prstGeom prst="straightConnector1">
              <a:avLst/>
            </a:prstGeom>
            <a:noFill/>
            <a:ln w="9525" cap="flat" cmpd="sng">
              <a:solidFill>
                <a:schemeClr val="dk2"/>
              </a:solidFill>
              <a:prstDash val="solid"/>
              <a:round/>
              <a:headEnd type="none" w="med" len="med"/>
              <a:tailEnd type="none" w="med" len="med"/>
            </a:ln>
          </p:spPr>
        </p:cxnSp>
        <p:cxnSp>
          <p:nvCxnSpPr>
            <p:cNvPr id="358" name="Google Shape;358;p15"/>
            <p:cNvCxnSpPr>
              <a:stCxn id="355" idx="6"/>
              <a:endCxn id="347" idx="2"/>
            </p:cNvCxnSpPr>
            <p:nvPr/>
          </p:nvCxnSpPr>
          <p:spPr>
            <a:xfrm>
              <a:off x="5407050" y="1537325"/>
              <a:ext cx="260400" cy="2400"/>
            </a:xfrm>
            <a:prstGeom prst="straightConnector1">
              <a:avLst/>
            </a:prstGeom>
            <a:noFill/>
            <a:ln w="9525" cap="flat" cmpd="sng">
              <a:solidFill>
                <a:schemeClr val="dk2"/>
              </a:solidFill>
              <a:prstDash val="solid"/>
              <a:round/>
              <a:headEnd type="none" w="med" len="med"/>
              <a:tailEnd type="none" w="med" len="med"/>
            </a:ln>
          </p:spPr>
        </p:cxnSp>
        <p:cxnSp>
          <p:nvCxnSpPr>
            <p:cNvPr id="359" name="Google Shape;359;p15"/>
            <p:cNvCxnSpPr>
              <a:stCxn id="355" idx="6"/>
              <a:endCxn id="348" idx="2"/>
            </p:cNvCxnSpPr>
            <p:nvPr/>
          </p:nvCxnSpPr>
          <p:spPr>
            <a:xfrm>
              <a:off x="5407050" y="1537325"/>
              <a:ext cx="260400" cy="343800"/>
            </a:xfrm>
            <a:prstGeom prst="straightConnector1">
              <a:avLst/>
            </a:prstGeom>
            <a:noFill/>
            <a:ln w="9525" cap="flat" cmpd="sng">
              <a:solidFill>
                <a:schemeClr val="dk2"/>
              </a:solidFill>
              <a:prstDash val="solid"/>
              <a:round/>
              <a:headEnd type="none" w="med" len="med"/>
              <a:tailEnd type="none" w="med" len="med"/>
            </a:ln>
          </p:spPr>
        </p:cxnSp>
        <p:cxnSp>
          <p:nvCxnSpPr>
            <p:cNvPr id="360" name="Google Shape;360;p15"/>
            <p:cNvCxnSpPr>
              <a:stCxn id="355" idx="6"/>
              <a:endCxn id="349" idx="2"/>
            </p:cNvCxnSpPr>
            <p:nvPr/>
          </p:nvCxnSpPr>
          <p:spPr>
            <a:xfrm>
              <a:off x="5407050" y="1537325"/>
              <a:ext cx="260400" cy="684900"/>
            </a:xfrm>
            <a:prstGeom prst="straightConnector1">
              <a:avLst/>
            </a:prstGeom>
            <a:noFill/>
            <a:ln w="9525" cap="flat" cmpd="sng">
              <a:solidFill>
                <a:schemeClr val="dk2"/>
              </a:solidFill>
              <a:prstDash val="solid"/>
              <a:round/>
              <a:headEnd type="none" w="med" len="med"/>
              <a:tailEnd type="none" w="med" len="med"/>
            </a:ln>
          </p:spPr>
        </p:cxnSp>
        <p:cxnSp>
          <p:nvCxnSpPr>
            <p:cNvPr id="361" name="Google Shape;361;p15"/>
            <p:cNvCxnSpPr>
              <a:stCxn id="356" idx="6"/>
              <a:endCxn id="346" idx="2"/>
            </p:cNvCxnSpPr>
            <p:nvPr/>
          </p:nvCxnSpPr>
          <p:spPr>
            <a:xfrm rot="10800000" flipH="1">
              <a:off x="5407050" y="1198425"/>
              <a:ext cx="260400" cy="680100"/>
            </a:xfrm>
            <a:prstGeom prst="straightConnector1">
              <a:avLst/>
            </a:prstGeom>
            <a:noFill/>
            <a:ln w="9525" cap="flat" cmpd="sng">
              <a:solidFill>
                <a:schemeClr val="dk2"/>
              </a:solidFill>
              <a:prstDash val="solid"/>
              <a:round/>
              <a:headEnd type="none" w="med" len="med"/>
              <a:tailEnd type="none" w="med" len="med"/>
            </a:ln>
          </p:spPr>
        </p:cxnSp>
        <p:cxnSp>
          <p:nvCxnSpPr>
            <p:cNvPr id="362" name="Google Shape;362;p15"/>
            <p:cNvCxnSpPr>
              <a:stCxn id="356" idx="6"/>
              <a:endCxn id="347" idx="2"/>
            </p:cNvCxnSpPr>
            <p:nvPr/>
          </p:nvCxnSpPr>
          <p:spPr>
            <a:xfrm rot="10800000" flipH="1">
              <a:off x="5407050" y="1539825"/>
              <a:ext cx="260400" cy="33870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15"/>
            <p:cNvCxnSpPr>
              <a:stCxn id="356" idx="6"/>
              <a:endCxn id="348" idx="2"/>
            </p:cNvCxnSpPr>
            <p:nvPr/>
          </p:nvCxnSpPr>
          <p:spPr>
            <a:xfrm>
              <a:off x="5407050" y="1878525"/>
              <a:ext cx="260400" cy="2400"/>
            </a:xfrm>
            <a:prstGeom prst="straightConnector1">
              <a:avLst/>
            </a:prstGeom>
            <a:noFill/>
            <a:ln w="9525" cap="flat" cmpd="sng">
              <a:solidFill>
                <a:schemeClr val="dk2"/>
              </a:solidFill>
              <a:prstDash val="solid"/>
              <a:round/>
              <a:headEnd type="none" w="med" len="med"/>
              <a:tailEnd type="none" w="med" len="med"/>
            </a:ln>
          </p:spPr>
        </p:cxnSp>
        <p:cxnSp>
          <p:nvCxnSpPr>
            <p:cNvPr id="364" name="Google Shape;364;p15"/>
            <p:cNvCxnSpPr>
              <a:stCxn id="356" idx="6"/>
              <a:endCxn id="349" idx="2"/>
            </p:cNvCxnSpPr>
            <p:nvPr/>
          </p:nvCxnSpPr>
          <p:spPr>
            <a:xfrm>
              <a:off x="5407050" y="1878525"/>
              <a:ext cx="260400" cy="343500"/>
            </a:xfrm>
            <a:prstGeom prst="straightConnector1">
              <a:avLst/>
            </a:prstGeom>
            <a:noFill/>
            <a:ln w="9525" cap="flat" cmpd="sng">
              <a:solidFill>
                <a:schemeClr val="dk2"/>
              </a:solidFill>
              <a:prstDash val="solid"/>
              <a:round/>
              <a:headEnd type="none" w="med" len="med"/>
              <a:tailEnd type="none" w="med" len="med"/>
            </a:ln>
          </p:spPr>
        </p:cxnSp>
        <p:cxnSp>
          <p:nvCxnSpPr>
            <p:cNvPr id="365" name="Google Shape;365;p15"/>
            <p:cNvCxnSpPr>
              <a:stCxn id="346" idx="6"/>
              <a:endCxn id="350" idx="2"/>
            </p:cNvCxnSpPr>
            <p:nvPr/>
          </p:nvCxnSpPr>
          <p:spPr>
            <a:xfrm>
              <a:off x="5988075" y="1198575"/>
              <a:ext cx="260400" cy="168300"/>
            </a:xfrm>
            <a:prstGeom prst="straightConnector1">
              <a:avLst/>
            </a:prstGeom>
            <a:noFill/>
            <a:ln w="9525" cap="flat" cmpd="sng">
              <a:solidFill>
                <a:schemeClr val="dk2"/>
              </a:solidFill>
              <a:prstDash val="solid"/>
              <a:round/>
              <a:headEnd type="none" w="med" len="med"/>
              <a:tailEnd type="none" w="med" len="med"/>
            </a:ln>
          </p:spPr>
        </p:cxnSp>
        <p:cxnSp>
          <p:nvCxnSpPr>
            <p:cNvPr id="366" name="Google Shape;366;p15"/>
            <p:cNvCxnSpPr>
              <a:stCxn id="346" idx="6"/>
              <a:endCxn id="351" idx="2"/>
            </p:cNvCxnSpPr>
            <p:nvPr/>
          </p:nvCxnSpPr>
          <p:spPr>
            <a:xfrm>
              <a:off x="5988075" y="1198575"/>
              <a:ext cx="260400" cy="509400"/>
            </a:xfrm>
            <a:prstGeom prst="straightConnector1">
              <a:avLst/>
            </a:prstGeom>
            <a:noFill/>
            <a:ln w="9525" cap="flat" cmpd="sng">
              <a:solidFill>
                <a:schemeClr val="dk2"/>
              </a:solidFill>
              <a:prstDash val="solid"/>
              <a:round/>
              <a:headEnd type="none" w="med" len="med"/>
              <a:tailEnd type="none" w="med" len="med"/>
            </a:ln>
          </p:spPr>
        </p:cxnSp>
        <p:cxnSp>
          <p:nvCxnSpPr>
            <p:cNvPr id="367" name="Google Shape;367;p15"/>
            <p:cNvCxnSpPr>
              <a:endCxn id="352" idx="2"/>
            </p:cNvCxnSpPr>
            <p:nvPr/>
          </p:nvCxnSpPr>
          <p:spPr>
            <a:xfrm>
              <a:off x="5988000" y="1198625"/>
              <a:ext cx="260400" cy="850500"/>
            </a:xfrm>
            <a:prstGeom prst="straightConnector1">
              <a:avLst/>
            </a:prstGeom>
            <a:noFill/>
            <a:ln w="9525" cap="flat" cmpd="sng">
              <a:solidFill>
                <a:schemeClr val="dk2"/>
              </a:solidFill>
              <a:prstDash val="solid"/>
              <a:round/>
              <a:headEnd type="none" w="med" len="med"/>
              <a:tailEnd type="none" w="med" len="med"/>
            </a:ln>
          </p:spPr>
        </p:cxnSp>
        <p:cxnSp>
          <p:nvCxnSpPr>
            <p:cNvPr id="368" name="Google Shape;368;p15"/>
            <p:cNvCxnSpPr>
              <a:stCxn id="347" idx="6"/>
              <a:endCxn id="350" idx="2"/>
            </p:cNvCxnSpPr>
            <p:nvPr/>
          </p:nvCxnSpPr>
          <p:spPr>
            <a:xfrm rot="10800000" flipH="1">
              <a:off x="5988075" y="1366675"/>
              <a:ext cx="260400" cy="173100"/>
            </a:xfrm>
            <a:prstGeom prst="straightConnector1">
              <a:avLst/>
            </a:prstGeom>
            <a:noFill/>
            <a:ln w="9525" cap="flat" cmpd="sng">
              <a:solidFill>
                <a:schemeClr val="dk2"/>
              </a:solidFill>
              <a:prstDash val="solid"/>
              <a:round/>
              <a:headEnd type="none" w="med" len="med"/>
              <a:tailEnd type="none" w="med" len="med"/>
            </a:ln>
          </p:spPr>
        </p:cxnSp>
        <p:cxnSp>
          <p:nvCxnSpPr>
            <p:cNvPr id="369" name="Google Shape;369;p15"/>
            <p:cNvCxnSpPr>
              <a:stCxn id="347" idx="6"/>
              <a:endCxn id="351" idx="2"/>
            </p:cNvCxnSpPr>
            <p:nvPr/>
          </p:nvCxnSpPr>
          <p:spPr>
            <a:xfrm>
              <a:off x="5988075" y="1539775"/>
              <a:ext cx="260400" cy="168300"/>
            </a:xfrm>
            <a:prstGeom prst="straightConnector1">
              <a:avLst/>
            </a:prstGeom>
            <a:noFill/>
            <a:ln w="9525" cap="flat" cmpd="sng">
              <a:solidFill>
                <a:schemeClr val="dk2"/>
              </a:solidFill>
              <a:prstDash val="solid"/>
              <a:round/>
              <a:headEnd type="none" w="med" len="med"/>
              <a:tailEnd type="none" w="med" len="med"/>
            </a:ln>
          </p:spPr>
        </p:cxnSp>
        <p:cxnSp>
          <p:nvCxnSpPr>
            <p:cNvPr id="370" name="Google Shape;370;p15"/>
            <p:cNvCxnSpPr>
              <a:stCxn id="347" idx="6"/>
              <a:endCxn id="352" idx="2"/>
            </p:cNvCxnSpPr>
            <p:nvPr/>
          </p:nvCxnSpPr>
          <p:spPr>
            <a:xfrm>
              <a:off x="5988075" y="1539775"/>
              <a:ext cx="260400" cy="509400"/>
            </a:xfrm>
            <a:prstGeom prst="straightConnector1">
              <a:avLst/>
            </a:prstGeom>
            <a:noFill/>
            <a:ln w="9525" cap="flat" cmpd="sng">
              <a:solidFill>
                <a:schemeClr val="dk2"/>
              </a:solidFill>
              <a:prstDash val="solid"/>
              <a:round/>
              <a:headEnd type="none" w="med" len="med"/>
              <a:tailEnd type="none" w="med" len="med"/>
            </a:ln>
          </p:spPr>
        </p:cxnSp>
        <p:cxnSp>
          <p:nvCxnSpPr>
            <p:cNvPr id="371" name="Google Shape;371;p15"/>
            <p:cNvCxnSpPr>
              <a:stCxn id="348" idx="6"/>
              <a:endCxn id="350" idx="2"/>
            </p:cNvCxnSpPr>
            <p:nvPr/>
          </p:nvCxnSpPr>
          <p:spPr>
            <a:xfrm rot="10800000" flipH="1">
              <a:off x="5988075" y="1366775"/>
              <a:ext cx="260400" cy="514200"/>
            </a:xfrm>
            <a:prstGeom prst="straightConnector1">
              <a:avLst/>
            </a:prstGeom>
            <a:noFill/>
            <a:ln w="9525" cap="flat" cmpd="sng">
              <a:solidFill>
                <a:schemeClr val="dk2"/>
              </a:solidFill>
              <a:prstDash val="solid"/>
              <a:round/>
              <a:headEnd type="none" w="med" len="med"/>
              <a:tailEnd type="none" w="med" len="med"/>
            </a:ln>
          </p:spPr>
        </p:cxnSp>
        <p:cxnSp>
          <p:nvCxnSpPr>
            <p:cNvPr id="372" name="Google Shape;372;p15"/>
            <p:cNvCxnSpPr>
              <a:stCxn id="348" idx="6"/>
              <a:endCxn id="351" idx="2"/>
            </p:cNvCxnSpPr>
            <p:nvPr/>
          </p:nvCxnSpPr>
          <p:spPr>
            <a:xfrm rot="10800000" flipH="1">
              <a:off x="5988075" y="1707875"/>
              <a:ext cx="260400" cy="173100"/>
            </a:xfrm>
            <a:prstGeom prst="straightConnector1">
              <a:avLst/>
            </a:prstGeom>
            <a:noFill/>
            <a:ln w="9525" cap="flat" cmpd="sng">
              <a:solidFill>
                <a:schemeClr val="dk2"/>
              </a:solidFill>
              <a:prstDash val="solid"/>
              <a:round/>
              <a:headEnd type="none" w="med" len="med"/>
              <a:tailEnd type="none" w="med" len="med"/>
            </a:ln>
          </p:spPr>
        </p:cxnSp>
        <p:cxnSp>
          <p:nvCxnSpPr>
            <p:cNvPr id="373" name="Google Shape;373;p15"/>
            <p:cNvCxnSpPr>
              <a:stCxn id="348" idx="6"/>
              <a:endCxn id="352" idx="2"/>
            </p:cNvCxnSpPr>
            <p:nvPr/>
          </p:nvCxnSpPr>
          <p:spPr>
            <a:xfrm>
              <a:off x="5988075" y="1880975"/>
              <a:ext cx="260400" cy="168000"/>
            </a:xfrm>
            <a:prstGeom prst="straightConnector1">
              <a:avLst/>
            </a:prstGeom>
            <a:noFill/>
            <a:ln w="9525" cap="flat" cmpd="sng">
              <a:solidFill>
                <a:schemeClr val="dk2"/>
              </a:solidFill>
              <a:prstDash val="solid"/>
              <a:round/>
              <a:headEnd type="none" w="med" len="med"/>
              <a:tailEnd type="none" w="med" len="med"/>
            </a:ln>
          </p:spPr>
        </p:cxnSp>
        <p:cxnSp>
          <p:nvCxnSpPr>
            <p:cNvPr id="374" name="Google Shape;374;p15"/>
            <p:cNvCxnSpPr>
              <a:stCxn id="349" idx="6"/>
              <a:endCxn id="350" idx="2"/>
            </p:cNvCxnSpPr>
            <p:nvPr/>
          </p:nvCxnSpPr>
          <p:spPr>
            <a:xfrm rot="10800000" flipH="1">
              <a:off x="5988075" y="1366863"/>
              <a:ext cx="260400" cy="855300"/>
            </a:xfrm>
            <a:prstGeom prst="straightConnector1">
              <a:avLst/>
            </a:prstGeom>
            <a:noFill/>
            <a:ln w="9525" cap="flat" cmpd="sng">
              <a:solidFill>
                <a:schemeClr val="dk2"/>
              </a:solidFill>
              <a:prstDash val="solid"/>
              <a:round/>
              <a:headEnd type="none" w="med" len="med"/>
              <a:tailEnd type="none" w="med" len="med"/>
            </a:ln>
          </p:spPr>
        </p:cxnSp>
        <p:cxnSp>
          <p:nvCxnSpPr>
            <p:cNvPr id="375" name="Google Shape;375;p15"/>
            <p:cNvCxnSpPr>
              <a:stCxn id="349" idx="6"/>
              <a:endCxn id="351" idx="2"/>
            </p:cNvCxnSpPr>
            <p:nvPr/>
          </p:nvCxnSpPr>
          <p:spPr>
            <a:xfrm rot="10800000" flipH="1">
              <a:off x="5988075" y="1707963"/>
              <a:ext cx="260400" cy="514200"/>
            </a:xfrm>
            <a:prstGeom prst="straightConnector1">
              <a:avLst/>
            </a:prstGeom>
            <a:noFill/>
            <a:ln w="9525" cap="flat" cmpd="sng">
              <a:solidFill>
                <a:schemeClr val="dk2"/>
              </a:solidFill>
              <a:prstDash val="solid"/>
              <a:round/>
              <a:headEnd type="none" w="med" len="med"/>
              <a:tailEnd type="none" w="med" len="med"/>
            </a:ln>
          </p:spPr>
        </p:cxnSp>
        <p:cxnSp>
          <p:nvCxnSpPr>
            <p:cNvPr id="376" name="Google Shape;376;p15"/>
            <p:cNvCxnSpPr>
              <a:stCxn id="349" idx="6"/>
              <a:endCxn id="352" idx="2"/>
            </p:cNvCxnSpPr>
            <p:nvPr/>
          </p:nvCxnSpPr>
          <p:spPr>
            <a:xfrm rot="10800000" flipH="1">
              <a:off x="5988075" y="2049063"/>
              <a:ext cx="260400" cy="173100"/>
            </a:xfrm>
            <a:prstGeom prst="straightConnector1">
              <a:avLst/>
            </a:prstGeom>
            <a:noFill/>
            <a:ln w="9525" cap="flat" cmpd="sng">
              <a:solidFill>
                <a:schemeClr val="dk2"/>
              </a:solidFill>
              <a:prstDash val="solid"/>
              <a:round/>
              <a:headEnd type="none" w="med" len="med"/>
              <a:tailEnd type="none" w="med" len="med"/>
            </a:ln>
          </p:spPr>
        </p:cxnSp>
        <p:cxnSp>
          <p:nvCxnSpPr>
            <p:cNvPr id="377" name="Google Shape;377;p15"/>
            <p:cNvCxnSpPr>
              <a:stCxn id="350" idx="6"/>
              <a:endCxn id="353" idx="2"/>
            </p:cNvCxnSpPr>
            <p:nvPr/>
          </p:nvCxnSpPr>
          <p:spPr>
            <a:xfrm>
              <a:off x="6569100" y="1366725"/>
              <a:ext cx="260400" cy="170700"/>
            </a:xfrm>
            <a:prstGeom prst="straightConnector1">
              <a:avLst/>
            </a:prstGeom>
            <a:noFill/>
            <a:ln w="9525" cap="flat" cmpd="sng">
              <a:solidFill>
                <a:schemeClr val="dk2"/>
              </a:solidFill>
              <a:prstDash val="solid"/>
              <a:round/>
              <a:headEnd type="none" w="med" len="med"/>
              <a:tailEnd type="none" w="med" len="med"/>
            </a:ln>
          </p:spPr>
        </p:cxnSp>
        <p:cxnSp>
          <p:nvCxnSpPr>
            <p:cNvPr id="378" name="Google Shape;378;p15"/>
            <p:cNvCxnSpPr>
              <a:stCxn id="350" idx="6"/>
              <a:endCxn id="354" idx="2"/>
            </p:cNvCxnSpPr>
            <p:nvPr/>
          </p:nvCxnSpPr>
          <p:spPr>
            <a:xfrm>
              <a:off x="6569100" y="1366725"/>
              <a:ext cx="260400" cy="511800"/>
            </a:xfrm>
            <a:prstGeom prst="straightConnector1">
              <a:avLst/>
            </a:prstGeom>
            <a:noFill/>
            <a:ln w="9525" cap="flat" cmpd="sng">
              <a:solidFill>
                <a:schemeClr val="dk2"/>
              </a:solidFill>
              <a:prstDash val="solid"/>
              <a:round/>
              <a:headEnd type="none" w="med" len="med"/>
              <a:tailEnd type="none" w="med" len="med"/>
            </a:ln>
          </p:spPr>
        </p:cxnSp>
        <p:cxnSp>
          <p:nvCxnSpPr>
            <p:cNvPr id="379" name="Google Shape;379;p15"/>
            <p:cNvCxnSpPr>
              <a:stCxn id="351" idx="6"/>
              <a:endCxn id="353" idx="2"/>
            </p:cNvCxnSpPr>
            <p:nvPr/>
          </p:nvCxnSpPr>
          <p:spPr>
            <a:xfrm rot="10800000" flipH="1">
              <a:off x="6569100" y="1537225"/>
              <a:ext cx="260400" cy="170700"/>
            </a:xfrm>
            <a:prstGeom prst="straightConnector1">
              <a:avLst/>
            </a:prstGeom>
            <a:noFill/>
            <a:ln w="9525" cap="flat" cmpd="sng">
              <a:solidFill>
                <a:schemeClr val="dk2"/>
              </a:solidFill>
              <a:prstDash val="solid"/>
              <a:round/>
              <a:headEnd type="none" w="med" len="med"/>
              <a:tailEnd type="none" w="med" len="med"/>
            </a:ln>
          </p:spPr>
        </p:cxnSp>
        <p:cxnSp>
          <p:nvCxnSpPr>
            <p:cNvPr id="380" name="Google Shape;380;p15"/>
            <p:cNvCxnSpPr>
              <a:stCxn id="351" idx="6"/>
              <a:endCxn id="354" idx="2"/>
            </p:cNvCxnSpPr>
            <p:nvPr/>
          </p:nvCxnSpPr>
          <p:spPr>
            <a:xfrm>
              <a:off x="6569100" y="1707925"/>
              <a:ext cx="260400" cy="170700"/>
            </a:xfrm>
            <a:prstGeom prst="straightConnector1">
              <a:avLst/>
            </a:prstGeom>
            <a:noFill/>
            <a:ln w="9525" cap="flat" cmpd="sng">
              <a:solidFill>
                <a:schemeClr val="dk2"/>
              </a:solidFill>
              <a:prstDash val="solid"/>
              <a:round/>
              <a:headEnd type="none" w="med" len="med"/>
              <a:tailEnd type="none" w="med" len="med"/>
            </a:ln>
          </p:spPr>
        </p:cxnSp>
        <p:cxnSp>
          <p:nvCxnSpPr>
            <p:cNvPr id="381" name="Google Shape;381;p15"/>
            <p:cNvCxnSpPr>
              <a:stCxn id="352" idx="6"/>
              <a:endCxn id="353" idx="2"/>
            </p:cNvCxnSpPr>
            <p:nvPr/>
          </p:nvCxnSpPr>
          <p:spPr>
            <a:xfrm rot="10800000" flipH="1">
              <a:off x="6569100" y="1537325"/>
              <a:ext cx="260400" cy="511800"/>
            </a:xfrm>
            <a:prstGeom prst="straightConnector1">
              <a:avLst/>
            </a:prstGeom>
            <a:noFill/>
            <a:ln w="9525" cap="flat" cmpd="sng">
              <a:solidFill>
                <a:schemeClr val="dk2"/>
              </a:solidFill>
              <a:prstDash val="solid"/>
              <a:round/>
              <a:headEnd type="none" w="med" len="med"/>
              <a:tailEnd type="none" w="med" len="med"/>
            </a:ln>
          </p:spPr>
        </p:cxnSp>
        <p:cxnSp>
          <p:nvCxnSpPr>
            <p:cNvPr id="382" name="Google Shape;382;p15"/>
            <p:cNvCxnSpPr>
              <a:stCxn id="352" idx="6"/>
              <a:endCxn id="354" idx="2"/>
            </p:cNvCxnSpPr>
            <p:nvPr/>
          </p:nvCxnSpPr>
          <p:spPr>
            <a:xfrm rot="10800000" flipH="1">
              <a:off x="6569100" y="1878425"/>
              <a:ext cx="260400" cy="170700"/>
            </a:xfrm>
            <a:prstGeom prst="straightConnector1">
              <a:avLst/>
            </a:prstGeom>
            <a:noFill/>
            <a:ln w="9525" cap="flat" cmpd="sng">
              <a:solidFill>
                <a:schemeClr val="dk2"/>
              </a:solidFill>
              <a:prstDash val="solid"/>
              <a:round/>
              <a:headEnd type="none" w="med" len="med"/>
              <a:tailEnd type="none" w="med" len="med"/>
            </a:ln>
          </p:spPr>
        </p:cxnSp>
      </p:grpSp>
      <p:sp>
        <p:nvSpPr>
          <p:cNvPr id="383" name="Google Shape;383;p15"/>
          <p:cNvSpPr txBox="1"/>
          <p:nvPr/>
        </p:nvSpPr>
        <p:spPr>
          <a:xfrm>
            <a:off x="1155800" y="1094350"/>
            <a:ext cx="1168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a:t>前処理</a:t>
            </a:r>
            <a:endParaRPr sz="2000"/>
          </a:p>
        </p:txBody>
      </p:sp>
      <p:sp>
        <p:nvSpPr>
          <p:cNvPr id="384" name="Google Shape;384;p15"/>
          <p:cNvSpPr txBox="1"/>
          <p:nvPr/>
        </p:nvSpPr>
        <p:spPr>
          <a:xfrm>
            <a:off x="3558225" y="1094350"/>
            <a:ext cx="144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dirty="0"/>
              <a:t>深層学習</a:t>
            </a:r>
            <a:endParaRPr sz="2000" dirty="0"/>
          </a:p>
        </p:txBody>
      </p:sp>
      <p:sp>
        <p:nvSpPr>
          <p:cNvPr id="386" name="Google Shape;386;p15"/>
          <p:cNvSpPr/>
          <p:nvPr/>
        </p:nvSpPr>
        <p:spPr>
          <a:xfrm>
            <a:off x="7675250" y="1439375"/>
            <a:ext cx="847800" cy="411600"/>
          </a:xfrm>
          <a:prstGeom prst="right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txBox="1"/>
          <p:nvPr/>
        </p:nvSpPr>
        <p:spPr>
          <a:xfrm>
            <a:off x="7474850" y="1094350"/>
            <a:ext cx="1168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a:t>推論</a:t>
            </a:r>
            <a:endParaRPr sz="2000"/>
          </a:p>
        </p:txBody>
      </p:sp>
      <p:sp>
        <p:nvSpPr>
          <p:cNvPr id="2" name="テキスト ボックス 1">
            <a:extLst>
              <a:ext uri="{FF2B5EF4-FFF2-40B4-BE49-F238E27FC236}">
                <a16:creationId xmlns:a16="http://schemas.microsoft.com/office/drawing/2014/main" id="{D31E55C5-6D4F-7287-D53E-D6431239309B}"/>
              </a:ext>
            </a:extLst>
          </p:cNvPr>
          <p:cNvSpPr txBox="1"/>
          <p:nvPr/>
        </p:nvSpPr>
        <p:spPr>
          <a:xfrm>
            <a:off x="5439500" y="2469723"/>
            <a:ext cx="3389480" cy="1938992"/>
          </a:xfrm>
          <a:prstGeom prst="rect">
            <a:avLst/>
          </a:prstGeom>
          <a:noFill/>
        </p:spPr>
        <p:txBody>
          <a:bodyPr wrap="square" rtlCol="0">
            <a:spAutoFit/>
          </a:bodyPr>
          <a:lstStyle/>
          <a:p>
            <a:r>
              <a:rPr kumimoji="1" lang="ja-JP" altLang="en-US" sz="2400" dirty="0"/>
              <a:t>サイズの違う４つの</a:t>
            </a:r>
            <a:endParaRPr kumimoji="1" lang="en-US" altLang="ja-JP" sz="2400" dirty="0"/>
          </a:p>
          <a:p>
            <a:r>
              <a:rPr kumimoji="1" lang="ja-JP" altLang="en-US" sz="2400" dirty="0"/>
              <a:t>データセットに対し、</a:t>
            </a:r>
            <a:endParaRPr kumimoji="1" lang="en-US" altLang="ja-JP" sz="2400" dirty="0"/>
          </a:p>
          <a:p>
            <a:r>
              <a:rPr kumimoji="1" lang="ja-JP" altLang="en-US" sz="2400" dirty="0"/>
              <a:t>学習を行う。</a:t>
            </a:r>
            <a:endParaRPr kumimoji="1" lang="en-US" altLang="ja-JP" sz="2400" dirty="0"/>
          </a:p>
          <a:p>
            <a:endParaRPr kumimoji="1" lang="en-US" altLang="ja-JP" sz="2400" dirty="0"/>
          </a:p>
          <a:p>
            <a:r>
              <a:rPr kumimoji="1" lang="en-US" altLang="ja-JP" sz="2400" dirty="0"/>
              <a:t>Python,</a:t>
            </a:r>
            <a:r>
              <a:rPr kumimoji="1" lang="ja-JP" altLang="en-US" sz="2400" dirty="0"/>
              <a:t> </a:t>
            </a:r>
            <a:r>
              <a:rPr kumimoji="1" lang="en-US" altLang="ja-JP" sz="2400" dirty="0" err="1"/>
              <a:t>Keras</a:t>
            </a:r>
            <a:r>
              <a:rPr kumimoji="1" lang="ja-JP" altLang="en-US" sz="2400" dirty="0"/>
              <a:t>を使用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dirty="0"/>
              <a:t>分類結果の評価指標</a:t>
            </a:r>
            <a:endParaRPr sz="3600" dirty="0"/>
          </a:p>
        </p:txBody>
      </p:sp>
      <p:sp>
        <p:nvSpPr>
          <p:cNvPr id="776" name="Google Shape;776;p20"/>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 sz="2400" dirty="0">
                <a:solidFill>
                  <a:schemeClr val="dk1"/>
                </a:solidFill>
              </a:rPr>
              <a:t>Accuracyの算出方法</a:t>
            </a:r>
            <a:endParaRPr sz="2400" dirty="0"/>
          </a:p>
        </p:txBody>
      </p:sp>
      <mc:AlternateContent xmlns:mc="http://schemas.openxmlformats.org/markup-compatibility/2006" xmlns:a14="http://schemas.microsoft.com/office/drawing/2010/main">
        <mc:Choice Requires="a14">
          <p:graphicFrame>
            <p:nvGraphicFramePr>
              <p:cNvPr id="777" name="Google Shape;777;p20"/>
              <p:cNvGraphicFramePr/>
              <p:nvPr>
                <p:extLst>
                  <p:ext uri="{D42A27DB-BD31-4B8C-83A1-F6EECF244321}">
                    <p14:modId xmlns:p14="http://schemas.microsoft.com/office/powerpoint/2010/main" val="2953177098"/>
                  </p:ext>
                </p:extLst>
              </p:nvPr>
            </p:nvGraphicFramePr>
            <p:xfrm>
              <a:off x="311700" y="1725175"/>
              <a:ext cx="4995875" cy="3201100"/>
            </p:xfrm>
            <a:graphic>
              <a:graphicData uri="http://schemas.openxmlformats.org/drawingml/2006/table">
                <a:tbl>
                  <a:tblPr>
                    <a:noFill/>
                    <a:tableStyleId>{27D24EB4-7013-4964-96E8-A1B1809F58E2}</a:tableStyleId>
                  </a:tblPr>
                  <a:tblGrid>
                    <a:gridCol w="999175">
                      <a:extLst>
                        <a:ext uri="{9D8B030D-6E8A-4147-A177-3AD203B41FA5}">
                          <a16:colId xmlns:a16="http://schemas.microsoft.com/office/drawing/2014/main" val="20000"/>
                        </a:ext>
                      </a:extLst>
                    </a:gridCol>
                    <a:gridCol w="999175">
                      <a:extLst>
                        <a:ext uri="{9D8B030D-6E8A-4147-A177-3AD203B41FA5}">
                          <a16:colId xmlns:a16="http://schemas.microsoft.com/office/drawing/2014/main" val="20001"/>
                        </a:ext>
                      </a:extLst>
                    </a:gridCol>
                    <a:gridCol w="999175">
                      <a:extLst>
                        <a:ext uri="{9D8B030D-6E8A-4147-A177-3AD203B41FA5}">
                          <a16:colId xmlns:a16="http://schemas.microsoft.com/office/drawing/2014/main" val="20002"/>
                        </a:ext>
                      </a:extLst>
                    </a:gridCol>
                    <a:gridCol w="999175">
                      <a:extLst>
                        <a:ext uri="{9D8B030D-6E8A-4147-A177-3AD203B41FA5}">
                          <a16:colId xmlns:a16="http://schemas.microsoft.com/office/drawing/2014/main" val="20003"/>
                        </a:ext>
                      </a:extLst>
                    </a:gridCol>
                    <a:gridCol w="999175">
                      <a:extLst>
                        <a:ext uri="{9D8B030D-6E8A-4147-A177-3AD203B41FA5}">
                          <a16:colId xmlns:a16="http://schemas.microsoft.com/office/drawing/2014/main" val="20004"/>
                        </a:ext>
                      </a:extLst>
                    </a:gridCol>
                  </a:tblGrid>
                  <a:tr h="616300">
                    <a:tc>
                      <a:txBody>
                        <a:bodyPr/>
                        <a:lstStyle/>
                        <a:p>
                          <a:pPr marL="0" lvl="0" indent="0" algn="l" rtl="0">
                            <a:spcBef>
                              <a:spcPts val="0"/>
                            </a:spcBef>
                            <a:spcAft>
                              <a:spcPts val="0"/>
                            </a:spcAft>
                            <a:buNone/>
                          </a:pPr>
                          <a:r>
                            <a:rPr lang="ja" dirty="0"/>
                            <a:t>　    教師</a:t>
                          </a:r>
                          <a:endParaRPr dirty="0"/>
                        </a:p>
                        <a:p>
                          <a:pPr marL="0" lvl="0" indent="0" algn="l" rtl="0">
                            <a:spcBef>
                              <a:spcPts val="0"/>
                            </a:spcBef>
                            <a:spcAft>
                              <a:spcPts val="0"/>
                            </a:spcAft>
                            <a:buNone/>
                          </a:pPr>
                          <a:r>
                            <a:rPr lang="ja" dirty="0"/>
                            <a:t>予測 </a:t>
                          </a: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ja" sz="3000"/>
                            <a:t>Q1</a:t>
                          </a:r>
                          <a:endParaRPr sz="3000"/>
                        </a:p>
                      </a:txBody>
                      <a:tcPr marL="91425" marR="91425" marT="91425" marB="91425" anchor="ctr">
                        <a:lnL w="19050" cap="flat" cmpd="sng">
                          <a:solidFill>
                            <a:schemeClr val="dk1"/>
                          </a:solidFill>
                          <a:prstDash val="solid"/>
                          <a:round/>
                          <a:headEnd type="none" w="sm" len="sm"/>
                          <a:tailEnd type="none" w="sm" len="sm"/>
                        </a:lnL>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ja" sz="3000"/>
                            <a:t>Q2</a:t>
                          </a:r>
                          <a:endParaRPr sz="3000"/>
                        </a:p>
                      </a:txBody>
                      <a:tcPr marL="91425" marR="91425" marT="91425" marB="91425" anchor="ct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ja" sz="3000"/>
                            <a:t>Q3</a:t>
                          </a:r>
                          <a:endParaRPr sz="3000"/>
                        </a:p>
                      </a:txBody>
                      <a:tcPr marL="91425" marR="91425" marT="91425" marB="91425" anchor="ct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ja" sz="3000"/>
                            <a:t>Q4</a:t>
                          </a:r>
                          <a:endParaRPr sz="3000"/>
                        </a:p>
                      </a:txBody>
                      <a:tcPr marL="91425" marR="91425" marT="91425" marB="91425" anchor="ctr">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640900">
                    <a:tc>
                      <a:txBody>
                        <a:bodyPr/>
                        <a:lstStyle/>
                        <a:p>
                          <a:pPr marL="0" lvl="0" indent="0" algn="ctr" rtl="0">
                            <a:spcBef>
                              <a:spcPts val="0"/>
                            </a:spcBef>
                            <a:spcAft>
                              <a:spcPts val="0"/>
                            </a:spcAft>
                            <a:buNone/>
                          </a:pPr>
                          <a:r>
                            <a:rPr lang="ja" sz="3000"/>
                            <a:t>Q1</a:t>
                          </a:r>
                          <a:endParaRPr sz="300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solidFill>
                          <a:srgbClr val="CCCCCC"/>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rPr>
                                    </m:ctrlPr>
                                  </m:sSubPr>
                                  <m:e>
                                    <m:r>
                                      <a:rPr lang="en-US" altLang="ja-JP" sz="2000" b="1" i="1" smtClean="0">
                                        <a:latin typeface="Cambria Math" panose="02040503050406030204" pitchFamily="18" charset="0"/>
                                      </a:rPr>
                                      <m:t>𝒂</m:t>
                                    </m:r>
                                  </m:e>
                                  <m:sub>
                                    <m:r>
                                      <a:rPr lang="en-US" altLang="ja-JP" sz="2000" b="1" i="1" smtClean="0">
                                        <a:latin typeface="Cambria Math" panose="02040503050406030204" pitchFamily="18" charset="0"/>
                                      </a:rPr>
                                      <m:t>𝟏𝟏</m:t>
                                    </m:r>
                                  </m:sub>
                                </m:sSub>
                              </m:oMath>
                            </m:oMathPara>
                          </a14:m>
                          <a:endParaRPr sz="2000" b="1" dirty="0"/>
                        </a:p>
                      </a:txBody>
                      <a:tcPr marL="91425" marR="91425" marT="91425" marB="91425" anchor="ctr">
                        <a:lnL w="19050" cap="flat" cmpd="sng">
                          <a:solidFill>
                            <a:schemeClr val="dk1"/>
                          </a:solidFill>
                          <a:prstDash val="solid"/>
                          <a:round/>
                          <a:headEnd type="none" w="sm" len="sm"/>
                          <a:tailEnd type="none" w="sm" len="sm"/>
                        </a:lnL>
                        <a:lnT w="19050" cap="flat" cmpd="sng">
                          <a:solidFill>
                            <a:schemeClr val="dk1"/>
                          </a:solidFill>
                          <a:prstDash val="solid"/>
                          <a:round/>
                          <a:headEnd type="none" w="sm" len="sm"/>
                          <a:tailEnd type="none" w="sm" len="sm"/>
                        </a:lnT>
                        <a:solidFill>
                          <a:srgbClr val="EA9999"/>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12</m:t>
                                    </m:r>
                                  </m:sub>
                                </m:sSub>
                              </m:oMath>
                            </m:oMathPara>
                          </a14:m>
                          <a:endParaRPr sz="2000" dirty="0"/>
                        </a:p>
                      </a:txBody>
                      <a:tcPr marL="91425" marR="91425" marT="91425" marB="91425" anchor="ctr">
                        <a:lnT w="19050"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13</m:t>
                                    </m:r>
                                  </m:sub>
                                </m:sSub>
                              </m:oMath>
                            </m:oMathPara>
                          </a14:m>
                          <a:endParaRPr sz="2000" dirty="0"/>
                        </a:p>
                      </a:txBody>
                      <a:tcPr marL="91425" marR="91425" marT="91425" marB="91425" anchor="ctr">
                        <a:lnT w="19050"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14</m:t>
                                    </m:r>
                                  </m:sub>
                                </m:sSub>
                              </m:oMath>
                            </m:oMathPara>
                          </a14:m>
                          <a:endParaRPr sz="2000" dirty="0"/>
                        </a:p>
                      </a:txBody>
                      <a:tcPr marL="91425" marR="91425" marT="91425" marB="91425" anchor="ctr">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616300">
                    <a:tc>
                      <a:txBody>
                        <a:bodyPr/>
                        <a:lstStyle/>
                        <a:p>
                          <a:pPr marL="0" lvl="0" indent="0" algn="ctr" rtl="0">
                            <a:spcBef>
                              <a:spcPts val="0"/>
                            </a:spcBef>
                            <a:spcAft>
                              <a:spcPts val="0"/>
                            </a:spcAft>
                            <a:buNone/>
                          </a:pPr>
                          <a:r>
                            <a:rPr lang="ja" sz="3000"/>
                            <a:t>Q2</a:t>
                          </a:r>
                          <a:endParaRPr sz="300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solidFill>
                          <a:srgbClr val="CCCCCC"/>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21</m:t>
                                    </m:r>
                                  </m:sub>
                                </m:sSub>
                              </m:oMath>
                            </m:oMathPara>
                          </a14:m>
                          <a:endParaRPr sz="2000" dirty="0"/>
                        </a:p>
                      </a:txBody>
                      <a:tcPr marL="91425" marR="91425" marT="91425" marB="91425" anchor="ctr">
                        <a:lnL w="1905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rPr>
                                    </m:ctrlPr>
                                  </m:sSubPr>
                                  <m:e>
                                    <m:r>
                                      <a:rPr lang="en-US" altLang="ja-JP" sz="2000" b="1" i="1" smtClean="0">
                                        <a:latin typeface="Cambria Math" panose="02040503050406030204" pitchFamily="18" charset="0"/>
                                      </a:rPr>
                                      <m:t>𝒂</m:t>
                                    </m:r>
                                  </m:e>
                                  <m:sub>
                                    <m:r>
                                      <a:rPr lang="en-US" altLang="ja-JP" sz="2000" b="1" i="1" smtClean="0">
                                        <a:latin typeface="Cambria Math" panose="02040503050406030204" pitchFamily="18" charset="0"/>
                                      </a:rPr>
                                      <m:t>𝟐𝟐</m:t>
                                    </m:r>
                                  </m:sub>
                                </m:sSub>
                              </m:oMath>
                            </m:oMathPara>
                          </a14:m>
                          <a:endParaRPr sz="2000" b="1" dirty="0"/>
                        </a:p>
                      </a:txBody>
                      <a:tcPr marL="91425" marR="91425" marT="91425" marB="91425" anchor="ctr">
                        <a:solidFill>
                          <a:srgbClr val="EA9999"/>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23</m:t>
                                    </m:r>
                                  </m:sub>
                                </m:sSub>
                              </m:oMath>
                            </m:oMathPara>
                          </a14:m>
                          <a:endParaRPr sz="2000" dirty="0"/>
                        </a:p>
                      </a:txBody>
                      <a:tcPr marL="91425" marR="91425" marT="91425" marB="91425" anchor="ct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24</m:t>
                                    </m:r>
                                  </m:sub>
                                </m:sSub>
                              </m:oMath>
                            </m:oMathPara>
                          </a14:m>
                          <a:endParaRPr sz="2000" dirty="0"/>
                        </a:p>
                      </a:txBody>
                      <a:tcPr marL="91425" marR="91425" marT="91425" marB="91425" anchor="ctr">
                        <a:lnR w="1905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616300">
                    <a:tc>
                      <a:txBody>
                        <a:bodyPr/>
                        <a:lstStyle/>
                        <a:p>
                          <a:pPr marL="0" lvl="0" indent="0" algn="ctr" rtl="0">
                            <a:spcBef>
                              <a:spcPts val="0"/>
                            </a:spcBef>
                            <a:spcAft>
                              <a:spcPts val="0"/>
                            </a:spcAft>
                            <a:buNone/>
                          </a:pPr>
                          <a:r>
                            <a:rPr lang="ja" sz="3000"/>
                            <a:t>Q3</a:t>
                          </a:r>
                          <a:endParaRPr sz="300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solidFill>
                          <a:srgbClr val="CCCCCC"/>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31</m:t>
                                    </m:r>
                                  </m:sub>
                                </m:sSub>
                              </m:oMath>
                            </m:oMathPara>
                          </a14:m>
                          <a:endParaRPr sz="2000" dirty="0"/>
                        </a:p>
                      </a:txBody>
                      <a:tcPr marL="91425" marR="91425" marT="91425" marB="91425" anchor="ctr">
                        <a:lnL w="1905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32</m:t>
                                    </m:r>
                                  </m:sub>
                                </m:sSub>
                              </m:oMath>
                            </m:oMathPara>
                          </a14:m>
                          <a:endParaRPr sz="2000" dirty="0"/>
                        </a:p>
                      </a:txBody>
                      <a:tcPr marL="91425" marR="91425" marT="91425" marB="91425" anchor="ct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1" i="1" smtClean="0">
                                        <a:latin typeface="Cambria Math" panose="02040503050406030204" pitchFamily="18" charset="0"/>
                                      </a:rPr>
                                    </m:ctrlPr>
                                  </m:sSubPr>
                                  <m:e>
                                    <m:r>
                                      <a:rPr lang="en-US" altLang="ja-JP" sz="2000" b="1" i="1" smtClean="0">
                                        <a:latin typeface="Cambria Math" panose="02040503050406030204" pitchFamily="18" charset="0"/>
                                      </a:rPr>
                                      <m:t>𝒂</m:t>
                                    </m:r>
                                  </m:e>
                                  <m:sub>
                                    <m:r>
                                      <a:rPr lang="en-US" altLang="ja-JP" sz="2000" b="1" i="1" smtClean="0">
                                        <a:latin typeface="Cambria Math" panose="02040503050406030204" pitchFamily="18" charset="0"/>
                                      </a:rPr>
                                      <m:t>𝟑𝟑</m:t>
                                    </m:r>
                                  </m:sub>
                                </m:sSub>
                              </m:oMath>
                            </m:oMathPara>
                          </a14:m>
                          <a:endParaRPr sz="2000" b="1" dirty="0"/>
                        </a:p>
                      </a:txBody>
                      <a:tcPr marL="91425" marR="91425" marT="91425" marB="91425" anchor="ctr">
                        <a:solidFill>
                          <a:srgbClr val="EA9999"/>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34</m:t>
                                    </m:r>
                                  </m:sub>
                                </m:sSub>
                              </m:oMath>
                            </m:oMathPara>
                          </a14:m>
                          <a:endParaRPr sz="2000" dirty="0"/>
                        </a:p>
                      </a:txBody>
                      <a:tcPr marL="91425" marR="91425" marT="91425" marB="91425" anchor="ctr">
                        <a:lnR w="19050"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616300">
                    <a:tc>
                      <a:txBody>
                        <a:bodyPr/>
                        <a:lstStyle/>
                        <a:p>
                          <a:pPr marL="0" lvl="0" indent="0" algn="ctr" rtl="0">
                            <a:spcBef>
                              <a:spcPts val="0"/>
                            </a:spcBef>
                            <a:spcAft>
                              <a:spcPts val="0"/>
                            </a:spcAft>
                            <a:buNone/>
                          </a:pPr>
                          <a:r>
                            <a:rPr lang="ja" sz="3000"/>
                            <a:t>Q4</a:t>
                          </a:r>
                          <a:endParaRPr sz="300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B w="19050" cap="flat" cmpd="sng">
                          <a:solidFill>
                            <a:schemeClr val="dk1"/>
                          </a:solidFill>
                          <a:prstDash val="solid"/>
                          <a:round/>
                          <a:headEnd type="none" w="sm" len="sm"/>
                          <a:tailEnd type="none" w="sm" len="sm"/>
                        </a:lnB>
                        <a:solidFill>
                          <a:srgbClr val="CCCCCC"/>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41</m:t>
                                    </m:r>
                                  </m:sub>
                                </m:sSub>
                              </m:oMath>
                            </m:oMathPara>
                          </a14:m>
                          <a:endParaRPr sz="2000" dirty="0"/>
                        </a:p>
                      </a:txBody>
                      <a:tcPr marL="91425" marR="91425" marT="91425" marB="91425" anchor="ctr">
                        <a:lnL w="19050" cap="flat" cmpd="sng">
                          <a:solidFill>
                            <a:schemeClr val="dk1"/>
                          </a:solidFill>
                          <a:prstDash val="solid"/>
                          <a:round/>
                          <a:headEnd type="none" w="sm" len="sm"/>
                          <a:tailEnd type="none" w="sm" len="sm"/>
                        </a:lnL>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42</m:t>
                                    </m:r>
                                  </m:sub>
                                </m:sSub>
                              </m:oMath>
                            </m:oMathPara>
                          </a14:m>
                          <a:endParaRPr sz="2000" dirty="0"/>
                        </a:p>
                      </a:txBody>
                      <a:tcPr marL="91425" marR="91425" marT="91425" marB="91425" anchor="ctr">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43</m:t>
                                    </m:r>
                                  </m:sub>
                                </m:sSub>
                              </m:oMath>
                            </m:oMathPara>
                          </a14:m>
                          <a:endParaRPr sz="2000" dirty="0"/>
                        </a:p>
                      </a:txBody>
                      <a:tcPr marL="91425" marR="91425" marT="91425" marB="91425" anchor="ctr">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 sz="2000" b="1" i="1" smtClean="0">
                                        <a:latin typeface="Cambria Math" panose="02040503050406030204" pitchFamily="18" charset="0"/>
                                      </a:rPr>
                                    </m:ctrlPr>
                                  </m:sSubPr>
                                  <m:e>
                                    <m:r>
                                      <a:rPr lang="en-US" altLang="ja" sz="2000" b="1" i="1" smtClean="0">
                                        <a:latin typeface="Cambria Math" panose="02040503050406030204" pitchFamily="18" charset="0"/>
                                      </a:rPr>
                                      <m:t>𝒂</m:t>
                                    </m:r>
                                  </m:e>
                                  <m:sub>
                                    <m:r>
                                      <a:rPr lang="en-US" altLang="ja" sz="2000" b="1" i="1" smtClean="0">
                                        <a:latin typeface="Cambria Math" panose="02040503050406030204" pitchFamily="18" charset="0"/>
                                      </a:rPr>
                                      <m:t>𝟒𝟒</m:t>
                                    </m:r>
                                  </m:sub>
                                </m:sSub>
                              </m:oMath>
                            </m:oMathPara>
                          </a14:m>
                          <a:endParaRPr lang="en-US" altLang="ja" sz="2000" b="1" dirty="0"/>
                        </a:p>
                      </a:txBody>
                      <a:tcPr marL="91425" marR="91425" marT="91425" marB="91425" anchor="ctr">
                        <a:lnR w="19050" cap="flat" cmpd="sng">
                          <a:solidFill>
                            <a:schemeClr val="dk1"/>
                          </a:solidFill>
                          <a:prstDash val="solid"/>
                          <a:round/>
                          <a:headEnd type="none" w="sm" len="sm"/>
                          <a:tailEnd type="none" w="sm" len="sm"/>
                        </a:lnR>
                        <a:lnB w="19050" cap="flat" cmpd="sng">
                          <a:solidFill>
                            <a:schemeClr val="dk1"/>
                          </a:solidFill>
                          <a:prstDash val="solid"/>
                          <a:round/>
                          <a:headEnd type="none" w="sm" len="sm"/>
                          <a:tailEnd type="none" w="sm" len="sm"/>
                        </a:lnB>
                        <a:solidFill>
                          <a:srgbClr val="EA9999"/>
                        </a:solidFill>
                      </a:tcPr>
                    </a:tc>
                    <a:extLst>
                      <a:ext uri="{0D108BD9-81ED-4DB2-BD59-A6C34878D82A}">
                        <a16:rowId xmlns:a16="http://schemas.microsoft.com/office/drawing/2014/main" val="10004"/>
                      </a:ext>
                    </a:extLst>
                  </a:tr>
                </a:tbl>
              </a:graphicData>
            </a:graphic>
          </p:graphicFrame>
        </mc:Choice>
        <mc:Fallback xmlns="">
          <p:graphicFrame>
            <p:nvGraphicFramePr>
              <p:cNvPr id="777" name="Google Shape;777;p20"/>
              <p:cNvGraphicFramePr/>
              <p:nvPr>
                <p:extLst>
                  <p:ext uri="{D42A27DB-BD31-4B8C-83A1-F6EECF244321}">
                    <p14:modId xmlns:p14="http://schemas.microsoft.com/office/powerpoint/2010/main" val="2953177098"/>
                  </p:ext>
                </p:extLst>
              </p:nvPr>
            </p:nvGraphicFramePr>
            <p:xfrm>
              <a:off x="311700" y="1725175"/>
              <a:ext cx="4995875" cy="3201100"/>
            </p:xfrm>
            <a:graphic>
              <a:graphicData uri="http://schemas.openxmlformats.org/drawingml/2006/table">
                <a:tbl>
                  <a:tblPr>
                    <a:noFill/>
                    <a:tableStyleId>{27D24EB4-7013-4964-96E8-A1B1809F58E2}</a:tableStyleId>
                  </a:tblPr>
                  <a:tblGrid>
                    <a:gridCol w="999175">
                      <a:extLst>
                        <a:ext uri="{9D8B030D-6E8A-4147-A177-3AD203B41FA5}">
                          <a16:colId xmlns:a16="http://schemas.microsoft.com/office/drawing/2014/main" val="20000"/>
                        </a:ext>
                      </a:extLst>
                    </a:gridCol>
                    <a:gridCol w="999175">
                      <a:extLst>
                        <a:ext uri="{9D8B030D-6E8A-4147-A177-3AD203B41FA5}">
                          <a16:colId xmlns:a16="http://schemas.microsoft.com/office/drawing/2014/main" val="20001"/>
                        </a:ext>
                      </a:extLst>
                    </a:gridCol>
                    <a:gridCol w="999175">
                      <a:extLst>
                        <a:ext uri="{9D8B030D-6E8A-4147-A177-3AD203B41FA5}">
                          <a16:colId xmlns:a16="http://schemas.microsoft.com/office/drawing/2014/main" val="20002"/>
                        </a:ext>
                      </a:extLst>
                    </a:gridCol>
                    <a:gridCol w="999175">
                      <a:extLst>
                        <a:ext uri="{9D8B030D-6E8A-4147-A177-3AD203B41FA5}">
                          <a16:colId xmlns:a16="http://schemas.microsoft.com/office/drawing/2014/main" val="20003"/>
                        </a:ext>
                      </a:extLst>
                    </a:gridCol>
                    <a:gridCol w="999175">
                      <a:extLst>
                        <a:ext uri="{9D8B030D-6E8A-4147-A177-3AD203B41FA5}">
                          <a16:colId xmlns:a16="http://schemas.microsoft.com/office/drawing/2014/main" val="20004"/>
                        </a:ext>
                      </a:extLst>
                    </a:gridCol>
                  </a:tblGrid>
                  <a:tr h="640050">
                    <a:tc>
                      <a:txBody>
                        <a:bodyPr/>
                        <a:lstStyle/>
                        <a:p>
                          <a:pPr marL="0" lvl="0" indent="0" algn="l" rtl="0">
                            <a:spcBef>
                              <a:spcPts val="0"/>
                            </a:spcBef>
                            <a:spcAft>
                              <a:spcPts val="0"/>
                            </a:spcAft>
                            <a:buNone/>
                          </a:pPr>
                          <a:r>
                            <a:rPr lang="ja" dirty="0"/>
                            <a:t>　    教師</a:t>
                          </a:r>
                          <a:endParaRPr dirty="0"/>
                        </a:p>
                        <a:p>
                          <a:pPr marL="0" lvl="0" indent="0" algn="l" rtl="0">
                            <a:spcBef>
                              <a:spcPts val="0"/>
                            </a:spcBef>
                            <a:spcAft>
                              <a:spcPts val="0"/>
                            </a:spcAft>
                            <a:buNone/>
                          </a:pPr>
                          <a:r>
                            <a:rPr lang="ja" dirty="0"/>
                            <a:t>予測 </a:t>
                          </a: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ja" sz="3000"/>
                            <a:t>Q1</a:t>
                          </a:r>
                          <a:endParaRPr sz="3000"/>
                        </a:p>
                      </a:txBody>
                      <a:tcPr marL="91425" marR="91425" marT="91425" marB="91425" anchor="ctr">
                        <a:lnL w="19050" cap="flat" cmpd="sng">
                          <a:solidFill>
                            <a:schemeClr val="dk1"/>
                          </a:solidFill>
                          <a:prstDash val="solid"/>
                          <a:round/>
                          <a:headEnd type="none" w="sm" len="sm"/>
                          <a:tailEnd type="none" w="sm" len="sm"/>
                        </a:lnL>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ja" sz="3000"/>
                            <a:t>Q2</a:t>
                          </a:r>
                          <a:endParaRPr sz="3000"/>
                        </a:p>
                      </a:txBody>
                      <a:tcPr marL="91425" marR="91425" marT="91425" marB="91425" anchor="ct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ja" sz="3000"/>
                            <a:t>Q3</a:t>
                          </a:r>
                          <a:endParaRPr sz="3000"/>
                        </a:p>
                      </a:txBody>
                      <a:tcPr marL="91425" marR="91425" marT="91425" marB="91425" anchor="ct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ja" sz="3000"/>
                            <a:t>Q4</a:t>
                          </a:r>
                          <a:endParaRPr sz="3000"/>
                        </a:p>
                      </a:txBody>
                      <a:tcPr marL="91425" marR="91425" marT="91425" marB="91425" anchor="ctr">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640900">
                    <a:tc>
                      <a:txBody>
                        <a:bodyPr/>
                        <a:lstStyle/>
                        <a:p>
                          <a:pPr marL="0" lvl="0" indent="0" algn="ctr" rtl="0">
                            <a:spcBef>
                              <a:spcPts val="0"/>
                            </a:spcBef>
                            <a:spcAft>
                              <a:spcPts val="0"/>
                            </a:spcAft>
                            <a:buNone/>
                          </a:pPr>
                          <a:r>
                            <a:rPr lang="ja" sz="3000"/>
                            <a:t>Q1</a:t>
                          </a:r>
                          <a:endParaRPr sz="300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solidFill>
                          <a:srgbClr val="CCCCCC"/>
                        </a:solidFill>
                      </a:tcPr>
                    </a:tc>
                    <a:tc>
                      <a:txBody>
                        <a:bodyPr/>
                        <a:lstStyle/>
                        <a:p>
                          <a:endParaRPr lang="ja-JP"/>
                        </a:p>
                      </a:txBody>
                      <a:tcPr marL="91425" marR="91425" marT="91425" marB="91425" anchor="ctr">
                        <a:lnL w="19050" cap="flat" cmpd="sng">
                          <a:solidFill>
                            <a:schemeClr val="dk1"/>
                          </a:solidFill>
                          <a:prstDash val="solid"/>
                          <a:round/>
                          <a:headEnd type="none" w="sm" len="sm"/>
                          <a:tailEnd type="none" w="sm" len="sm"/>
                        </a:lnL>
                        <a:lnT w="19050" cap="flat" cmpd="sng">
                          <a:solidFill>
                            <a:schemeClr val="dk1"/>
                          </a:solidFill>
                          <a:prstDash val="solid"/>
                          <a:round/>
                          <a:headEnd type="none" w="sm" len="sm"/>
                          <a:tailEnd type="none" w="sm" len="sm"/>
                        </a:lnT>
                        <a:blipFill>
                          <a:blip r:embed="rId3"/>
                          <a:stretch>
                            <a:fillRect l="-101220" t="-105714" r="-301829" b="-322857"/>
                          </a:stretch>
                        </a:blipFill>
                      </a:tcPr>
                    </a:tc>
                    <a:tc>
                      <a:txBody>
                        <a:bodyPr/>
                        <a:lstStyle/>
                        <a:p>
                          <a:endParaRPr lang="ja-JP"/>
                        </a:p>
                      </a:txBody>
                      <a:tcPr marL="91425" marR="91425" marT="91425" marB="91425" anchor="ctr">
                        <a:lnT w="19050" cap="flat" cmpd="sng">
                          <a:solidFill>
                            <a:schemeClr val="dk1"/>
                          </a:solidFill>
                          <a:prstDash val="solid"/>
                          <a:round/>
                          <a:headEnd type="none" w="sm" len="sm"/>
                          <a:tailEnd type="none" w="sm" len="sm"/>
                        </a:lnT>
                        <a:blipFill>
                          <a:blip r:embed="rId3"/>
                          <a:stretch>
                            <a:fillRect l="-201220" t="-105714" r="-201829" b="-322857"/>
                          </a:stretch>
                        </a:blipFill>
                      </a:tcPr>
                    </a:tc>
                    <a:tc>
                      <a:txBody>
                        <a:bodyPr/>
                        <a:lstStyle/>
                        <a:p>
                          <a:endParaRPr lang="ja-JP"/>
                        </a:p>
                      </a:txBody>
                      <a:tcPr marL="91425" marR="91425" marT="91425" marB="91425" anchor="ctr">
                        <a:lnT w="19050" cap="flat" cmpd="sng">
                          <a:solidFill>
                            <a:schemeClr val="dk1"/>
                          </a:solidFill>
                          <a:prstDash val="solid"/>
                          <a:round/>
                          <a:headEnd type="none" w="sm" len="sm"/>
                          <a:tailEnd type="none" w="sm" len="sm"/>
                        </a:lnT>
                        <a:blipFill>
                          <a:blip r:embed="rId3"/>
                          <a:stretch>
                            <a:fillRect l="-301220" t="-105714" r="-101829" b="-322857"/>
                          </a:stretch>
                        </a:blipFill>
                      </a:tcPr>
                    </a:tc>
                    <a:tc>
                      <a:txBody>
                        <a:bodyPr/>
                        <a:lstStyle/>
                        <a:p>
                          <a:endParaRPr lang="ja-JP"/>
                        </a:p>
                      </a:txBody>
                      <a:tcPr marL="91425" marR="91425" marT="91425" marB="91425" anchor="ctr">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blipFill>
                          <a:blip r:embed="rId3"/>
                          <a:stretch>
                            <a:fillRect l="-401220" t="-105714" r="-1829" b="-322857"/>
                          </a:stretch>
                        </a:blipFill>
                      </a:tcPr>
                    </a:tc>
                    <a:extLst>
                      <a:ext uri="{0D108BD9-81ED-4DB2-BD59-A6C34878D82A}">
                        <a16:rowId xmlns:a16="http://schemas.microsoft.com/office/drawing/2014/main" val="10001"/>
                      </a:ext>
                    </a:extLst>
                  </a:tr>
                  <a:tr h="640050">
                    <a:tc>
                      <a:txBody>
                        <a:bodyPr/>
                        <a:lstStyle/>
                        <a:p>
                          <a:pPr marL="0" lvl="0" indent="0" algn="ctr" rtl="0">
                            <a:spcBef>
                              <a:spcPts val="0"/>
                            </a:spcBef>
                            <a:spcAft>
                              <a:spcPts val="0"/>
                            </a:spcAft>
                            <a:buNone/>
                          </a:pPr>
                          <a:r>
                            <a:rPr lang="ja" sz="3000"/>
                            <a:t>Q2</a:t>
                          </a:r>
                          <a:endParaRPr sz="300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solidFill>
                          <a:srgbClr val="CCCCCC"/>
                        </a:solidFill>
                      </a:tcPr>
                    </a:tc>
                    <a:tc>
                      <a:txBody>
                        <a:bodyPr/>
                        <a:lstStyle/>
                        <a:p>
                          <a:endParaRPr lang="ja-JP"/>
                        </a:p>
                      </a:txBody>
                      <a:tcPr marL="91425" marR="91425" marT="91425" marB="91425" anchor="ctr">
                        <a:lnL w="19050" cap="flat" cmpd="sng">
                          <a:solidFill>
                            <a:schemeClr val="dk1"/>
                          </a:solidFill>
                          <a:prstDash val="solid"/>
                          <a:round/>
                          <a:headEnd type="none" w="sm" len="sm"/>
                          <a:tailEnd type="none" w="sm" len="sm"/>
                        </a:lnL>
                        <a:blipFill>
                          <a:blip r:embed="rId3"/>
                          <a:stretch>
                            <a:fillRect l="-101220" t="-203774" r="-301829" b="-219811"/>
                          </a:stretch>
                        </a:blipFill>
                      </a:tcPr>
                    </a:tc>
                    <a:tc>
                      <a:txBody>
                        <a:bodyPr/>
                        <a:lstStyle/>
                        <a:p>
                          <a:endParaRPr lang="ja-JP"/>
                        </a:p>
                      </a:txBody>
                      <a:tcPr marL="91425" marR="91425" marT="91425" marB="91425" anchor="ctr">
                        <a:blipFill>
                          <a:blip r:embed="rId3"/>
                          <a:stretch>
                            <a:fillRect l="-201220" t="-203774" r="-201829" b="-219811"/>
                          </a:stretch>
                        </a:blipFill>
                      </a:tcPr>
                    </a:tc>
                    <a:tc>
                      <a:txBody>
                        <a:bodyPr/>
                        <a:lstStyle/>
                        <a:p>
                          <a:endParaRPr lang="ja-JP"/>
                        </a:p>
                      </a:txBody>
                      <a:tcPr marL="91425" marR="91425" marT="91425" marB="91425" anchor="ctr">
                        <a:blipFill>
                          <a:blip r:embed="rId3"/>
                          <a:stretch>
                            <a:fillRect l="-301220" t="-203774" r="-101829" b="-219811"/>
                          </a:stretch>
                        </a:blipFill>
                      </a:tcPr>
                    </a:tc>
                    <a:tc>
                      <a:txBody>
                        <a:bodyPr/>
                        <a:lstStyle/>
                        <a:p>
                          <a:endParaRPr lang="ja-JP"/>
                        </a:p>
                      </a:txBody>
                      <a:tcPr marL="91425" marR="91425" marT="91425" marB="91425" anchor="ctr">
                        <a:lnR w="19050" cap="flat" cmpd="sng">
                          <a:solidFill>
                            <a:schemeClr val="dk1"/>
                          </a:solidFill>
                          <a:prstDash val="solid"/>
                          <a:round/>
                          <a:headEnd type="none" w="sm" len="sm"/>
                          <a:tailEnd type="none" w="sm" len="sm"/>
                        </a:lnR>
                        <a:blipFill>
                          <a:blip r:embed="rId3"/>
                          <a:stretch>
                            <a:fillRect l="-401220" t="-203774" r="-1829" b="-219811"/>
                          </a:stretch>
                        </a:blipFill>
                      </a:tcPr>
                    </a:tc>
                    <a:extLst>
                      <a:ext uri="{0D108BD9-81ED-4DB2-BD59-A6C34878D82A}">
                        <a16:rowId xmlns:a16="http://schemas.microsoft.com/office/drawing/2014/main" val="10002"/>
                      </a:ext>
                    </a:extLst>
                  </a:tr>
                  <a:tr h="640050">
                    <a:tc>
                      <a:txBody>
                        <a:bodyPr/>
                        <a:lstStyle/>
                        <a:p>
                          <a:pPr marL="0" lvl="0" indent="0" algn="ctr" rtl="0">
                            <a:spcBef>
                              <a:spcPts val="0"/>
                            </a:spcBef>
                            <a:spcAft>
                              <a:spcPts val="0"/>
                            </a:spcAft>
                            <a:buNone/>
                          </a:pPr>
                          <a:r>
                            <a:rPr lang="ja" sz="3000"/>
                            <a:t>Q3</a:t>
                          </a:r>
                          <a:endParaRPr sz="300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solidFill>
                          <a:srgbClr val="CCCCCC"/>
                        </a:solidFill>
                      </a:tcPr>
                    </a:tc>
                    <a:tc>
                      <a:txBody>
                        <a:bodyPr/>
                        <a:lstStyle/>
                        <a:p>
                          <a:endParaRPr lang="ja-JP"/>
                        </a:p>
                      </a:txBody>
                      <a:tcPr marL="91425" marR="91425" marT="91425" marB="91425" anchor="ctr">
                        <a:lnL w="19050" cap="flat" cmpd="sng">
                          <a:solidFill>
                            <a:schemeClr val="dk1"/>
                          </a:solidFill>
                          <a:prstDash val="solid"/>
                          <a:round/>
                          <a:headEnd type="none" w="sm" len="sm"/>
                          <a:tailEnd type="none" w="sm" len="sm"/>
                        </a:lnL>
                        <a:blipFill>
                          <a:blip r:embed="rId3"/>
                          <a:stretch>
                            <a:fillRect l="-101220" t="-306667" r="-301829" b="-121905"/>
                          </a:stretch>
                        </a:blipFill>
                      </a:tcPr>
                    </a:tc>
                    <a:tc>
                      <a:txBody>
                        <a:bodyPr/>
                        <a:lstStyle/>
                        <a:p>
                          <a:endParaRPr lang="ja-JP"/>
                        </a:p>
                      </a:txBody>
                      <a:tcPr marL="91425" marR="91425" marT="91425" marB="91425" anchor="ctr">
                        <a:blipFill>
                          <a:blip r:embed="rId3"/>
                          <a:stretch>
                            <a:fillRect l="-201220" t="-306667" r="-201829" b="-121905"/>
                          </a:stretch>
                        </a:blipFill>
                      </a:tcPr>
                    </a:tc>
                    <a:tc>
                      <a:txBody>
                        <a:bodyPr/>
                        <a:lstStyle/>
                        <a:p>
                          <a:endParaRPr lang="ja-JP"/>
                        </a:p>
                      </a:txBody>
                      <a:tcPr marL="91425" marR="91425" marT="91425" marB="91425" anchor="ctr">
                        <a:blipFill>
                          <a:blip r:embed="rId3"/>
                          <a:stretch>
                            <a:fillRect l="-301220" t="-306667" r="-101829" b="-121905"/>
                          </a:stretch>
                        </a:blipFill>
                      </a:tcPr>
                    </a:tc>
                    <a:tc>
                      <a:txBody>
                        <a:bodyPr/>
                        <a:lstStyle/>
                        <a:p>
                          <a:endParaRPr lang="ja-JP"/>
                        </a:p>
                      </a:txBody>
                      <a:tcPr marL="91425" marR="91425" marT="91425" marB="91425" anchor="ctr">
                        <a:lnR w="19050" cap="flat" cmpd="sng">
                          <a:solidFill>
                            <a:schemeClr val="dk1"/>
                          </a:solidFill>
                          <a:prstDash val="solid"/>
                          <a:round/>
                          <a:headEnd type="none" w="sm" len="sm"/>
                          <a:tailEnd type="none" w="sm" len="sm"/>
                        </a:lnR>
                        <a:blipFill>
                          <a:blip r:embed="rId3"/>
                          <a:stretch>
                            <a:fillRect l="-401220" t="-306667" r="-1829" b="-121905"/>
                          </a:stretch>
                        </a:blipFill>
                      </a:tcPr>
                    </a:tc>
                    <a:extLst>
                      <a:ext uri="{0D108BD9-81ED-4DB2-BD59-A6C34878D82A}">
                        <a16:rowId xmlns:a16="http://schemas.microsoft.com/office/drawing/2014/main" val="10003"/>
                      </a:ext>
                    </a:extLst>
                  </a:tr>
                  <a:tr h="640050">
                    <a:tc>
                      <a:txBody>
                        <a:bodyPr/>
                        <a:lstStyle/>
                        <a:p>
                          <a:pPr marL="0" lvl="0" indent="0" algn="ctr" rtl="0">
                            <a:spcBef>
                              <a:spcPts val="0"/>
                            </a:spcBef>
                            <a:spcAft>
                              <a:spcPts val="0"/>
                            </a:spcAft>
                            <a:buNone/>
                          </a:pPr>
                          <a:r>
                            <a:rPr lang="ja" sz="3000"/>
                            <a:t>Q4</a:t>
                          </a:r>
                          <a:endParaRPr sz="300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B w="19050" cap="flat" cmpd="sng">
                          <a:solidFill>
                            <a:schemeClr val="dk1"/>
                          </a:solidFill>
                          <a:prstDash val="solid"/>
                          <a:round/>
                          <a:headEnd type="none" w="sm" len="sm"/>
                          <a:tailEnd type="none" w="sm" len="sm"/>
                        </a:lnB>
                        <a:solidFill>
                          <a:srgbClr val="CCCCCC"/>
                        </a:solidFill>
                      </a:tcPr>
                    </a:tc>
                    <a:tc>
                      <a:txBody>
                        <a:bodyPr/>
                        <a:lstStyle/>
                        <a:p>
                          <a:endParaRPr lang="ja-JP"/>
                        </a:p>
                      </a:txBody>
                      <a:tcPr marL="91425" marR="91425" marT="91425" marB="91425" anchor="ctr">
                        <a:lnL w="19050" cap="flat" cmpd="sng">
                          <a:solidFill>
                            <a:schemeClr val="dk1"/>
                          </a:solidFill>
                          <a:prstDash val="solid"/>
                          <a:round/>
                          <a:headEnd type="none" w="sm" len="sm"/>
                          <a:tailEnd type="none" w="sm" len="sm"/>
                        </a:lnL>
                        <a:lnB w="19050" cap="flat" cmpd="sng">
                          <a:solidFill>
                            <a:schemeClr val="dk1"/>
                          </a:solidFill>
                          <a:prstDash val="solid"/>
                          <a:round/>
                          <a:headEnd type="none" w="sm" len="sm"/>
                          <a:tailEnd type="none" w="sm" len="sm"/>
                        </a:lnB>
                        <a:blipFill>
                          <a:blip r:embed="rId3"/>
                          <a:stretch>
                            <a:fillRect l="-101220" t="-406667" r="-301829" b="-21905"/>
                          </a:stretch>
                        </a:blipFill>
                      </a:tcPr>
                    </a:tc>
                    <a:tc>
                      <a:txBody>
                        <a:bodyPr/>
                        <a:lstStyle/>
                        <a:p>
                          <a:endParaRPr lang="ja-JP"/>
                        </a:p>
                      </a:txBody>
                      <a:tcPr marL="91425" marR="91425" marT="91425" marB="91425" anchor="ctr">
                        <a:lnB w="19050" cap="flat" cmpd="sng">
                          <a:solidFill>
                            <a:schemeClr val="dk1"/>
                          </a:solidFill>
                          <a:prstDash val="solid"/>
                          <a:round/>
                          <a:headEnd type="none" w="sm" len="sm"/>
                          <a:tailEnd type="none" w="sm" len="sm"/>
                        </a:lnB>
                        <a:blipFill>
                          <a:blip r:embed="rId3"/>
                          <a:stretch>
                            <a:fillRect l="-201220" t="-406667" r="-201829" b="-21905"/>
                          </a:stretch>
                        </a:blipFill>
                      </a:tcPr>
                    </a:tc>
                    <a:tc>
                      <a:txBody>
                        <a:bodyPr/>
                        <a:lstStyle/>
                        <a:p>
                          <a:endParaRPr lang="ja-JP"/>
                        </a:p>
                      </a:txBody>
                      <a:tcPr marL="91425" marR="91425" marT="91425" marB="91425" anchor="ctr">
                        <a:lnB w="19050" cap="flat" cmpd="sng">
                          <a:solidFill>
                            <a:schemeClr val="dk1"/>
                          </a:solidFill>
                          <a:prstDash val="solid"/>
                          <a:round/>
                          <a:headEnd type="none" w="sm" len="sm"/>
                          <a:tailEnd type="none" w="sm" len="sm"/>
                        </a:lnB>
                        <a:blipFill>
                          <a:blip r:embed="rId3"/>
                          <a:stretch>
                            <a:fillRect l="-301220" t="-406667" r="-101829" b="-21905"/>
                          </a:stretch>
                        </a:blipFill>
                      </a:tcPr>
                    </a:tc>
                    <a:tc>
                      <a:txBody>
                        <a:bodyPr/>
                        <a:lstStyle/>
                        <a:p>
                          <a:endParaRPr lang="ja-JP"/>
                        </a:p>
                      </a:txBody>
                      <a:tcPr marL="91425" marR="91425" marT="91425" marB="91425" anchor="ctr">
                        <a:lnR w="19050" cap="flat" cmpd="sng">
                          <a:solidFill>
                            <a:schemeClr val="dk1"/>
                          </a:solidFill>
                          <a:prstDash val="solid"/>
                          <a:round/>
                          <a:headEnd type="none" w="sm" len="sm"/>
                          <a:tailEnd type="none" w="sm" len="sm"/>
                        </a:lnR>
                        <a:lnB w="19050" cap="flat" cmpd="sng">
                          <a:solidFill>
                            <a:schemeClr val="dk1"/>
                          </a:solidFill>
                          <a:prstDash val="solid"/>
                          <a:round/>
                          <a:headEnd type="none" w="sm" len="sm"/>
                          <a:tailEnd type="none" w="sm" len="sm"/>
                        </a:lnB>
                        <a:blipFill>
                          <a:blip r:embed="rId3"/>
                          <a:stretch>
                            <a:fillRect l="-401220" t="-406667" r="-1829" b="-21905"/>
                          </a:stretch>
                        </a:blipFill>
                      </a:tcPr>
                    </a:tc>
                    <a:extLst>
                      <a:ext uri="{0D108BD9-81ED-4DB2-BD59-A6C34878D82A}">
                        <a16:rowId xmlns:a16="http://schemas.microsoft.com/office/drawing/2014/main" val="10004"/>
                      </a:ext>
                    </a:extLst>
                  </a:tr>
                </a:tbl>
              </a:graphicData>
            </a:graphic>
          </p:graphicFrame>
        </mc:Fallback>
      </mc:AlternateContent>
      <p:grpSp>
        <p:nvGrpSpPr>
          <p:cNvPr id="778" name="Google Shape;778;p20"/>
          <p:cNvGrpSpPr/>
          <p:nvPr/>
        </p:nvGrpSpPr>
        <p:grpSpPr>
          <a:xfrm>
            <a:off x="5307575" y="2600949"/>
            <a:ext cx="3836400" cy="1390075"/>
            <a:chOff x="5307575" y="1163626"/>
            <a:chExt cx="3836400" cy="2566649"/>
          </a:xfrm>
        </p:grpSpPr>
        <p:cxnSp>
          <p:nvCxnSpPr>
            <p:cNvPr id="779" name="Google Shape;779;p20"/>
            <p:cNvCxnSpPr/>
            <p:nvPr/>
          </p:nvCxnSpPr>
          <p:spPr>
            <a:xfrm>
              <a:off x="5400675" y="3114675"/>
              <a:ext cx="3562500" cy="0"/>
            </a:xfrm>
            <a:prstGeom prst="straightConnector1">
              <a:avLst/>
            </a:prstGeom>
            <a:noFill/>
            <a:ln w="19050" cap="flat" cmpd="sng">
              <a:solidFill>
                <a:schemeClr val="dk1"/>
              </a:solidFill>
              <a:prstDash val="solid"/>
              <a:round/>
              <a:headEnd type="none" w="med" len="med"/>
              <a:tailEnd type="none" w="med" len="med"/>
            </a:ln>
          </p:spPr>
        </p:cxnSp>
        <p:grpSp>
          <p:nvGrpSpPr>
            <p:cNvPr id="780" name="Google Shape;780;p20"/>
            <p:cNvGrpSpPr/>
            <p:nvPr/>
          </p:nvGrpSpPr>
          <p:grpSpPr>
            <a:xfrm>
              <a:off x="5307575" y="1163626"/>
              <a:ext cx="3836400" cy="2566649"/>
              <a:chOff x="5307575" y="1163626"/>
              <a:chExt cx="3836400" cy="2566649"/>
            </a:xfrm>
          </p:grpSpPr>
          <mc:AlternateContent xmlns:mc="http://schemas.openxmlformats.org/markup-compatibility/2006" xmlns:a14="http://schemas.microsoft.com/office/drawing/2010/main">
            <mc:Choice Requires="a14">
              <p:sp>
                <p:nvSpPr>
                  <p:cNvPr id="781" name="Google Shape;781;p20"/>
                  <p:cNvSpPr txBox="1"/>
                  <p:nvPr/>
                </p:nvSpPr>
                <p:spPr>
                  <a:xfrm>
                    <a:off x="5307575" y="1163626"/>
                    <a:ext cx="38364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ja" sz="2800" dirty="0"/>
                      <a:t>Accuracy =</a:t>
                    </a:r>
                    <a:endParaRPr lang="en-US" sz="2800" dirty="0"/>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ja-JP" altLang="en-US" sz="2800" b="0" i="1" smtClean="0">
                                  <a:latin typeface="Cambria Math" panose="02040503050406030204" pitchFamily="18" charset="0"/>
                                </a:rPr>
                                <m:t>𝑎</m:t>
                              </m:r>
                            </m:e>
                            <m:sub>
                              <m:r>
                                <a:rPr lang="en-US" altLang="ja-JP" sz="2800" b="0" i="1" smtClean="0">
                                  <a:latin typeface="Cambria Math" panose="02040503050406030204" pitchFamily="18" charset="0"/>
                                </a:rPr>
                                <m:t>11</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𝑎</m:t>
                              </m:r>
                            </m:e>
                            <m:sub>
                              <m:r>
                                <a:rPr lang="en-US" altLang="ja-JP" sz="2800" b="0" i="1" smtClean="0">
                                  <a:latin typeface="Cambria Math" panose="02040503050406030204" pitchFamily="18" charset="0"/>
                                </a:rPr>
                                <m:t>22</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𝑎</m:t>
                              </m:r>
                            </m:e>
                            <m:sub>
                              <m:r>
                                <a:rPr lang="en-US" altLang="ja-JP" sz="2800" b="0" i="1" smtClean="0">
                                  <a:latin typeface="Cambria Math" panose="02040503050406030204" pitchFamily="18" charset="0"/>
                                </a:rPr>
                                <m:t>33</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𝑎</m:t>
                              </m:r>
                            </m:e>
                            <m:sub>
                              <m:r>
                                <a:rPr lang="en-US" altLang="ja-JP" sz="2800" b="0" i="1" smtClean="0">
                                  <a:latin typeface="Cambria Math" panose="02040503050406030204" pitchFamily="18" charset="0"/>
                                </a:rPr>
                                <m:t>44</m:t>
                              </m:r>
                            </m:sub>
                          </m:sSub>
                        </m:oMath>
                      </m:oMathPara>
                    </a14:m>
                    <a:endParaRPr sz="2800" dirty="0"/>
                  </a:p>
                </p:txBody>
              </p:sp>
            </mc:Choice>
            <mc:Fallback xmlns="">
              <p:sp>
                <p:nvSpPr>
                  <p:cNvPr id="781" name="Google Shape;781;p20"/>
                  <p:cNvSpPr txBox="1">
                    <a:spLocks noRot="1" noChangeAspect="1" noMove="1" noResize="1" noEditPoints="1" noAdjustHandles="1" noChangeArrowheads="1" noChangeShapeType="1" noTextEdit="1"/>
                  </p:cNvSpPr>
                  <p:nvPr/>
                </p:nvSpPr>
                <p:spPr>
                  <a:xfrm>
                    <a:off x="5307575" y="1163626"/>
                    <a:ext cx="3836400" cy="1046410"/>
                  </a:xfrm>
                  <a:prstGeom prst="rect">
                    <a:avLst/>
                  </a:prstGeom>
                  <a:blipFill>
                    <a:blip r:embed="rId4"/>
                    <a:stretch>
                      <a:fillRect l="-3339" t="-3226" b="-66667"/>
                    </a:stretch>
                  </a:blipFill>
                  <a:ln>
                    <a:noFill/>
                  </a:ln>
                </p:spPr>
                <p:txBody>
                  <a:bodyPr/>
                  <a:lstStyle/>
                  <a:p>
                    <a:r>
                      <a:rPr lang="ja-JP" altLang="en-US">
                        <a:noFill/>
                      </a:rPr>
                      <a:t> </a:t>
                    </a:r>
                  </a:p>
                </p:txBody>
              </p:sp>
            </mc:Fallback>
          </mc:AlternateContent>
          <p:sp>
            <p:nvSpPr>
              <p:cNvPr id="782" name="Google Shape;782;p20"/>
              <p:cNvSpPr txBox="1"/>
              <p:nvPr/>
            </p:nvSpPr>
            <p:spPr>
              <a:xfrm>
                <a:off x="5911325" y="3114675"/>
                <a:ext cx="262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2800" dirty="0"/>
                  <a:t>全データ数</a:t>
                </a:r>
                <a:endParaRPr sz="2800" dirty="0"/>
              </a:p>
            </p:txBody>
          </p:sp>
        </p:grpSp>
      </p:grpSp>
      <mc:AlternateContent xmlns:mc="http://schemas.openxmlformats.org/markup-compatibility/2006">
        <mc:Choice xmlns:a14="http://schemas.microsoft.com/office/drawing/2010/main" Requires="a14">
          <p:sp>
            <p:nvSpPr>
              <p:cNvPr id="783" name="Google Shape;783;p20"/>
              <p:cNvSpPr txBox="1"/>
              <p:nvPr/>
            </p:nvSpPr>
            <p:spPr>
              <a:xfrm>
                <a:off x="5448300" y="1725175"/>
                <a:ext cx="3384000" cy="8248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altLang="en-US" sz="2000" dirty="0"/>
                  <a:t>各セル </a:t>
                </a:r>
                <a:r>
                  <a:rPr lang="en-US" altLang="ja-JP" sz="2000" dirty="0"/>
                  <a:t>( </a:t>
                </a:r>
                <a14:m>
                  <m:oMath xmlns:m="http://schemas.openxmlformats.org/officeDocument/2006/math">
                    <m:sSub>
                      <m:sSubPr>
                        <m:ctrlPr>
                          <a:rPr lang="en-US" altLang="ja-JP" sz="2000" b="0" i="1" smtClean="0">
                            <a:latin typeface="Cambria Math" panose="02040503050406030204" pitchFamily="18" charset="0"/>
                          </a:rPr>
                        </m:ctrlPr>
                      </m:sSubPr>
                      <m:e>
                        <m:r>
                          <a:rPr lang="ja-JP" altLang="en-US" sz="2000" b="0" i="1" smtClean="0">
                            <a:latin typeface="Cambria Math" panose="02040503050406030204" pitchFamily="18" charset="0"/>
                          </a:rPr>
                          <m:t>𝑎</m:t>
                        </m:r>
                      </m:e>
                      <m:sub>
                        <m:r>
                          <a:rPr lang="en-US" altLang="ja-JP" sz="2000" b="0" i="1" smtClean="0">
                            <a:latin typeface="Cambria Math" panose="02040503050406030204" pitchFamily="18" charset="0"/>
                          </a:rPr>
                          <m:t>𝑖𝑗</m:t>
                        </m:r>
                      </m:sub>
                    </m:sSub>
                  </m:oMath>
                </a14:m>
                <a:r>
                  <a:rPr lang="ja-JP" altLang="en-US" sz="2000" dirty="0"/>
                  <a:t> </a:t>
                </a:r>
                <a:r>
                  <a:rPr lang="en-US" altLang="ja-JP" sz="2000" dirty="0"/>
                  <a:t>)</a:t>
                </a:r>
                <a:r>
                  <a:rPr lang="ja-JP" altLang="en-US" sz="2000" dirty="0"/>
                  <a:t>には、</a:t>
                </a:r>
              </a:p>
              <a:p>
                <a:pPr marL="0" lvl="0" indent="0" algn="l" rtl="0">
                  <a:spcBef>
                    <a:spcPts val="0"/>
                  </a:spcBef>
                  <a:spcAft>
                    <a:spcPts val="0"/>
                  </a:spcAft>
                  <a:buNone/>
                </a:pPr>
                <a:r>
                  <a:rPr lang="ja-JP" altLang="en-US" sz="2000" dirty="0"/>
                  <a:t>データ数を表す自然数</a:t>
                </a:r>
                <a:endParaRPr sz="2000" dirty="0"/>
              </a:p>
            </p:txBody>
          </p:sp>
        </mc:Choice>
        <mc:Fallback>
          <p:sp>
            <p:nvSpPr>
              <p:cNvPr id="783" name="Google Shape;783;p20"/>
              <p:cNvSpPr txBox="1">
                <a:spLocks noRot="1" noChangeAspect="1" noMove="1" noResize="1" noEditPoints="1" noAdjustHandles="1" noChangeArrowheads="1" noChangeShapeType="1" noTextEdit="1"/>
              </p:cNvSpPr>
              <p:nvPr/>
            </p:nvSpPr>
            <p:spPr>
              <a:xfrm>
                <a:off x="5448300" y="1725175"/>
                <a:ext cx="3384000" cy="824876"/>
              </a:xfrm>
              <a:prstGeom prst="rect">
                <a:avLst/>
              </a:prstGeom>
              <a:blipFill>
                <a:blip r:embed="rId5"/>
                <a:stretch>
                  <a:fillRect l="-1982" t="-741" b="-5185"/>
                </a:stretch>
              </a:blipFill>
              <a:ln>
                <a:noFill/>
              </a:ln>
            </p:spPr>
            <p:txBody>
              <a:bodyPr/>
              <a:lstStyle/>
              <a:p>
                <a:r>
                  <a:rPr lang="ja-JP"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21"/>
          <p:cNvSpPr txBox="1">
            <a:spLocks noGrp="1"/>
          </p:cNvSpPr>
          <p:nvPr>
            <p:ph type="title"/>
          </p:nvPr>
        </p:nvSpPr>
        <p:spPr>
          <a:xfrm>
            <a:off x="311700" y="422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a:t>結果</a:t>
            </a:r>
            <a:endParaRPr sz="3600"/>
          </a:p>
        </p:txBody>
      </p:sp>
      <p:pic>
        <p:nvPicPr>
          <p:cNvPr id="789" name="Google Shape;789;p21"/>
          <p:cNvPicPr preferRelativeResize="0"/>
          <p:nvPr/>
        </p:nvPicPr>
        <p:blipFill>
          <a:blip r:embed="rId3">
            <a:alphaModFix/>
          </a:blip>
          <a:stretch>
            <a:fillRect/>
          </a:stretch>
        </p:blipFill>
        <p:spPr>
          <a:xfrm>
            <a:off x="4857750" y="1161997"/>
            <a:ext cx="4286250" cy="2650350"/>
          </a:xfrm>
          <a:prstGeom prst="rect">
            <a:avLst/>
          </a:prstGeom>
          <a:noFill/>
          <a:ln w="9525" cap="flat" cmpd="sng">
            <a:solidFill>
              <a:schemeClr val="dk1"/>
            </a:solidFill>
            <a:prstDash val="solid"/>
            <a:round/>
            <a:headEnd type="none" w="sm" len="sm"/>
            <a:tailEnd type="none" w="sm" len="sm"/>
          </a:ln>
        </p:spPr>
      </p:pic>
      <p:graphicFrame>
        <p:nvGraphicFramePr>
          <p:cNvPr id="790" name="Google Shape;790;p21"/>
          <p:cNvGraphicFramePr/>
          <p:nvPr>
            <p:extLst>
              <p:ext uri="{D42A27DB-BD31-4B8C-83A1-F6EECF244321}">
                <p14:modId xmlns:p14="http://schemas.microsoft.com/office/powerpoint/2010/main" val="1243395057"/>
              </p:ext>
            </p:extLst>
          </p:nvPr>
        </p:nvGraphicFramePr>
        <p:xfrm>
          <a:off x="159327" y="1162000"/>
          <a:ext cx="4438672" cy="3870810"/>
        </p:xfrm>
        <a:graphic>
          <a:graphicData uri="http://schemas.openxmlformats.org/drawingml/2006/table">
            <a:tbl>
              <a:tblPr>
                <a:noFill/>
                <a:tableStyleId>{27D24EB4-7013-4964-96E8-A1B1809F58E2}</a:tableStyleId>
              </a:tblPr>
              <a:tblGrid>
                <a:gridCol w="1109668">
                  <a:extLst>
                    <a:ext uri="{9D8B030D-6E8A-4147-A177-3AD203B41FA5}">
                      <a16:colId xmlns:a16="http://schemas.microsoft.com/office/drawing/2014/main" val="20000"/>
                    </a:ext>
                  </a:extLst>
                </a:gridCol>
                <a:gridCol w="1109668">
                  <a:extLst>
                    <a:ext uri="{9D8B030D-6E8A-4147-A177-3AD203B41FA5}">
                      <a16:colId xmlns:a16="http://schemas.microsoft.com/office/drawing/2014/main" val="20001"/>
                    </a:ext>
                  </a:extLst>
                </a:gridCol>
                <a:gridCol w="1109668">
                  <a:extLst>
                    <a:ext uri="{9D8B030D-6E8A-4147-A177-3AD203B41FA5}">
                      <a16:colId xmlns:a16="http://schemas.microsoft.com/office/drawing/2014/main" val="20002"/>
                    </a:ext>
                  </a:extLst>
                </a:gridCol>
                <a:gridCol w="1109668">
                  <a:extLst>
                    <a:ext uri="{9D8B030D-6E8A-4147-A177-3AD203B41FA5}">
                      <a16:colId xmlns:a16="http://schemas.microsoft.com/office/drawing/2014/main" val="20003"/>
                    </a:ext>
                  </a:extLst>
                </a:gridCol>
              </a:tblGrid>
              <a:tr h="530075">
                <a:tc>
                  <a:txBody>
                    <a:bodyPr/>
                    <a:lstStyle/>
                    <a:p>
                      <a:pPr marL="0" lvl="0" indent="0" algn="ctr" rtl="0">
                        <a:spcBef>
                          <a:spcPts val="0"/>
                        </a:spcBef>
                        <a:spcAft>
                          <a:spcPts val="0"/>
                        </a:spcAft>
                        <a:buNone/>
                      </a:pPr>
                      <a:r>
                        <a:rPr lang="ja" sz="1700" dirty="0"/>
                        <a:t>threshold</a:t>
                      </a:r>
                      <a:endParaRPr sz="1700" dirty="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lvl="0" indent="0" algn="ctr" rtl="0">
                        <a:spcBef>
                          <a:spcPts val="0"/>
                        </a:spcBef>
                        <a:spcAft>
                          <a:spcPts val="0"/>
                        </a:spcAft>
                        <a:buNone/>
                      </a:pPr>
                      <a:r>
                        <a:rPr lang="ja" sz="1700"/>
                        <a:t>size</a:t>
                      </a:r>
                      <a:endParaRPr sz="1700"/>
                    </a:p>
                    <a:p>
                      <a:pPr marL="0" lvl="0" indent="0" algn="ctr" rtl="0">
                        <a:spcBef>
                          <a:spcPts val="0"/>
                        </a:spcBef>
                        <a:spcAft>
                          <a:spcPts val="0"/>
                        </a:spcAft>
                        <a:buNone/>
                      </a:pPr>
                      <a:r>
                        <a:rPr lang="ja" sz="1700"/>
                        <a:t>[KiB (%)]</a:t>
                      </a:r>
                      <a:endParaRPr sz="1700"/>
                    </a:p>
                  </a:txBody>
                  <a:tcPr marL="91425" marR="91425" marT="91425" marB="91425" anchor="ctr">
                    <a:lnL w="9525" cap="flat" cmpd="sng">
                      <a:solidFill>
                        <a:schemeClr val="dk1"/>
                      </a:solidFill>
                      <a:prstDash val="solid"/>
                      <a:round/>
                      <a:headEnd type="none" w="sm" len="sm"/>
                      <a:tailEnd type="none" w="sm" len="sm"/>
                    </a:lnL>
                    <a:lnR w="19050" cap="flat" cmpd="sng">
                      <a:solidFill>
                        <a:srgbClr val="9E9E9E"/>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ja" sz="1700"/>
                        <a:t>time</a:t>
                      </a:r>
                      <a:endParaRPr sz="1700"/>
                    </a:p>
                    <a:p>
                      <a:pPr marL="0" lvl="0" indent="0" algn="ctr" rtl="0">
                        <a:spcBef>
                          <a:spcPts val="0"/>
                        </a:spcBef>
                        <a:spcAft>
                          <a:spcPts val="0"/>
                        </a:spcAft>
                        <a:buNone/>
                      </a:pPr>
                      <a:r>
                        <a:rPr lang="ja" sz="1700"/>
                        <a:t>[min (%)]</a:t>
                      </a:r>
                      <a:endParaRPr sz="1700"/>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ja" sz="1700"/>
                        <a:t>accuracy</a:t>
                      </a:r>
                      <a:endParaRPr sz="1700"/>
                    </a:p>
                  </a:txBody>
                  <a:tcPr marL="91425" marR="91425" marT="91425" marB="91425" anchor="ctr">
                    <a:lnL w="19050" cap="flat" cmpd="sng">
                      <a:solidFill>
                        <a:srgbClr val="9E9E9E"/>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530075">
                <a:tc>
                  <a:txBody>
                    <a:bodyPr/>
                    <a:lstStyle/>
                    <a:p>
                      <a:pPr marL="0" lvl="0" indent="0" algn="ctr" rtl="0">
                        <a:spcBef>
                          <a:spcPts val="0"/>
                        </a:spcBef>
                        <a:spcAft>
                          <a:spcPts val="0"/>
                        </a:spcAft>
                        <a:buNone/>
                      </a:pPr>
                      <a:r>
                        <a:rPr lang="ja" sz="2000"/>
                        <a:t>0</a:t>
                      </a:r>
                      <a:endParaRPr sz="20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9050" cap="flat" cmpd="sng">
                      <a:solidFill>
                        <a:srgbClr val="9E9E9E"/>
                      </a:solidFill>
                      <a:prstDash val="solid"/>
                      <a:round/>
                      <a:headEnd type="none" w="sm" len="sm"/>
                      <a:tailEnd type="none" w="sm" len="sm"/>
                    </a:lnB>
                    <a:solidFill>
                      <a:srgbClr val="CCCCCC"/>
                    </a:solidFill>
                  </a:tcPr>
                </a:tc>
                <a:tc>
                  <a:txBody>
                    <a:bodyPr/>
                    <a:lstStyle/>
                    <a:p>
                      <a:pPr marL="0" lvl="0" indent="0" algn="ctr" rtl="0">
                        <a:spcBef>
                          <a:spcPts val="0"/>
                        </a:spcBef>
                        <a:spcAft>
                          <a:spcPts val="0"/>
                        </a:spcAft>
                        <a:buNone/>
                      </a:pPr>
                      <a:r>
                        <a:rPr lang="ja" sz="2000"/>
                        <a:t>42489 (100%)</a:t>
                      </a:r>
                      <a:endParaRPr sz="2000"/>
                    </a:p>
                  </a:txBody>
                  <a:tcPr marL="91425" marR="91425" marT="91425" marB="91425" anchor="ctr">
                    <a:lnL w="9525" cap="flat" cmpd="sng">
                      <a:solidFill>
                        <a:schemeClr val="dk1"/>
                      </a:solidFill>
                      <a:prstDash val="solid"/>
                      <a:round/>
                      <a:headEnd type="none" w="sm" len="sm"/>
                      <a:tailEnd type="none" w="sm" len="sm"/>
                    </a:lnL>
                    <a:lnR w="19050" cap="flat" cmpd="sng">
                      <a:solidFill>
                        <a:srgbClr val="9E9E9E"/>
                      </a:solidFill>
                      <a:prstDash val="solid"/>
                      <a:round/>
                      <a:headEnd type="none" w="sm" len="sm"/>
                      <a:tailEnd type="none" w="sm" len="sm"/>
                    </a:lnR>
                    <a:lnT w="9525" cap="flat" cmpd="sng">
                      <a:solidFill>
                        <a:schemeClr val="dk1"/>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None/>
                      </a:pPr>
                      <a:r>
                        <a:rPr lang="ja" sz="2000"/>
                        <a:t>126.9 (100%)</a:t>
                      </a:r>
                      <a:endParaRPr sz="2000"/>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9525" cap="flat" cmpd="sng">
                      <a:solidFill>
                        <a:schemeClr val="dk1"/>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ja" sz="2000"/>
                        <a:t>0.66</a:t>
                      </a:r>
                      <a:endParaRPr sz="2000"/>
                    </a:p>
                  </a:txBody>
                  <a:tcPr marL="91425" marR="91425" marT="91425" marB="91425" anchor="ctr">
                    <a:lnL w="19050" cap="flat" cmpd="sng">
                      <a:solidFill>
                        <a:srgbClr val="9E9E9E"/>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9050" cap="flat" cmpd="sng">
                      <a:solidFill>
                        <a:srgbClr val="9E9E9E"/>
                      </a:solidFill>
                      <a:prstDash val="solid"/>
                      <a:round/>
                      <a:headEnd type="none" w="sm" len="sm"/>
                      <a:tailEnd type="none" w="sm" len="sm"/>
                    </a:lnB>
                    <a:solidFill>
                      <a:srgbClr val="FCE5CD"/>
                    </a:solidFill>
                  </a:tcPr>
                </a:tc>
                <a:extLst>
                  <a:ext uri="{0D108BD9-81ED-4DB2-BD59-A6C34878D82A}">
                    <a16:rowId xmlns:a16="http://schemas.microsoft.com/office/drawing/2014/main" val="10001"/>
                  </a:ext>
                </a:extLst>
              </a:tr>
              <a:tr h="530075">
                <a:tc>
                  <a:txBody>
                    <a:bodyPr/>
                    <a:lstStyle/>
                    <a:p>
                      <a:pPr marL="0" lvl="0" indent="0" algn="ctr" rtl="0">
                        <a:spcBef>
                          <a:spcPts val="0"/>
                        </a:spcBef>
                        <a:spcAft>
                          <a:spcPts val="0"/>
                        </a:spcAft>
                        <a:buNone/>
                      </a:pPr>
                      <a:r>
                        <a:rPr lang="ja" sz="2000"/>
                        <a:t>0.1</a:t>
                      </a:r>
                      <a:endParaRPr sz="20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CCCCC"/>
                    </a:solidFill>
                  </a:tcPr>
                </a:tc>
                <a:tc>
                  <a:txBody>
                    <a:bodyPr/>
                    <a:lstStyle/>
                    <a:p>
                      <a:pPr marL="0" lvl="0" indent="0" algn="ctr" rtl="0">
                        <a:spcBef>
                          <a:spcPts val="0"/>
                        </a:spcBef>
                        <a:spcAft>
                          <a:spcPts val="0"/>
                        </a:spcAft>
                        <a:buNone/>
                      </a:pPr>
                      <a:r>
                        <a:rPr lang="ja" sz="2000"/>
                        <a:t>41134 (96%)</a:t>
                      </a:r>
                      <a:endParaRPr sz="2000"/>
                    </a:p>
                  </a:txBody>
                  <a:tcPr marL="91425" marR="91425" marT="91425" marB="91425" anchor="ctr">
                    <a:lnL w="9525" cap="flat" cmpd="sng">
                      <a:solidFill>
                        <a:schemeClr val="dk1"/>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None/>
                      </a:pPr>
                      <a:r>
                        <a:rPr lang="ja" sz="2000"/>
                        <a:t>116.0 (91%)</a:t>
                      </a:r>
                      <a:endParaRPr sz="2000"/>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ja" sz="2000"/>
                        <a:t>0.65</a:t>
                      </a:r>
                      <a:endParaRPr sz="2000"/>
                    </a:p>
                  </a:txBody>
                  <a:tcPr marL="91425" marR="91425" marT="91425" marB="91425" anchor="ctr">
                    <a:lnL w="19050" cap="flat" cmpd="sng">
                      <a:solidFill>
                        <a:srgbClr val="9E9E9E"/>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CE5CD"/>
                    </a:solidFill>
                  </a:tcPr>
                </a:tc>
                <a:extLst>
                  <a:ext uri="{0D108BD9-81ED-4DB2-BD59-A6C34878D82A}">
                    <a16:rowId xmlns:a16="http://schemas.microsoft.com/office/drawing/2014/main" val="10002"/>
                  </a:ext>
                </a:extLst>
              </a:tr>
              <a:tr h="530075">
                <a:tc>
                  <a:txBody>
                    <a:bodyPr/>
                    <a:lstStyle/>
                    <a:p>
                      <a:pPr marL="0" lvl="0" indent="0" algn="ctr" rtl="0">
                        <a:spcBef>
                          <a:spcPts val="0"/>
                        </a:spcBef>
                        <a:spcAft>
                          <a:spcPts val="0"/>
                        </a:spcAft>
                        <a:buNone/>
                      </a:pPr>
                      <a:r>
                        <a:rPr lang="ja" sz="2000"/>
                        <a:t>0.15</a:t>
                      </a:r>
                      <a:endParaRPr sz="20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CCCCC"/>
                    </a:solidFill>
                  </a:tcPr>
                </a:tc>
                <a:tc>
                  <a:txBody>
                    <a:bodyPr/>
                    <a:lstStyle/>
                    <a:p>
                      <a:pPr marL="0" lvl="0" indent="0" algn="ctr" rtl="0">
                        <a:spcBef>
                          <a:spcPts val="0"/>
                        </a:spcBef>
                        <a:spcAft>
                          <a:spcPts val="0"/>
                        </a:spcAft>
                        <a:buNone/>
                      </a:pPr>
                      <a:r>
                        <a:rPr lang="ja" sz="2000"/>
                        <a:t>36351 (85%)</a:t>
                      </a:r>
                      <a:endParaRPr sz="2000"/>
                    </a:p>
                  </a:txBody>
                  <a:tcPr marL="91425" marR="91425" marT="91425" marB="91425" anchor="ctr">
                    <a:lnL w="9525" cap="flat" cmpd="sng">
                      <a:solidFill>
                        <a:schemeClr val="dk1"/>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None/>
                      </a:pPr>
                      <a:r>
                        <a:rPr lang="ja" sz="2000"/>
                        <a:t>100.6 (79%)</a:t>
                      </a:r>
                      <a:endParaRPr sz="2000"/>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ja" sz="2000"/>
                        <a:t>0.64</a:t>
                      </a:r>
                      <a:endParaRPr sz="2000"/>
                    </a:p>
                  </a:txBody>
                  <a:tcPr marL="91425" marR="91425" marT="91425" marB="91425" anchor="ctr">
                    <a:lnL w="19050" cap="flat" cmpd="sng">
                      <a:solidFill>
                        <a:srgbClr val="9E9E9E"/>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CE5CD"/>
                    </a:solidFill>
                  </a:tcPr>
                </a:tc>
                <a:extLst>
                  <a:ext uri="{0D108BD9-81ED-4DB2-BD59-A6C34878D82A}">
                    <a16:rowId xmlns:a16="http://schemas.microsoft.com/office/drawing/2014/main" val="10003"/>
                  </a:ext>
                </a:extLst>
              </a:tr>
              <a:tr h="530075">
                <a:tc>
                  <a:txBody>
                    <a:bodyPr/>
                    <a:lstStyle/>
                    <a:p>
                      <a:pPr marL="0" lvl="0" indent="0" algn="ctr" rtl="0">
                        <a:spcBef>
                          <a:spcPts val="0"/>
                        </a:spcBef>
                        <a:spcAft>
                          <a:spcPts val="0"/>
                        </a:spcAft>
                        <a:buNone/>
                      </a:pPr>
                      <a:r>
                        <a:rPr lang="ja" sz="2000"/>
                        <a:t>0.2</a:t>
                      </a:r>
                      <a:endParaRPr sz="20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9E9E9E"/>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tc>
                  <a:txBody>
                    <a:bodyPr/>
                    <a:lstStyle/>
                    <a:p>
                      <a:pPr marL="0" lvl="0" indent="0" algn="ctr" rtl="0">
                        <a:spcBef>
                          <a:spcPts val="0"/>
                        </a:spcBef>
                        <a:spcAft>
                          <a:spcPts val="0"/>
                        </a:spcAft>
                        <a:buNone/>
                      </a:pPr>
                      <a:r>
                        <a:rPr lang="ja" sz="2000"/>
                        <a:t>31428 (73%)</a:t>
                      </a:r>
                      <a:endParaRPr sz="2000"/>
                    </a:p>
                  </a:txBody>
                  <a:tcPr marL="91425" marR="91425" marT="91425" marB="91425" anchor="ctr">
                    <a:lnL w="9525" cap="flat" cmpd="sng">
                      <a:solidFill>
                        <a:schemeClr val="dk1"/>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9525" cap="flat" cmpd="sng">
                      <a:solidFill>
                        <a:schemeClr val="dk1"/>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None/>
                      </a:pPr>
                      <a:r>
                        <a:rPr lang="ja" sz="2000"/>
                        <a:t>100.0 (79%)</a:t>
                      </a:r>
                      <a:endParaRPr sz="2000"/>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9525" cap="flat" cmpd="sng">
                      <a:solidFill>
                        <a:schemeClr val="dk1"/>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ja" sz="2000" dirty="0"/>
                        <a:t>0.57</a:t>
                      </a:r>
                      <a:endParaRPr sz="2000" dirty="0"/>
                    </a:p>
                  </a:txBody>
                  <a:tcPr marL="91425" marR="91425" marT="91425" marB="91425" anchor="ctr">
                    <a:lnL w="19050" cap="flat" cmpd="sng">
                      <a:solidFill>
                        <a:srgbClr val="9E9E9E"/>
                      </a:solidFill>
                      <a:prstDash val="solid"/>
                      <a:round/>
                      <a:headEnd type="none" w="sm" len="sm"/>
                      <a:tailEnd type="none" w="sm" len="sm"/>
                    </a:lnL>
                    <a:lnR w="9525" cap="flat" cmpd="sng">
                      <a:solidFill>
                        <a:schemeClr val="dk1"/>
                      </a:solidFill>
                      <a:prstDash val="solid"/>
                      <a:round/>
                      <a:headEnd type="none" w="sm" len="sm"/>
                      <a:tailEnd type="none" w="sm" len="sm"/>
                    </a:lnR>
                    <a:lnT w="19050" cap="flat" cmpd="sng">
                      <a:solidFill>
                        <a:srgbClr val="9E9E9E"/>
                      </a:solidFill>
                      <a:prstDash val="solid"/>
                      <a:round/>
                      <a:headEnd type="none" w="sm" len="sm"/>
                      <a:tailEnd type="none" w="sm" len="sm"/>
                    </a:lnT>
                    <a:lnB w="9525" cap="flat" cmpd="sng">
                      <a:solidFill>
                        <a:schemeClr val="dk1"/>
                      </a:solidFill>
                      <a:prstDash val="solid"/>
                      <a:round/>
                      <a:headEnd type="none" w="sm" len="sm"/>
                      <a:tailEnd type="none" w="sm" len="sm"/>
                    </a:lnB>
                    <a:solidFill>
                      <a:srgbClr val="FCE5CD"/>
                    </a:solidFill>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2363</Words>
  <Application>Microsoft Office PowerPoint</Application>
  <PresentationFormat>画面に合わせる (16:9)</PresentationFormat>
  <Paragraphs>314</Paragraphs>
  <Slides>14</Slides>
  <Notes>14</Notes>
  <HiddenSlides>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Arial</vt:lpstr>
      <vt:lpstr>Average</vt:lpstr>
      <vt:lpstr>Impact</vt:lpstr>
      <vt:lpstr>Cambria Math</vt:lpstr>
      <vt:lpstr>Simple Light</vt:lpstr>
      <vt:lpstr>深層学習を用いた音楽感情認識における データ構造の最適化</vt:lpstr>
      <vt:lpstr>はじめに</vt:lpstr>
      <vt:lpstr>データセットの詳細</vt:lpstr>
      <vt:lpstr>特徴量作成</vt:lpstr>
      <vt:lpstr>データ削減方法</vt:lpstr>
      <vt:lpstr>モデルについて (Efficient Net V2)</vt:lpstr>
      <vt:lpstr>感情推定精度とデータ量比較実験の手法</vt:lpstr>
      <vt:lpstr>分類結果の評価指標</vt:lpstr>
      <vt:lpstr>結果</vt:lpstr>
      <vt:lpstr>考察</vt:lpstr>
      <vt:lpstr>おわりに</vt:lpstr>
      <vt:lpstr>Efficient Net V2 の特徴</vt:lpstr>
      <vt:lpstr>はじめに</vt:lpstr>
      <vt:lpstr>研究目的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深層学習を用いた音楽感情認識における データ構造の最適化</dc:title>
  <dc:creator>A</dc:creator>
  <cp:lastModifiedBy>194170953</cp:lastModifiedBy>
  <cp:revision>4</cp:revision>
  <dcterms:modified xsi:type="dcterms:W3CDTF">2022-08-20T17:12:43Z</dcterms:modified>
</cp:coreProperties>
</file>