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F25AFD0-ABCA-4486-944D-7BC7B6E38E3D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B98D86-C537-4D11-AD7F-8A5903EBAA6B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4AF0232-128A-41C4-8559-CE4BD31E90A8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30FB64-0DC5-4C0E-8F24-4729BF1F4F5C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3A6AAD-04DC-4071-B671-EF155F2B6ED3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606B3B-65B8-4940-8291-4153CF58294F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A7FC352-688D-4606-9DE2-7D9B4C751A98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D04C7A-5096-4939-A48A-151A0681C14C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8EB9BC-9CFA-41CA-B9ED-523D539126D3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12EC1F-155C-4FF5-82B8-92634AAEDE6A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1A9B8E9-74EF-4BB9-A95A-EB2E98F02C02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12CD2B7-4425-4855-9EC3-B659B0C85287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E3AC31-B86A-437B-8CD7-007AD9199839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7D4FBF-147A-4BB4-A0CA-E9764DAA822F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2519BA-DD61-4230-AC44-6D336A995F4A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6E3B27-C99A-4E48-B6E2-584054D4E62D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AF51DE5-FB63-4484-B7E3-7F5B3A055B4C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04D33D-247A-40B5-AD88-C6BC46A83A40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A18848-170C-4564-9AE1-70D2058145E6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BF82CD-0809-4C39-A47B-537C55289C1B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44D70D-5086-443A-A432-57F169CD9CA7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70396D7-9051-4F43-B87B-43631387619E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FE1608-1AD4-4C8B-8250-8756E75D4642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215232-11F0-4E8C-AB7F-1450052F9883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360" cy="308124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59A5D9-57A0-4A91-A53D-5D0A2A703745}" type="slidenum">
              <a:rPr b="0" lang="ru-RU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Надзаголовок, заголовок, список, текст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Надзаголовок, заголовок, список, текст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Надзаголовок, заголовок, список, текст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Надзаголовок, заголовок, список, текст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Надзаголовок, заголовок, список, текст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Надзаголовок, заголовок, список, текст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3"/>
          <p:cNvSpPr/>
          <p:nvPr/>
        </p:nvSpPr>
        <p:spPr>
          <a:xfrm>
            <a:off x="442800" y="4033440"/>
            <a:ext cx="7808760" cy="1833480"/>
          </a:xfrm>
          <a:prstGeom prst="rect">
            <a:avLst/>
          </a:prstGeom>
          <a:solidFill>
            <a:schemeClr val="lt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sp>
        <p:nvSpPr>
          <p:cNvPr id="1" name="Прямоугольник 11"/>
          <p:cNvSpPr/>
          <p:nvPr/>
        </p:nvSpPr>
        <p:spPr>
          <a:xfrm>
            <a:off x="8256600" y="4033440"/>
            <a:ext cx="1606680" cy="90288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sp>
        <p:nvSpPr>
          <p:cNvPr id="2" name="Прямоугольник 12"/>
          <p:cNvSpPr/>
          <p:nvPr/>
        </p:nvSpPr>
        <p:spPr>
          <a:xfrm>
            <a:off x="8256600" y="4941360"/>
            <a:ext cx="2535480" cy="925200"/>
          </a:xfrm>
          <a:prstGeom prst="rect">
            <a:avLst/>
          </a:prstGeom>
          <a:solidFill>
            <a:schemeClr val="l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pic>
        <p:nvPicPr>
          <p:cNvPr id="3" name="Рисунок 6" descr=""/>
          <p:cNvPicPr/>
          <p:nvPr/>
        </p:nvPicPr>
        <p:blipFill>
          <a:blip r:embed="rId3"/>
          <a:stretch/>
        </p:blipFill>
        <p:spPr>
          <a:xfrm>
            <a:off x="10530720" y="404640"/>
            <a:ext cx="1213200" cy="45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6"/>
          <p:cNvSpPr/>
          <p:nvPr/>
        </p:nvSpPr>
        <p:spPr>
          <a:xfrm>
            <a:off x="0" y="808920"/>
            <a:ext cx="242640" cy="37584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748960" y="808920"/>
            <a:ext cx="437760" cy="37584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pic>
        <p:nvPicPr>
          <p:cNvPr id="10" name="Рисунок 9" descr=""/>
          <p:cNvPicPr/>
          <p:nvPr/>
        </p:nvPicPr>
        <p:blipFill>
          <a:blip r:embed="rId2"/>
          <a:stretch/>
        </p:blipFill>
        <p:spPr>
          <a:xfrm>
            <a:off x="10690920" y="209880"/>
            <a:ext cx="1053360" cy="39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TextBox 15"/>
          <p:cNvSpPr/>
          <p:nvPr/>
        </p:nvSpPr>
        <p:spPr>
          <a:xfrm>
            <a:off x="11752920" y="820800"/>
            <a:ext cx="434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3582BBEA-B5DF-4086-A20C-DCA0056FD596}" type="slidenum">
              <a:rPr b="0" lang="ru-RU" sz="1800" strike="noStrike" u="none">
                <a:solidFill>
                  <a:schemeClr val="lt1"/>
                </a:solidFill>
                <a:uFillTx/>
                <a:latin typeface="Segoe UI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6"/>
          <p:cNvSpPr/>
          <p:nvPr/>
        </p:nvSpPr>
        <p:spPr>
          <a:xfrm>
            <a:off x="0" y="808920"/>
            <a:ext cx="242640" cy="37584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sp>
        <p:nvSpPr>
          <p:cNvPr id="15" name="Прямоугольник 8"/>
          <p:cNvSpPr/>
          <p:nvPr/>
        </p:nvSpPr>
        <p:spPr>
          <a:xfrm>
            <a:off x="11748960" y="808920"/>
            <a:ext cx="437760" cy="37584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pic>
        <p:nvPicPr>
          <p:cNvPr id="16" name="Рисунок 9" descr=""/>
          <p:cNvPicPr/>
          <p:nvPr/>
        </p:nvPicPr>
        <p:blipFill>
          <a:blip r:embed="rId2"/>
          <a:stretch/>
        </p:blipFill>
        <p:spPr>
          <a:xfrm>
            <a:off x="10690920" y="209880"/>
            <a:ext cx="1053360" cy="39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TextBox 15"/>
          <p:cNvSpPr/>
          <p:nvPr/>
        </p:nvSpPr>
        <p:spPr>
          <a:xfrm>
            <a:off x="11752920" y="820800"/>
            <a:ext cx="434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4630806F-3DAD-41F1-8449-2FF86AAB0659}" type="slidenum">
              <a:rPr b="0" lang="ru-RU" sz="1800" strike="noStrike" u="none">
                <a:solidFill>
                  <a:schemeClr val="lt1"/>
                </a:solidFill>
                <a:uFillTx/>
                <a:latin typeface="Segoe UI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6"/>
          <p:cNvSpPr/>
          <p:nvPr/>
        </p:nvSpPr>
        <p:spPr>
          <a:xfrm>
            <a:off x="0" y="808920"/>
            <a:ext cx="242640" cy="37584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sp>
        <p:nvSpPr>
          <p:cNvPr id="21" name="Прямоугольник 8"/>
          <p:cNvSpPr/>
          <p:nvPr/>
        </p:nvSpPr>
        <p:spPr>
          <a:xfrm>
            <a:off x="11748960" y="808920"/>
            <a:ext cx="437760" cy="37584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pic>
        <p:nvPicPr>
          <p:cNvPr id="22" name="Рисунок 9" descr=""/>
          <p:cNvPicPr/>
          <p:nvPr/>
        </p:nvPicPr>
        <p:blipFill>
          <a:blip r:embed="rId2"/>
          <a:stretch/>
        </p:blipFill>
        <p:spPr>
          <a:xfrm>
            <a:off x="10690920" y="209880"/>
            <a:ext cx="1053360" cy="39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" name="TextBox 15"/>
          <p:cNvSpPr/>
          <p:nvPr/>
        </p:nvSpPr>
        <p:spPr>
          <a:xfrm>
            <a:off x="11752920" y="820800"/>
            <a:ext cx="434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466AEBD8-6B54-40DF-822B-0D72839550BC}" type="slidenum">
              <a:rPr b="0" lang="ru-RU" sz="1800" strike="noStrike" u="none">
                <a:solidFill>
                  <a:schemeClr val="lt1"/>
                </a:solidFill>
                <a:uFillTx/>
                <a:latin typeface="Segoe UI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6"/>
          <p:cNvSpPr/>
          <p:nvPr/>
        </p:nvSpPr>
        <p:spPr>
          <a:xfrm>
            <a:off x="0" y="808920"/>
            <a:ext cx="242640" cy="37584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sp>
        <p:nvSpPr>
          <p:cNvPr id="27" name="Прямоугольник 8"/>
          <p:cNvSpPr/>
          <p:nvPr/>
        </p:nvSpPr>
        <p:spPr>
          <a:xfrm>
            <a:off x="11748960" y="808920"/>
            <a:ext cx="437760" cy="37584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pic>
        <p:nvPicPr>
          <p:cNvPr id="28" name="Рисунок 9" descr=""/>
          <p:cNvPicPr/>
          <p:nvPr/>
        </p:nvPicPr>
        <p:blipFill>
          <a:blip r:embed="rId2"/>
          <a:stretch/>
        </p:blipFill>
        <p:spPr>
          <a:xfrm>
            <a:off x="10690920" y="209880"/>
            <a:ext cx="1053360" cy="39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" name="TextBox 15"/>
          <p:cNvSpPr/>
          <p:nvPr/>
        </p:nvSpPr>
        <p:spPr>
          <a:xfrm>
            <a:off x="11752920" y="820800"/>
            <a:ext cx="434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959A5C14-B881-4778-A0CD-4E8EC5850975}" type="slidenum">
              <a:rPr b="0" lang="ru-RU" sz="1800" strike="noStrike" u="none">
                <a:solidFill>
                  <a:schemeClr val="lt1"/>
                </a:solidFill>
                <a:uFillTx/>
                <a:latin typeface="Segoe UI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6"/>
          <p:cNvSpPr/>
          <p:nvPr/>
        </p:nvSpPr>
        <p:spPr>
          <a:xfrm>
            <a:off x="0" y="808920"/>
            <a:ext cx="242640" cy="37584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sp>
        <p:nvSpPr>
          <p:cNvPr id="33" name="Прямоугольник 8"/>
          <p:cNvSpPr/>
          <p:nvPr/>
        </p:nvSpPr>
        <p:spPr>
          <a:xfrm>
            <a:off x="11748960" y="808920"/>
            <a:ext cx="437760" cy="37584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uFillTx/>
              <a:latin typeface="Segoe UI"/>
              <a:ea typeface="DejaVu Sans"/>
            </a:endParaRPr>
          </a:p>
        </p:txBody>
      </p:sp>
      <p:pic>
        <p:nvPicPr>
          <p:cNvPr id="34" name="Рисунок 9" descr=""/>
          <p:cNvPicPr/>
          <p:nvPr/>
        </p:nvPicPr>
        <p:blipFill>
          <a:blip r:embed="rId2"/>
          <a:stretch/>
        </p:blipFill>
        <p:spPr>
          <a:xfrm>
            <a:off x="10690920" y="209880"/>
            <a:ext cx="1053360" cy="39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TextBox 15"/>
          <p:cNvSpPr/>
          <p:nvPr/>
        </p:nvSpPr>
        <p:spPr>
          <a:xfrm>
            <a:off x="11752920" y="820800"/>
            <a:ext cx="434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AC2FD7BB-DF64-4C8A-834C-8636DC1F672D}" type="slidenum">
              <a:rPr b="0" lang="ru-RU" sz="1800" strike="noStrike" u="none">
                <a:solidFill>
                  <a:schemeClr val="lt1"/>
                </a:solidFill>
                <a:uFillTx/>
                <a:latin typeface="Segoe UI"/>
                <a:ea typeface="DejaVu San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  <p:sldLayoutId id="2147483660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/>
          </p:nvPr>
        </p:nvSpPr>
        <p:spPr>
          <a:xfrm>
            <a:off x="457200" y="4114800"/>
            <a:ext cx="7770960" cy="182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rgbClr val="ffffff"/>
                </a:solidFill>
                <a:uFillTx/>
                <a:latin typeface="Segoe UI"/>
              </a:rPr>
              <a:t>МоVsadas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Текст 1"/>
          <p:cNvSpPr/>
          <p:nvPr/>
        </p:nvSpPr>
        <p:spPr>
          <a:xfrm>
            <a:off x="8211240" y="4914000"/>
            <a:ext cx="26053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457200" y="4114800"/>
            <a:ext cx="7752600" cy="173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3200" spc="65" strike="noStrike" u="none">
                <a:solidFill>
                  <a:srgbClr val="1c1c1c"/>
                </a:solidFill>
                <a:uFillTx/>
                <a:latin typeface="Segoe UI Semilight"/>
                <a:ea typeface="Segoe UI"/>
              </a:rPr>
              <a:t>Контейнеры и итераторы в C++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Старые грабли (потоки ввода-вывода)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371600" y="2743200"/>
            <a:ext cx="98294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Под капотом std::cin/std::cout скрыто очень много интересных вещей, давайте попробуем проитерироваться по потокам ввода и вывода через итератор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Старые грабли (потоки ввода-вывода)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80" name=""/>
          <p:cNvGraphicFramePr/>
          <p:nvPr/>
        </p:nvGraphicFramePr>
        <p:xfrm>
          <a:off x="457200" y="2310480"/>
          <a:ext cx="10861200" cy="2238120"/>
        </p:xfrm>
        <a:graphic>
          <a:graphicData uri="http://schemas.openxmlformats.org/drawingml/2006/table">
            <a:tbl>
              <a:tblPr/>
              <a:tblGrid>
                <a:gridCol w="1132200"/>
                <a:gridCol w="845640"/>
                <a:gridCol w="845640"/>
                <a:gridCol w="1273680"/>
                <a:gridCol w="1313640"/>
                <a:gridCol w="253944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Старые грабли (потоки ввода-вывода)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83" name=""/>
          <p:cNvGraphicFramePr/>
          <p:nvPr/>
        </p:nvGraphicFramePr>
        <p:xfrm>
          <a:off x="456840" y="2310120"/>
          <a:ext cx="10861200" cy="2255040"/>
        </p:xfrm>
        <a:graphic>
          <a:graphicData uri="http://schemas.openxmlformats.org/drawingml/2006/table">
            <a:tbl>
              <a:tblPr/>
              <a:tblGrid>
                <a:gridCol w="1132200"/>
                <a:gridCol w="845640"/>
                <a:gridCol w="845640"/>
                <a:gridCol w="1273680"/>
                <a:gridCol w="1313640"/>
                <a:gridCol w="253944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DIY или готовим итератор в домашних условиях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1371600" y="2743200"/>
            <a:ext cx="98294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В первой </a:t>
            </a: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задаче на </a:t>
            </a: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контесте </a:t>
            </a: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вы </a:t>
            </a: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отважно </a:t>
            </a: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пилили </a:t>
            </a: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простой  </a:t>
            </a: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класс </a:t>
            </a: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строки, </a:t>
            </a: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теперь </a:t>
            </a: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давайте </a:t>
            </a: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добавим к </a:t>
            </a: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этой </a:t>
            </a: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строке </a:t>
            </a: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итератор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Forward iterator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89" name=""/>
          <p:cNvGraphicFramePr/>
          <p:nvPr/>
        </p:nvGraphicFramePr>
        <p:xfrm>
          <a:off x="456840" y="2310120"/>
          <a:ext cx="10861200" cy="2255040"/>
        </p:xfrm>
        <a:graphic>
          <a:graphicData uri="http://schemas.openxmlformats.org/drawingml/2006/table">
            <a:tbl>
              <a:tblPr/>
              <a:tblGrid>
                <a:gridCol w="1132200"/>
                <a:gridCol w="845640"/>
                <a:gridCol w="845640"/>
                <a:gridCol w="1273680"/>
                <a:gridCol w="1313640"/>
                <a:gridCol w="253944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Forward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Forward iterator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92" name=""/>
          <p:cNvGraphicFramePr/>
          <p:nvPr/>
        </p:nvGraphicFramePr>
        <p:xfrm>
          <a:off x="456840" y="2310120"/>
          <a:ext cx="10861200" cy="2255040"/>
        </p:xfrm>
        <a:graphic>
          <a:graphicData uri="http://schemas.openxmlformats.org/drawingml/2006/table">
            <a:tbl>
              <a:tblPr/>
              <a:tblGrid>
                <a:gridCol w="1132200"/>
                <a:gridCol w="845640"/>
                <a:gridCol w="845640"/>
                <a:gridCol w="1273680"/>
                <a:gridCol w="1313640"/>
                <a:gridCol w="253944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</a:t>
                      </a: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Forward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BIDIRECTIONAL</a:t>
            </a: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 iterator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95" name=""/>
          <p:cNvGraphicFramePr/>
          <p:nvPr/>
        </p:nvGraphicFramePr>
        <p:xfrm>
          <a:off x="456840" y="2310120"/>
          <a:ext cx="10861200" cy="2255040"/>
        </p:xfrm>
        <a:graphic>
          <a:graphicData uri="http://schemas.openxmlformats.org/drawingml/2006/table">
            <a:tbl>
              <a:tblPr/>
              <a:tblGrid>
                <a:gridCol w="1548000"/>
                <a:gridCol w="875880"/>
                <a:gridCol w="914040"/>
                <a:gridCol w="1282680"/>
                <a:gridCol w="1305720"/>
                <a:gridCol w="202392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Forward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Bidirectional</a:t>
                      </a:r>
                      <a:endParaRPr b="1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BIDIRECTIONAL</a:t>
            </a: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 iterator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98" name=""/>
          <p:cNvGraphicFramePr/>
          <p:nvPr/>
        </p:nvGraphicFramePr>
        <p:xfrm>
          <a:off x="456840" y="2310120"/>
          <a:ext cx="10861200" cy="2255040"/>
        </p:xfrm>
        <a:graphic>
          <a:graphicData uri="http://schemas.openxmlformats.org/drawingml/2006/table">
            <a:tbl>
              <a:tblPr/>
              <a:tblGrid>
                <a:gridCol w="1548000"/>
                <a:gridCol w="875880"/>
                <a:gridCol w="914040"/>
                <a:gridCol w="1282680"/>
                <a:gridCol w="1305720"/>
                <a:gridCol w="202392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Forward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Bidirectional</a:t>
                      </a:r>
                      <a:endParaRPr b="1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Random access</a:t>
            </a: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 iterator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01" name=""/>
          <p:cNvGraphicFramePr/>
          <p:nvPr/>
        </p:nvGraphicFramePr>
        <p:xfrm>
          <a:off x="456840" y="2310120"/>
          <a:ext cx="10861200" cy="2255040"/>
        </p:xfrm>
        <a:graphic>
          <a:graphicData uri="http://schemas.openxmlformats.org/drawingml/2006/table">
            <a:tbl>
              <a:tblPr/>
              <a:tblGrid>
                <a:gridCol w="1724760"/>
                <a:gridCol w="883440"/>
                <a:gridCol w="929520"/>
                <a:gridCol w="1313280"/>
                <a:gridCol w="1375200"/>
                <a:gridCol w="172404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Forward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Bidirectional</a:t>
                      </a:r>
                      <a:endParaRPr b="1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RandomAccess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Random access</a:t>
            </a: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 iterator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04" name=""/>
          <p:cNvGraphicFramePr/>
          <p:nvPr/>
        </p:nvGraphicFramePr>
        <p:xfrm>
          <a:off x="456840" y="2310120"/>
          <a:ext cx="10861200" cy="2255040"/>
        </p:xfrm>
        <a:graphic>
          <a:graphicData uri="http://schemas.openxmlformats.org/drawingml/2006/table">
            <a:tbl>
              <a:tblPr/>
              <a:tblGrid>
                <a:gridCol w="1724760"/>
                <a:gridCol w="883440"/>
                <a:gridCol w="929520"/>
                <a:gridCol w="1313280"/>
                <a:gridCol w="1375200"/>
                <a:gridCol w="172404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Forward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Bidirectional</a:t>
                      </a:r>
                      <a:endParaRPr b="1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RandomAccess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СОДЕРЖАНИЕ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TextBox 1"/>
          <p:cNvSpPr/>
          <p:nvPr/>
        </p:nvSpPr>
        <p:spPr>
          <a:xfrm>
            <a:off x="457200" y="1510560"/>
            <a:ext cx="11425680" cy="21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50000"/>
              </a:lnSpc>
              <a:spcBef>
                <a:spcPts val="289"/>
              </a:spcBef>
              <a:spcAft>
                <a:spcPts val="1151"/>
              </a:spcAft>
              <a:buClr>
                <a:srgbClr val="080808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Немного о STL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289"/>
              </a:spcBef>
              <a:spcAft>
                <a:spcPts val="1151"/>
              </a:spcAft>
              <a:buClr>
                <a:srgbClr val="080808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Внутреннее устройство контейнеров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289"/>
              </a:spcBef>
              <a:spcAft>
                <a:spcPts val="1151"/>
              </a:spcAft>
              <a:buClr>
                <a:srgbClr val="080808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Рекомендации по использованию контейнеров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Random access</a:t>
            </a: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 iterator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07" name=""/>
          <p:cNvGraphicFramePr/>
          <p:nvPr/>
        </p:nvGraphicFramePr>
        <p:xfrm>
          <a:off x="456840" y="2310120"/>
          <a:ext cx="10861200" cy="2255040"/>
        </p:xfrm>
        <a:graphic>
          <a:graphicData uri="http://schemas.openxmlformats.org/drawingml/2006/table">
            <a:tbl>
              <a:tblPr/>
              <a:tblGrid>
                <a:gridCol w="1724760"/>
                <a:gridCol w="883440"/>
                <a:gridCol w="929520"/>
                <a:gridCol w="1313280"/>
                <a:gridCol w="1375200"/>
                <a:gridCol w="172404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</a:t>
                      </a: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highlight>
                            <a:srgbClr val="ff4000"/>
                          </a:highlight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highlight>
                          <a:srgbClr val="ff4000"/>
                        </a:highlight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Forward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Bidirectional</a:t>
                      </a:r>
                      <a:endParaRPr b="1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RandomAcce</a:t>
                      </a: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Contiguous iterator (C++ 20)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10" name=""/>
          <p:cNvGraphicFramePr/>
          <p:nvPr/>
        </p:nvGraphicFramePr>
        <p:xfrm>
          <a:off x="339840" y="2093040"/>
          <a:ext cx="10861200" cy="2255040"/>
        </p:xfrm>
        <a:graphic>
          <a:graphicData uri="http://schemas.openxmlformats.org/drawingml/2006/table">
            <a:tbl>
              <a:tblPr/>
              <a:tblGrid>
                <a:gridCol w="1724760"/>
                <a:gridCol w="883440"/>
                <a:gridCol w="929520"/>
                <a:gridCol w="1313280"/>
                <a:gridCol w="1375200"/>
                <a:gridCol w="1724040"/>
                <a:gridCol w="1505880"/>
                <a:gridCol w="169380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uFillTx/>
                          <a:latin typeface="Arial"/>
                        </a:rPr>
                        <a:t>Непрерывное расположение элементов в памяти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highlight>
                          <a:srgbClr val="ff4000"/>
                        </a:highlight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Output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Forward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Bidirectional</a:t>
                      </a:r>
                      <a:endParaRPr b="1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RandomAccess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-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Contiguous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+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TRAITS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1371600" y="2743200"/>
            <a:ext cx="98294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В STL есть очень мощный механизм метапрограммирования различных классов под названием Traits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ITERATOR TRAITS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1371600" y="2057400"/>
            <a:ext cx="98294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Traits (характеристики) - это шаблонные структуры, которые предоставляют информацию о свойствах типов. Они служат для: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80808"/>
              </a:buClr>
              <a:buFont typeface="Symbol" charset="2"/>
              <a:buChar char=""/>
            </a:pPr>
            <a:r>
              <a:rPr b="0" lang="en-US" sz="20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Получения информации о типах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80808"/>
              </a:buClr>
              <a:buFont typeface="Symbol" charset="2"/>
              <a:buChar char=""/>
            </a:pPr>
            <a:r>
              <a:rPr b="0" lang="en-US" sz="20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Предоставления единого интерфейса для работы с разными типами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80808"/>
              </a:buClr>
              <a:buFont typeface="Symbol" charset="2"/>
              <a:buChar char=""/>
            </a:pPr>
            <a:r>
              <a:rPr b="0" lang="en-US" sz="20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Реализации специализаций для особых случаев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ITERATOR TRAITS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2286000" y="2658240"/>
            <a:ext cx="7361280" cy="2142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STL как пример классного дизайна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685800" y="2277720"/>
            <a:ext cx="10972440" cy="2522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685800" y="2277720"/>
            <a:ext cx="10972440" cy="2522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А теперь задачка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1600200" y="2514600"/>
            <a:ext cx="9600840" cy="30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Нужно написать функцию, которая будет искать элемент и возвращать его позицию в контейнере. </a:t>
            </a:r>
            <a:br>
              <a:rPr sz="2400"/>
            </a:b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(только для контейнеров std::vector, std::array, std::set, std::list, std::forward_list, std::map)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Щепотка базы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143000" y="2514600"/>
            <a:ext cx="9448200" cy="1975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Щепотка базы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TextBox 2"/>
          <p:cNvSpPr/>
          <p:nvPr/>
        </p:nvSpPr>
        <p:spPr>
          <a:xfrm>
            <a:off x="457200" y="2058480"/>
            <a:ext cx="11425680" cy="16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2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Для обобщения работы алгоритмов с контейнерами появились итераторы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2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По простому итератор – это некоторый view на элемент контейнера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2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Итераторы поддерживают различные арифметические операции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2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У каждого итератора есть его категория, их пять штук (до C++20, сейчас 6)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Щепотка базы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TextBox 4"/>
          <p:cNvSpPr/>
          <p:nvPr/>
        </p:nvSpPr>
        <p:spPr>
          <a:xfrm>
            <a:off x="457200" y="-3518640"/>
            <a:ext cx="11425680" cy="99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618840" y="1600200"/>
            <a:ext cx="8067600" cy="24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Разыменование (чтение) : *it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Присваивание (запись): *it = value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Инкремент/декремент: ++it/--it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Доступ по []: container[]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111111"/>
                </a:solidFill>
                <a:uFillTx/>
                <a:latin typeface="Segoe UI"/>
                <a:ea typeface="DejaVu Sans"/>
              </a:rPr>
              <a:t>Доступ к элементу внутри итератора: it→Method()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Щепотка базы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1371600" y="2743200"/>
            <a:ext cx="98294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80808"/>
                </a:solidFill>
                <a:uFillTx/>
                <a:latin typeface="Segoe UI"/>
                <a:ea typeface="DejaVu Sans"/>
              </a:rPr>
              <a:t>А теперь давайте совместим приятное с полезным и будем выводить категорию итератора у соотвествующего контейнера STL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120" cy="3758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 cap="all">
                <a:solidFill>
                  <a:srgbClr val="000000"/>
                </a:solidFill>
                <a:uFillTx/>
                <a:latin typeface="Segoe UI"/>
              </a:rPr>
              <a:t>Щепотка базы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120" cy="30924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Segoe UI Semilight"/>
              </a:rPr>
              <a:t>МОДЕЛЬ ПАМЯТИ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74" name=""/>
          <p:cNvGraphicFramePr/>
          <p:nvPr/>
        </p:nvGraphicFramePr>
        <p:xfrm>
          <a:off x="457560" y="2310840"/>
          <a:ext cx="10861200" cy="2255040"/>
        </p:xfrm>
        <a:graphic>
          <a:graphicData uri="http://schemas.openxmlformats.org/drawingml/2006/table">
            <a:tbl>
              <a:tblPr/>
              <a:tblGrid>
                <a:gridCol w="1132200"/>
                <a:gridCol w="845640"/>
                <a:gridCol w="845640"/>
                <a:gridCol w="1273680"/>
                <a:gridCol w="1313640"/>
                <a:gridCol w="2539440"/>
                <a:gridCol w="1505880"/>
                <a:gridCol w="1405440"/>
              </a:tblGrid>
              <a:tr h="431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Итератор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Запись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Чтение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Инкремент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Декремент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к элементу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Доступ по []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???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14260</TotalTime>
  <Application>LibreOffice/24.8.5.2$Linux_X86_64 LibreOffice_project/480$Build-2</Application>
  <AppVersion>15.0000</AppVersion>
  <Company>Прософт-Системы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2019-06-06T06:31:49Z</dcterms:created>
  <dc:creator>Михаил Беляев</dc:creator>
  <dc:description/>
  <dc:language>en-US</dc:language>
  <cp:lastModifiedBy/>
  <dcterms:modified xsi:type="dcterms:W3CDTF">2025-03-28T17:29:52Z</dcterms:modified>
  <cp:revision>287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51</vt:r8>
  </property>
  <property fmtid="{D5CDD505-2E9C-101B-9397-08002B2CF9AE}" pid="3" name="PresentationFormat">
    <vt:lpwstr>Широкоэкранный</vt:lpwstr>
  </property>
  <property fmtid="{D5CDD505-2E9C-101B-9397-08002B2CF9AE}" pid="4" name="Slides">
    <vt:r8>53</vt:r8>
  </property>
</Properties>
</file>