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5.png" ContentType="image/png"/>
  <Override PartName="/ppt/media/image6.png" ContentType="image/png"/>
  <Override PartName="/ppt/media/image21.png" ContentType="image/png"/>
  <Override PartName="/ppt/media/image1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4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30.xml" ContentType="application/vnd.openxmlformats-officedocument.presentationml.slide+xml"/>
  <Override PartName="/ppt/slides/slide4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FD26FF-69B9-4598-A585-56CF07A1F26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7BDADB-4CCB-4559-B4A1-795A99E4A762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7EAE38-6A57-4754-9425-15D7F1905AC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FF522B-9EF6-4E76-973F-0F56B67917B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62887D-50F9-4996-9AF1-0E67BA3DD62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601707-1DA2-46CA-AB3E-BFD58B651E8A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493D55-6722-4D75-A8EE-25D740A9801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D8C5EB-8758-4A50-8FF7-6F8812C2927D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5BEE6C6-5081-4A6F-B680-1763895D205E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4719B2-B650-4A58-B11C-12343F105019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B7E4B6-1E7E-4F12-99ED-7F8EA17AB42B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374743-5FB5-4FBF-9C3F-7A2A7D69453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1553A7-A64D-4ADE-97F7-67694FFB3774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3D899B-7016-4B95-9589-5383FAB4ACD6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26F1B6-FFDF-4EAD-A514-73C3461C896B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CD793F-146E-4639-8C36-E11BB33EAAE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9BA865-B1F6-4B3B-A9D0-FFA1A2F3959D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C02270-97F8-4AED-BDF8-2C66C3F90B9F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9FD1EF8-13BB-4CA6-B6E2-B8BEACB57636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AA714C-5656-4AAD-8FA7-E2FD2A98CC84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9D1065-562E-4395-8E06-7365C5E3094C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5E430F-1882-41B5-912A-62FEDBADFF82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3C9857-FFAE-49A9-BF31-017F64DBFBD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51A7E7-1E3C-42C1-8845-3CF82111BC7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4C4C9D-C600-4A0E-9C7F-4EF7B9B6780E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E6638E-5A82-4C3D-B2E5-94B3850F6DD6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94065F-1D24-4207-8641-BE87809EEF62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F02E82-D0ED-4E06-87D2-3D4F685DDC6C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CC3830-573D-4BB4-8602-A2277D5C368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4F3541-03FC-419D-A33B-DD99FCA5AEF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72CF2C-A85C-4E74-9CC2-A6DC766DFA9B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8DBAEF-6D65-4354-8595-568098D8DD26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70FA2B-7EA2-4D83-BE86-485606E5D3AE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0277C1-DC0B-414C-A1D4-739B18391C68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33EA06-FAFB-497B-A77E-D49A039B0854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4A5A9F-7AE3-414C-94A6-BA9959940EB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8B8396-2BE0-4F64-A40A-F3238091C9B0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EC7381A-2FA7-40AB-9B32-BD6292B45C87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B1B114-C3CD-4B8F-AEB2-9EA0BDF6E6EB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2842BE-CD1F-4C61-846D-43A3E5C957D1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63286E-E0AD-45FF-849C-968A08268919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B9C3DD-4775-4219-BC5D-204A5CBB239C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080" cy="308196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080" cy="35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42D4AA-70A8-48C3-8A29-86EB69C06C55}" type="slidenum">
              <a:rPr b="0" lang="ru-RU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Надзаголовок, заголовок, список, текст_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Прямоугольник 3"/>
          <p:cNvSpPr/>
          <p:nvPr/>
        </p:nvSpPr>
        <p:spPr>
          <a:xfrm>
            <a:off x="442800" y="4033440"/>
            <a:ext cx="7809480" cy="1834200"/>
          </a:xfrm>
          <a:prstGeom prst="rect">
            <a:avLst/>
          </a:prstGeom>
          <a:solidFill>
            <a:schemeClr val="l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1" name="Прямоугольник 11"/>
          <p:cNvSpPr/>
          <p:nvPr/>
        </p:nvSpPr>
        <p:spPr>
          <a:xfrm>
            <a:off x="8256600" y="4033440"/>
            <a:ext cx="1607400" cy="90360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2" name="Прямоугольник 12"/>
          <p:cNvSpPr/>
          <p:nvPr/>
        </p:nvSpPr>
        <p:spPr>
          <a:xfrm>
            <a:off x="8256600" y="4941360"/>
            <a:ext cx="2536200" cy="925920"/>
          </a:xfrm>
          <a:prstGeom prst="rect">
            <a:avLst/>
          </a:prstGeom>
          <a:solidFill>
            <a:schemeClr val="l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3" name="Рисунок 6" descr=""/>
          <p:cNvPicPr/>
          <p:nvPr/>
        </p:nvPicPr>
        <p:blipFill>
          <a:blip r:embed="rId3"/>
          <a:stretch/>
        </p:blipFill>
        <p:spPr>
          <a:xfrm>
            <a:off x="10530720" y="404640"/>
            <a:ext cx="1213920" cy="455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6"/>
          <p:cNvSpPr/>
          <p:nvPr/>
        </p:nvSpPr>
        <p:spPr>
          <a:xfrm>
            <a:off x="0" y="808920"/>
            <a:ext cx="24336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748960" y="808920"/>
            <a:ext cx="43848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10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4080" cy="395280"/>
          </a:xfrm>
          <a:prstGeom prst="rect">
            <a:avLst/>
          </a:prstGeom>
          <a:ln w="0">
            <a:noFill/>
          </a:ln>
        </p:spPr>
      </p:pic>
      <p:sp>
        <p:nvSpPr>
          <p:cNvPr id="11" name="TextBox 15"/>
          <p:cNvSpPr/>
          <p:nvPr/>
        </p:nvSpPr>
        <p:spPr>
          <a:xfrm>
            <a:off x="11752920" y="820800"/>
            <a:ext cx="43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A7858A4D-38FF-4547-87B2-15417A840B36}" type="slidenum">
              <a:rPr b="0" lang="ru-RU" sz="1800" spc="-1" strike="noStrike">
                <a:solidFill>
                  <a:schemeClr val="lt1"/>
                </a:solidFill>
                <a:latin typeface="Segoe U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6"/>
          <p:cNvSpPr/>
          <p:nvPr/>
        </p:nvSpPr>
        <p:spPr>
          <a:xfrm>
            <a:off x="0" y="808920"/>
            <a:ext cx="24336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15" name="Прямоугольник 8"/>
          <p:cNvSpPr/>
          <p:nvPr/>
        </p:nvSpPr>
        <p:spPr>
          <a:xfrm>
            <a:off x="11748960" y="808920"/>
            <a:ext cx="43848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16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4080" cy="395280"/>
          </a:xfrm>
          <a:prstGeom prst="rect">
            <a:avLst/>
          </a:prstGeom>
          <a:ln w="0">
            <a:noFill/>
          </a:ln>
        </p:spPr>
      </p:pic>
      <p:sp>
        <p:nvSpPr>
          <p:cNvPr id="17" name="TextBox 15"/>
          <p:cNvSpPr/>
          <p:nvPr/>
        </p:nvSpPr>
        <p:spPr>
          <a:xfrm>
            <a:off x="11752920" y="820800"/>
            <a:ext cx="43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61798260-3F87-4789-A4B7-7E9C8DE04928}" type="slidenum">
              <a:rPr b="0" lang="ru-RU" sz="1800" spc="-1" strike="noStrike">
                <a:solidFill>
                  <a:schemeClr val="lt1"/>
                </a:solidFill>
                <a:latin typeface="Segoe U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6"/>
          <p:cNvSpPr/>
          <p:nvPr/>
        </p:nvSpPr>
        <p:spPr>
          <a:xfrm>
            <a:off x="0" y="808920"/>
            <a:ext cx="24336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21" name="Прямоугольник 8"/>
          <p:cNvSpPr/>
          <p:nvPr/>
        </p:nvSpPr>
        <p:spPr>
          <a:xfrm>
            <a:off x="11748960" y="808920"/>
            <a:ext cx="43848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22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4080" cy="395280"/>
          </a:xfrm>
          <a:prstGeom prst="rect">
            <a:avLst/>
          </a:prstGeom>
          <a:ln w="0">
            <a:noFill/>
          </a:ln>
        </p:spPr>
      </p:pic>
      <p:sp>
        <p:nvSpPr>
          <p:cNvPr id="23" name="TextBox 15"/>
          <p:cNvSpPr/>
          <p:nvPr/>
        </p:nvSpPr>
        <p:spPr>
          <a:xfrm>
            <a:off x="11752920" y="820800"/>
            <a:ext cx="43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A3F3072-A9EA-4955-B375-709E5F5FA3E4}" type="slidenum">
              <a:rPr b="0" lang="ru-RU" sz="1800" spc="-1" strike="noStrike">
                <a:solidFill>
                  <a:schemeClr val="lt1"/>
                </a:solidFill>
                <a:latin typeface="Segoe U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6"/>
          <p:cNvSpPr/>
          <p:nvPr/>
        </p:nvSpPr>
        <p:spPr>
          <a:xfrm>
            <a:off x="0" y="808920"/>
            <a:ext cx="24336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27" name="Прямоугольник 8"/>
          <p:cNvSpPr/>
          <p:nvPr/>
        </p:nvSpPr>
        <p:spPr>
          <a:xfrm>
            <a:off x="11748960" y="808920"/>
            <a:ext cx="43848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28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4080" cy="395280"/>
          </a:xfrm>
          <a:prstGeom prst="rect">
            <a:avLst/>
          </a:prstGeom>
          <a:ln w="0">
            <a:noFill/>
          </a:ln>
        </p:spPr>
      </p:pic>
      <p:sp>
        <p:nvSpPr>
          <p:cNvPr id="29" name="TextBox 15"/>
          <p:cNvSpPr/>
          <p:nvPr/>
        </p:nvSpPr>
        <p:spPr>
          <a:xfrm>
            <a:off x="11752920" y="820800"/>
            <a:ext cx="43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04BC8B72-D98D-4157-A368-C6F5F330E1D8}" type="slidenum">
              <a:rPr b="0" lang="ru-RU" sz="1800" spc="-1" strike="noStrike">
                <a:solidFill>
                  <a:schemeClr val="lt1"/>
                </a:solidFill>
                <a:latin typeface="Segoe U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6"/>
          <p:cNvSpPr/>
          <p:nvPr/>
        </p:nvSpPr>
        <p:spPr>
          <a:xfrm>
            <a:off x="0" y="808920"/>
            <a:ext cx="24336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11748960" y="808920"/>
            <a:ext cx="438480" cy="376560"/>
          </a:xfrm>
          <a:prstGeom prst="rect">
            <a:avLst/>
          </a:prstGeom>
          <a:solidFill>
            <a:schemeClr val="dk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pc="-1" strike="noStrike">
              <a:solidFill>
                <a:schemeClr val="lt1"/>
              </a:solidFill>
              <a:latin typeface="Segoe UI"/>
              <a:ea typeface="DejaVu Sans"/>
            </a:endParaRPr>
          </a:p>
        </p:txBody>
      </p:sp>
      <p:pic>
        <p:nvPicPr>
          <p:cNvPr id="34" name="Рисунок 9" descr=""/>
          <p:cNvPicPr/>
          <p:nvPr/>
        </p:nvPicPr>
        <p:blipFill>
          <a:blip r:embed="rId2"/>
          <a:stretch/>
        </p:blipFill>
        <p:spPr>
          <a:xfrm>
            <a:off x="10690920" y="209880"/>
            <a:ext cx="1054080" cy="395280"/>
          </a:xfrm>
          <a:prstGeom prst="rect">
            <a:avLst/>
          </a:prstGeom>
          <a:ln w="0">
            <a:noFill/>
          </a:ln>
        </p:spPr>
      </p:pic>
      <p:sp>
        <p:nvSpPr>
          <p:cNvPr id="35" name="TextBox 15"/>
          <p:cNvSpPr/>
          <p:nvPr/>
        </p:nvSpPr>
        <p:spPr>
          <a:xfrm>
            <a:off x="11752920" y="820800"/>
            <a:ext cx="4348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78C64926-A8D1-48F2-81F3-DB688F20A8FD}" type="slidenum">
              <a:rPr b="0" lang="ru-RU" sz="1800" spc="-1" strike="noStrike">
                <a:solidFill>
                  <a:schemeClr val="lt1"/>
                </a:solidFill>
                <a:latin typeface="Segoe UI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4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/>
          </p:nvPr>
        </p:nvSpPr>
        <p:spPr>
          <a:xfrm>
            <a:off x="457200" y="4431600"/>
            <a:ext cx="7771680" cy="151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Segoe UI"/>
              </a:rPr>
              <a:t>МоVsadas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Текст 1"/>
          <p:cNvSpPr/>
          <p:nvPr/>
        </p:nvSpPr>
        <p:spPr>
          <a:xfrm>
            <a:off x="8211240" y="4914000"/>
            <a:ext cx="260604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>
            <a:off x="457200" y="4114800"/>
            <a:ext cx="7753320" cy="173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66" strike="noStrike">
                <a:solidFill>
                  <a:srgbClr val="1c1c1c"/>
                </a:solidFill>
                <a:latin typeface="Segoe UI Semilight"/>
                <a:ea typeface="Segoe UI"/>
              </a:rPr>
              <a:t>Модель памяти в C++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2040120" y="1289160"/>
            <a:ext cx="7788960" cy="511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600200" y="1317960"/>
            <a:ext cx="7880400" cy="50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Что такое stack overflow?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200400" y="1828800"/>
            <a:ext cx="5765760" cy="402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Что такое stack overflow?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2286000" y="1941840"/>
            <a:ext cx="8057520" cy="423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Причины переполнения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55240" y="1828800"/>
            <a:ext cx="10031400" cy="154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Рекурсия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Бесконечные циклы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</a:rPr>
              <a:t>Большие локальные переменные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Вопросы с подвохом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6"/>
          <p:cNvSpPr/>
          <p:nvPr/>
        </p:nvSpPr>
        <p:spPr>
          <a:xfrm>
            <a:off x="460440" y="2743200"/>
            <a:ext cx="11426400" cy="11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2000"/>
              </a:lnSpc>
              <a:spcBef>
                <a:spcPts val="850"/>
              </a:spcBef>
              <a:spcAft>
                <a:spcPts val="200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2400" spc="-1" strike="noStrike">
                <a:solidFill>
                  <a:srgbClr val="111111"/>
                </a:solidFill>
                <a:latin typeface="Segoe UI"/>
                <a:ea typeface="DejaVu Sans"/>
              </a:rPr>
              <a:t>Что такое компилятор?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2000"/>
              </a:lnSpc>
              <a:spcBef>
                <a:spcPts val="850"/>
              </a:spcBef>
              <a:spcAft>
                <a:spcPts val="200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2400" spc="-1" strike="noStrike">
                <a:solidFill>
                  <a:srgbClr val="111111"/>
                </a:solidFill>
                <a:latin typeface="Segoe UI"/>
                <a:ea typeface="DejaVu Sans"/>
              </a:rPr>
              <a:t>Можно ли сломать процесс компиляции без использования C++ (ну почти)?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Зачем нужна эта куча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"/>
          <p:cNvSpPr/>
          <p:nvPr/>
        </p:nvSpPr>
        <p:spPr>
          <a:xfrm>
            <a:off x="457200" y="1729800"/>
            <a:ext cx="11426400" cy="256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791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Стек программы ограничен. Он не предназначен для хранения больших объемов данных.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1"/>
              </a:spcBef>
              <a:spcAft>
                <a:spcPts val="1151"/>
              </a:spcAft>
              <a:tabLst>
                <a:tab algn="l" pos="1702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Время жизни локальных переменных ограничено временем работы функции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Передача данных между потоками (храни вас господь)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Работа с указателями (виртуализация и т.д, храни вас господь x2)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84440" y="2057400"/>
            <a:ext cx="6144840" cy="78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КУЧА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4"/>
          <p:cNvSpPr/>
          <p:nvPr/>
        </p:nvSpPr>
        <p:spPr>
          <a:xfrm>
            <a:off x="457200" y="1600200"/>
            <a:ext cx="11426400" cy="20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spcBef>
                <a:spcPts val="1225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Выделение памяти в куче это медленно (по сравнению с blazingly fast C++)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225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Выделенная память остается выделенной до тех пор, пока не будет освобождена или пока программа не завершит свое выполнение.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225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Доступ к динамически выделенной памяти осуществляется только через указатель. Разыменование указателя происходит медленнее, чем доступ к переменной напрямую.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Проблемы при работе с кучей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493800" y="1636920"/>
            <a:ext cx="4964040" cy="45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Работа с памятью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493200" y="1640880"/>
            <a:ext cx="11429280" cy="31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Язык С предоставляет четыре функции для управления памятью: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9200" y="2151000"/>
            <a:ext cx="6613560" cy="127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СОДЕРЖАНИЕ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1"/>
          <p:cNvSpPr/>
          <p:nvPr/>
        </p:nvSpPr>
        <p:spPr>
          <a:xfrm>
            <a:off x="457200" y="1510560"/>
            <a:ext cx="1142640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80808"/>
                </a:solidFill>
                <a:latin typeface="Segoe UI"/>
                <a:ea typeface="DejaVu Sans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80808"/>
                </a:solidFill>
                <a:latin typeface="Segoe UI"/>
                <a:ea typeface="DejaVu Sans"/>
              </a:rPr>
              <a:t>Куча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80808"/>
                </a:solidFill>
                <a:latin typeface="Segoe UI"/>
                <a:ea typeface="DejaVu Sans"/>
              </a:rPr>
              <a:t>Работа с памятью (секреты, фишки и прострелянные колени)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spcBef>
                <a:spcPts val="289"/>
              </a:spcBef>
              <a:spcAft>
                <a:spcPts val="1151"/>
              </a:spcAft>
              <a:buClr>
                <a:srgbClr val="08080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80808"/>
                </a:solidFill>
                <a:latin typeface="Segoe UI"/>
                <a:ea typeface="DejaVu Sans"/>
              </a:rPr>
              <a:t>Статическая область памяти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Работа с памятью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93200" y="1640880"/>
            <a:ext cx="11429280" cy="31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407520" y="1600200"/>
            <a:ext cx="8507520" cy="20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Язык C++ предоставляет два набора операторов для выделения памяти в куче: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new и delete — для одиночных значений,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new [] и delete [] — для массивов.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649880" y="3378960"/>
            <a:ext cx="7950960" cy="256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>
                <p:childTnLst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Работа с памятью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455640" y="1705680"/>
            <a:ext cx="5333040" cy="423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Системные вызовы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359800" y="1783440"/>
            <a:ext cx="6783480" cy="415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Статическая область памяти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457200" y="1600200"/>
            <a:ext cx="10057680" cy="27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5"/>
              </a:spcBef>
              <a:spcAft>
                <a:spcPts val="865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Статическая память представляет блок памяти фиксированного размера, выделение которой происходит до начала исполнения программы.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Статическая область памяти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143000" y="1600200"/>
            <a:ext cx="9655920" cy="474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Статическая область памяти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57200" y="1811520"/>
            <a:ext cx="10081440" cy="41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Область видимости: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Внутри функции: Статическая локальная переменная известна только в блоке, в котором она объявлена, и сохраняет свое значение между вызовами этой функции.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Глобальные: Статические глобальные переменные известны только в файле, в котором они объявлены. (осуждаю глобальные переменные)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0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Внутри класса: Статические члены класса принадлежат классу, а не отдельным объектам.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Время жизни: Статические переменные существуют на протяжении всего времени выполнения программы. Память для них выделяется только один раз.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Место хранения: Статические переменные хранятся в статической области памяти (.data или .bss).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Статические поля и методы в классе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57200" y="1811520"/>
            <a:ext cx="10081440" cy="41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Статические члены описываются с помощью ключевого слова static, которое может использоваться при объявлении полей и методов класса.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Такие члены классов независимо от количества объектов данного класса, существуют в единственном экземпляре.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Обращение к статическому элементу осуществляется с помощью оператора разрешения контекста и имени класса: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ИмяКласса :: ИмяЭлемента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Статические поля нельзя инициализировать в теле класса, а также в методах. Статические поля должны инициализироваться аналогично глобальным переменным в области видимости файла</a:t>
            </a: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Segoe U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Работа с new и delete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Операторы new и delete используются следующим образом: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new </a:t>
            </a:r>
            <a:r>
              <a:rPr b="0" i="1" lang="en-US" sz="2000" spc="-1" strike="noStrike">
                <a:solidFill>
                  <a:srgbClr val="000000"/>
                </a:solidFill>
                <a:latin typeface="Segoe UI"/>
              </a:rPr>
              <a:t>type –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 для переменных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new </a:t>
            </a:r>
            <a:r>
              <a:rPr b="0" i="1" lang="en-US" sz="2000" spc="-1" strike="noStrike">
                <a:solidFill>
                  <a:srgbClr val="000000"/>
                </a:solidFill>
                <a:latin typeface="Segoe UI"/>
              </a:rPr>
              <a:t>type[size] –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 для массивов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delete ptr – для переменных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delete[] ptr – для массивов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Почему new база, а malloc нет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3" name=""/>
          <p:cNvGraphicFramePr/>
          <p:nvPr/>
        </p:nvGraphicFramePr>
        <p:xfrm>
          <a:off x="713160" y="1877400"/>
          <a:ext cx="10180080" cy="4196880"/>
        </p:xfrm>
        <a:graphic>
          <a:graphicData uri="http://schemas.openxmlformats.org/drawingml/2006/table">
            <a:tbl>
              <a:tblPr/>
              <a:tblGrid>
                <a:gridCol w="5089680"/>
                <a:gridCol w="5090760"/>
              </a:tblGrid>
              <a:tr h="6764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new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malloc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64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Может вызвать конструктор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Не вызывает конструкторы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7644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Оператор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Функция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836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Возвращает тип, который вы попросили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Возвращает void*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84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Необходимый размер компилятор посчитает за вас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Segoe UI"/>
                        </a:rPr>
                        <a:t>Думайте сами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Segoe UI"/>
                      </a:endParaRPr>
                    </a:p>
                  </a:txBody>
                  <a:tcPr anchor="ctr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Перегрузка new и delete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</a:rPr>
              <a:t>Операторы new и delete можно перегрузить кастомными функциями: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514600" y="2277360"/>
            <a:ext cx="5571000" cy="320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типы памяти в 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5"/>
          <p:cNvSpPr/>
          <p:nvPr/>
        </p:nvSpPr>
        <p:spPr>
          <a:xfrm>
            <a:off x="457200" y="1760760"/>
            <a:ext cx="1142640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Автоматическая (локальная)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6884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Динамическая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6884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Статическая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Перегрузка new и delete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85800" y="3429000"/>
            <a:ext cx="1120104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Segoe UI"/>
              </a:rPr>
              <a:t>Операторы new и delete можно перегрузить и для классов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Перегрузка new и delete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114800" y="1475640"/>
            <a:ext cx="3534480" cy="492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указатели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286000" y="1783800"/>
            <a:ext cx="5456880" cy="461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>
                <p:childTnLst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указатели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57200" y="1828800"/>
            <a:ext cx="9829800" cy="375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Указатель — это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тип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 переменной, который должен хранить адрес в памяти.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Для определения указателя надо указать тип объекта, на который указывает указатель, и символ звездочки *: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тип_данных* название_указателя;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int* ptr;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Как с ними работать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457200" y="1828800"/>
            <a:ext cx="9829800" cy="354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Оператор &amp;, он используется для получения адреса переменной,  с его помощью можно инциализировать указатель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Оператор *, с его помощью вы делает разименование =&gt; обращаетесь по адресу за значением переменной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roid Sans"/>
              </a:rPr>
              <a:t>Указатели поддерживают операции инкремента и декремента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Как эти штуки инициализировать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457200" y="1828800"/>
            <a:ext cx="9829800" cy="180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Взять адрес другой переменной: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30720" y="2529000"/>
            <a:ext cx="6913080" cy="29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Как эти штуки инициализировать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457200" y="1828800"/>
            <a:ext cx="9829800" cy="180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Использовать память из кучи: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685800" y="2514600"/>
            <a:ext cx="8190000" cy="312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Как эти штуки инициализировать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457200" y="1828800"/>
            <a:ext cx="9829800" cy="174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Присвоить другой указатель (где-то упал со стула Rust):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685800" y="2449080"/>
            <a:ext cx="8818560" cy="349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указатели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2286000" y="1924560"/>
            <a:ext cx="675288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Void...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457200" y="1828800"/>
            <a:ext cx="100584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200" spc="-1" strike="noStrike">
                <a:solidFill>
                  <a:srgbClr val="000000"/>
                </a:solidFill>
                <a:latin typeface="Segoe UI"/>
              </a:rPr>
              <a:t>Указатели типа void в C++ представляют собой универсальные указатели, которые могут указывать на объекты любого типа данных.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2914200" y="1828800"/>
            <a:ext cx="6685920" cy="391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Void...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1600200" y="1766880"/>
            <a:ext cx="8352720" cy="39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Указатель на функцию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9320" y="1600200"/>
            <a:ext cx="11976480" cy="134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935"/>
              </a:spcBef>
              <a:spcAft>
                <a:spcPts val="9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Указатель на функцию в C++ хранит адрес функции, позволяя вызывать её через этот указатель.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35"/>
              </a:spcBef>
              <a:spcAft>
                <a:spcPts val="9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roid Sans"/>
              </a:rPr>
              <a:t>Для определения указателя на функцию используется следующий синтаксис: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Courier New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Courier New"/>
              </a:rPr>
              <a:t>тип (*имя_указателя) (типы_параметров);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3582360" y="3429000"/>
            <a:ext cx="3732840" cy="112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Указатель на указатели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57200" y="1592640"/>
            <a:ext cx="11201040" cy="339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514600" y="1733760"/>
            <a:ext cx="6400800" cy="390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457200" y="2058480"/>
            <a:ext cx="11426400" cy="27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</a:t>
            </a:r>
            <a:r>
              <a:rPr b="0" lang="en-US" sz="1800" spc="-60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111111"/>
                </a:solidFill>
                <a:latin typeface="Segoe UI"/>
                <a:ea typeface="DejaVu Sans"/>
              </a:rPr>
              <a:t>вызовов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37" strike="noStrike">
                <a:solidFill>
                  <a:srgbClr val="111111"/>
                </a:solidFill>
                <a:latin typeface="Segoe UI"/>
                <a:ea typeface="DejaVu Sans"/>
              </a:rPr>
              <a:t>—</a:t>
            </a:r>
            <a:r>
              <a:rPr b="0" lang="en-US" sz="1800" spc="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это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сегмент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данных,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используемый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для </a:t>
            </a:r>
            <a:r>
              <a:rPr b="0" lang="en-US" sz="1800" spc="-60" strike="noStrike">
                <a:solidFill>
                  <a:srgbClr val="111111"/>
                </a:solidFill>
                <a:latin typeface="Segoe UI"/>
                <a:ea typeface="DejaVu Sans"/>
              </a:rPr>
              <a:t>хранения</a:t>
            </a:r>
            <a:r>
              <a:rPr b="0" lang="en-US" sz="1800" spc="-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локальных</a:t>
            </a: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60" strike="noStrike">
                <a:solidFill>
                  <a:srgbClr val="111111"/>
                </a:solidFill>
                <a:latin typeface="Segoe UI"/>
                <a:ea typeface="DejaVu Sans"/>
              </a:rPr>
              <a:t>переменных</a:t>
            </a: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 и</a:t>
            </a:r>
            <a:r>
              <a:rPr b="0" lang="en-US" sz="1800" spc="-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60" strike="noStrike">
                <a:solidFill>
                  <a:srgbClr val="111111"/>
                </a:solidFill>
                <a:latin typeface="Segoe UI"/>
                <a:ea typeface="DejaVu Sans"/>
              </a:rPr>
              <a:t>временных</a:t>
            </a: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значений.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68840"/>
              </a:tabLst>
            </a:pP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выделяется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при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запуске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программы.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68840"/>
              </a:tabLst>
            </a:pP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обычно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небольшой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по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111111"/>
                </a:solidFill>
                <a:latin typeface="Segoe UI"/>
                <a:ea typeface="DejaVu Sans"/>
              </a:rPr>
              <a:t>размеру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(4Мб).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68840"/>
              </a:tabLst>
            </a:pP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Функции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111111"/>
                </a:solidFill>
                <a:latin typeface="Segoe UI"/>
                <a:ea typeface="DejaVu Sans"/>
              </a:rPr>
              <a:t>хранят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свои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локальные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111111"/>
                </a:solidFill>
                <a:latin typeface="Segoe UI"/>
                <a:ea typeface="DejaVu Sans"/>
              </a:rPr>
              <a:t>переменные</a:t>
            </a:r>
            <a:r>
              <a:rPr b="0" lang="en-US" sz="1800" spc="-1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на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При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72" strike="noStrike">
                <a:solidFill>
                  <a:srgbClr val="111111"/>
                </a:solidFill>
                <a:latin typeface="Segoe UI"/>
                <a:ea typeface="DejaVu Sans"/>
              </a:rPr>
              <a:t>выходе</a:t>
            </a:r>
            <a:r>
              <a:rPr b="0" lang="en-US" sz="1800" spc="-1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из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функции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соответствующая</a:t>
            </a:r>
            <a:r>
              <a:rPr b="0" lang="en-US" sz="1800" spc="-26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1" strike="noStrike">
                <a:solidFill>
                  <a:srgbClr val="111111"/>
                </a:solidFill>
                <a:latin typeface="Segoe UI"/>
                <a:ea typeface="DejaVu Sans"/>
              </a:rPr>
              <a:t>область</a:t>
            </a:r>
            <a:r>
              <a:rPr b="0" lang="en-US" sz="1800" spc="-2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стека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объявляется</a:t>
            </a:r>
            <a:r>
              <a:rPr b="0" lang="en-US" sz="1800" spc="-1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свободной.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2000"/>
              </a:lnSpc>
              <a:spcAft>
                <a:spcPts val="1151"/>
              </a:spcAft>
              <a:buClr>
                <a:srgbClr val="080808"/>
              </a:buClr>
              <a:buFont typeface="Arial"/>
              <a:buChar char="•"/>
              <a:tabLst>
                <a:tab algn="l" pos="170280"/>
              </a:tabLst>
            </a:pP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Промежуточные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значения,</a:t>
            </a:r>
            <a:r>
              <a:rPr b="0" lang="en-US" sz="1800" spc="-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5" strike="noStrike">
                <a:solidFill>
                  <a:srgbClr val="111111"/>
                </a:solidFill>
                <a:latin typeface="Segoe UI"/>
                <a:ea typeface="DejaVu Sans"/>
              </a:rPr>
              <a:t>возникающие</a:t>
            </a:r>
            <a:r>
              <a:rPr b="0" lang="en-US" sz="1800" spc="-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при</a:t>
            </a:r>
            <a:r>
              <a:rPr b="0" lang="en-US" sz="1800" spc="-7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вычислении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сложных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52" strike="noStrike">
                <a:solidFill>
                  <a:srgbClr val="111111"/>
                </a:solidFill>
                <a:latin typeface="Segoe UI"/>
                <a:ea typeface="DejaVu Sans"/>
              </a:rPr>
              <a:t>выражений,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также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46" strike="noStrike">
                <a:solidFill>
                  <a:srgbClr val="111111"/>
                </a:solidFill>
                <a:latin typeface="Segoe UI"/>
                <a:ea typeface="DejaVu Sans"/>
              </a:rPr>
              <a:t>хранятся</a:t>
            </a:r>
            <a:r>
              <a:rPr b="0" lang="en-US" sz="1800" spc="-35" strike="noStrike">
                <a:solidFill>
                  <a:srgbClr val="111111"/>
                </a:solidFill>
                <a:latin typeface="Segoe UI"/>
                <a:ea typeface="DejaVu Sans"/>
              </a:rPr>
              <a:t> </a:t>
            </a:r>
            <a:r>
              <a:rPr b="0" lang="en-US" sz="1800" spc="-32" strike="noStrike">
                <a:solidFill>
                  <a:srgbClr val="111111"/>
                </a:solidFill>
                <a:latin typeface="Segoe UI"/>
                <a:ea typeface="DejaVu Sans"/>
              </a:rPr>
              <a:t>на </a:t>
            </a:r>
            <a:r>
              <a:rPr b="0" lang="en-US" sz="1800" spc="-12" strike="noStrike">
                <a:solidFill>
                  <a:srgbClr val="111111"/>
                </a:solidFill>
                <a:latin typeface="Segoe UI"/>
                <a:ea typeface="DejaVu Sans"/>
              </a:rPr>
              <a:t>стеке.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2057400" y="1371600"/>
            <a:ext cx="7543080" cy="488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057400" y="1468080"/>
            <a:ext cx="7543080" cy="493200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057760" y="1468080"/>
            <a:ext cx="7543080" cy="49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2286000" y="1371600"/>
            <a:ext cx="7536600" cy="496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442800" y="808920"/>
            <a:ext cx="9969840" cy="3765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pc="-1" strike="noStrike" cap="all">
                <a:solidFill>
                  <a:srgbClr val="000000"/>
                </a:solidFill>
                <a:latin typeface="Segoe UI"/>
              </a:rPr>
              <a:t>СТЕК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42800" y="301680"/>
            <a:ext cx="9969840" cy="309960"/>
          </a:xfrm>
          <a:prstGeom prst="rect">
            <a:avLst/>
          </a:prstGeom>
          <a:noFill/>
          <a:ln w="0">
            <a:noFill/>
          </a:ln>
        </p:spPr>
        <p:txBody>
          <a:bodyPr numCol="1" spcCol="396000"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Segoe UI Semilight"/>
              </a:rPr>
              <a:t>МОДЕЛЬ ПАМЯТИ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804680" y="1370160"/>
            <a:ext cx="8024400" cy="525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Презентация продукта">
  <a:themeElements>
    <a:clrScheme name="«Прософт-Системы»">
      <a:dk1>
        <a:srgbClr val="005096"/>
      </a:dk1>
      <a:lt1>
        <a:srgbClr val="ffffff"/>
      </a:lt1>
      <a:dk2>
        <a:srgbClr val="002346"/>
      </a:dk2>
      <a:lt2>
        <a:srgbClr val="ffffff"/>
      </a:lt2>
      <a:accent1>
        <a:srgbClr val="012c81"/>
      </a:accent1>
      <a:accent2>
        <a:srgbClr val="c00000"/>
      </a:accent2>
      <a:accent3>
        <a:srgbClr val="00b050"/>
      </a:accent3>
      <a:accent4>
        <a:srgbClr val="ffc000"/>
      </a:accent4>
      <a:accent5>
        <a:srgbClr val="00aaff"/>
      </a:accent5>
      <a:accent6>
        <a:srgbClr val="000000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14152</TotalTime>
  <Application>LibreOffice/24.2.6.2$Linux_X86_64 LibreOffice_project/420$Build-2</Application>
  <AppVersion>15.0000</AppVersion>
  <Company>Прософт-Системы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2019-06-06T06:31:49Z</dcterms:created>
  <dc:creator>Михаил Беляев</dc:creator>
  <dc:description/>
  <dc:language>en-US</dc:language>
  <cp:lastModifiedBy/>
  <dcterms:modified xsi:type="dcterms:W3CDTF">2025-02-23T22:28:11Z</dcterms:modified>
  <cp:revision>283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51</vt:r8>
  </property>
  <property fmtid="{D5CDD505-2E9C-101B-9397-08002B2CF9AE}" pid="3" name="PresentationFormat">
    <vt:lpwstr>Широкоэкранный</vt:lpwstr>
  </property>
  <property fmtid="{D5CDD505-2E9C-101B-9397-08002B2CF9AE}" pid="4" name="Slides">
    <vt:r8>53</vt:r8>
  </property>
</Properties>
</file>