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2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4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60" r:id="rId4"/>
    <p:sldId id="265" r:id="rId5"/>
    <p:sldId id="262" r:id="rId6"/>
    <p:sldId id="266" r:id="rId7"/>
    <p:sldId id="267" r:id="rId8"/>
    <p:sldId id="268" r:id="rId9"/>
    <p:sldId id="269" r:id="rId10"/>
    <p:sldId id="264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86" y="-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2019/12/24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676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9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A03CA-E387-47C2-AF91-F7CCFE286D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png"/><Relationship Id="rId5" Type="http://schemas.openxmlformats.org/officeDocument/2006/relationships/tags" Target="../tags/tag1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4.png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file:///C:\Users\1V994W2\PycharmProjects\PPT_Background_Generation/pic_temp/pic_half_left.png" TargetMode="Externa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4.png"/><Relationship Id="rId5" Type="http://schemas.openxmlformats.org/officeDocument/2006/relationships/tags" Target="../tags/tag96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95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4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3.png"/><Relationship Id="rId5" Type="http://schemas.openxmlformats.org/officeDocument/2006/relationships/tags" Target="../tags/tag10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3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3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0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37.xml"/><Relationship Id="rId16" Type="http://schemas.openxmlformats.org/officeDocument/2006/relationships/image" Target="../media/image4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4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8.png"/><Relationship Id="rId5" Type="http://schemas.openxmlformats.org/officeDocument/2006/relationships/tags" Target="../tags/tag1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8.xml"/><Relationship Id="rId10" Type="http://schemas.openxmlformats.org/officeDocument/2006/relationships/image" Target="../media/image3.png"/><Relationship Id="rId4" Type="http://schemas.openxmlformats.org/officeDocument/2006/relationships/tags" Target="../tags/tag17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6.png"/><Relationship Id="rId5" Type="http://schemas.openxmlformats.org/officeDocument/2006/relationships/tags" Target="../tags/tag26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5.xm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3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4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31616;&#32422;&#21333;&#22270;-30\\22\subject_holdleft_124,203,214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4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3.png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556658" y="2496453"/>
            <a:ext cx="7078685" cy="1194191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556658" y="3769356"/>
            <a:ext cx="7078685" cy="950984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932434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286639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930649" y="2583541"/>
            <a:ext cx="6350149" cy="1146627"/>
          </a:xfrm>
        </p:spPr>
        <p:txBody>
          <a:bodyPr anchor="b" anchorCtr="0">
            <a:normAutofit/>
          </a:bodyPr>
          <a:lstStyle>
            <a:lvl1pPr algn="ctr">
              <a:defRPr sz="6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930525" y="3788230"/>
            <a:ext cx="6350000" cy="83077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6376802"/>
            <a:ext cx="12192000" cy="481198"/>
            <a:chOff x="0" y="6376802"/>
            <a:chExt cx="12192000" cy="481198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376802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376802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5775306"/>
            <a:ext cx="12191999" cy="1082695"/>
            <a:chOff x="0" y="5775306"/>
            <a:chExt cx="12191999" cy="108269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/>
            <a:stretch>
              <a:fillRect/>
            </a:stretch>
          </p:blipFill>
          <p:spPr>
            <a:xfrm>
              <a:off x="10571797" y="5775306"/>
              <a:ext cx="1620202" cy="108269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/>
            <a:stretch>
              <a:fillRect/>
            </a:stretch>
          </p:blipFill>
          <p:spPr>
            <a:xfrm>
              <a:off x="0" y="5775306"/>
              <a:ext cx="1620202" cy="10826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4064000" y="4842898"/>
            <a:ext cx="4064000" cy="201510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4064000" y="0"/>
            <a:ext cx="4064000" cy="20151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034971" y="2304143"/>
            <a:ext cx="6052457" cy="1082040"/>
          </a:xfrm>
        </p:spPr>
        <p:txBody>
          <a:bodyPr anchor="b" anchorCtr="0">
            <a:normAutofit/>
          </a:bodyPr>
          <a:lstStyle>
            <a:lvl1pPr>
              <a:defRPr sz="4800" u="none" strike="noStrike" kern="1200" cap="none" spc="200" normalizeH="0">
                <a:solidFill>
                  <a:schemeClr val="tx1"/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035425" y="3483204"/>
            <a:ext cx="6051700" cy="10810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7498080" y="1252690"/>
            <a:ext cx="4389120" cy="43526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6376802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2019/12/24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13" Type="http://schemas.openxmlformats.org/officeDocument/2006/relationships/image" Target="../media/image11.jpeg"/><Relationship Id="rId3" Type="http://schemas.openxmlformats.org/officeDocument/2006/relationships/tags" Target="../tags/tag186.xml"/><Relationship Id="rId7" Type="http://schemas.openxmlformats.org/officeDocument/2006/relationships/image" Target="../media/image3.png"/><Relationship Id="rId12" Type="http://schemas.openxmlformats.org/officeDocument/2006/relationships/image" Target="../media/image10.jpe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jpeg"/><Relationship Id="rId5" Type="http://schemas.openxmlformats.org/officeDocument/2006/relationships/tags" Target="../tags/tag188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187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56656" y="3071079"/>
            <a:ext cx="7078685" cy="11941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保险数据库管理系统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0" y="1878013"/>
            <a:ext cx="1600200" cy="63500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145314" y="1878013"/>
            <a:ext cx="1901371" cy="635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 anchorCtr="0">
            <a:normAutofit lnSpcReduction="10000"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2020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848" y="4747256"/>
            <a:ext cx="7078685" cy="950984"/>
          </a:xfrm>
        </p:spPr>
        <p:txBody>
          <a:bodyPr/>
          <a:lstStyle/>
          <a:p>
            <a:r>
              <a:rPr lang="zh-CN" altLang="en-US"/>
              <a:t>组员：赵海，吴雨增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本系统主要提供投保人及管理员的管理。</a:t>
            </a:r>
          </a:p>
          <a:p>
            <a:r>
              <a:rPr lang="zh-CN" altLang="zh-CN" dirty="0"/>
              <a:t>其中包括投保人基本信息，用户实名信息，保单信息，管理员信息，理赔信息，黑名单信息。</a:t>
            </a:r>
          </a:p>
          <a:p>
            <a:r>
              <a:rPr lang="zh-CN" altLang="zh-CN" dirty="0"/>
              <a:t>投保人可以修改自己的基本信息与用户实名认证，并查看自己的保单和理赔信息。</a:t>
            </a:r>
          </a:p>
          <a:p>
            <a:r>
              <a:rPr lang="zh-CN" altLang="zh-CN" dirty="0"/>
              <a:t>管理员可以查询投保人信息，以及添加黑名单人员。</a:t>
            </a:r>
          </a:p>
        </p:txBody>
      </p:sp>
      <p:sp>
        <p:nvSpPr>
          <p:cNvPr id="3" name="矩形 2"/>
          <p:cNvSpPr/>
          <p:nvPr/>
        </p:nvSpPr>
        <p:spPr>
          <a:xfrm>
            <a:off x="4396770" y="1046257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4000" b="1" dirty="0"/>
              <a:t>实验设计简述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9886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066368" y="5362575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结束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066368" y="3740785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数据库系统讲解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066368" y="2543810"/>
            <a:ext cx="2439106" cy="381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数据库系统展示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066415" y="982980"/>
            <a:ext cx="3648710" cy="53911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dirty="0" smtClean="0">
                <a:sym typeface="+mn-ea"/>
              </a:rPr>
              <a:t>保险数据库</a:t>
            </a:r>
            <a:r>
              <a:rPr lang="zh-CN" altLang="en-US" sz="2000" b="1" dirty="0">
                <a:sym typeface="+mn-ea"/>
              </a:rPr>
              <a:t>管理简介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065145" y="4175760"/>
            <a:ext cx="2439106" cy="72961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演讲人：赵海，吴雨增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7"/>
            </p:custDataLst>
          </p:nvPr>
        </p:nvSpPr>
        <p:spPr bwMode="auto">
          <a:xfrm>
            <a:off x="2605405" y="0"/>
            <a:ext cx="71755" cy="6858000"/>
          </a:xfrm>
          <a:prstGeom prst="rect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 bwMode="auto">
          <a:xfrm>
            <a:off x="2323465" y="1007110"/>
            <a:ext cx="635000" cy="635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 bwMode="auto">
          <a:xfrm>
            <a:off x="2323465" y="2416810"/>
            <a:ext cx="635000" cy="635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 bwMode="auto">
          <a:xfrm>
            <a:off x="2323465" y="3826510"/>
            <a:ext cx="635000" cy="635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 bwMode="auto">
          <a:xfrm>
            <a:off x="2323465" y="5235575"/>
            <a:ext cx="635000" cy="635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square" lIns="91440" tIns="46800" rIns="91440" bIns="46800" anchor="ctr" anchorCtr="1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3" name="TextBox 9"/>
          <p:cNvSpPr txBox="1"/>
          <p:nvPr>
            <p:custDataLst>
              <p:tags r:id="rId12"/>
            </p:custDataLst>
          </p:nvPr>
        </p:nvSpPr>
        <p:spPr>
          <a:xfrm>
            <a:off x="1390650" y="2316685"/>
            <a:ext cx="459740" cy="131826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normAutofit fontScale="92500"/>
          </a:bodyPr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等线 Light" panose="02010600030101010101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45" name="文本框 99"/>
          <p:cNvSpPr txBox="1"/>
          <p:nvPr>
            <p:custDataLst>
              <p:tags r:id="rId13"/>
            </p:custDataLst>
          </p:nvPr>
        </p:nvSpPr>
        <p:spPr>
          <a:xfrm>
            <a:off x="589915" y="900000"/>
            <a:ext cx="921385" cy="284924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normAutofit/>
          </a:bodyPr>
          <a:lstStyle/>
          <a:p>
            <a:pPr algn="ctr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  <a:sym typeface="Arial" panose="020B0604020202020204" pitchFamily="34" charset="0"/>
              </a:rPr>
              <a:t>目 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35425" y="1155065"/>
            <a:ext cx="7420610" cy="1082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保险数据库</a:t>
            </a:r>
            <a:r>
              <a:rPr lang="zh-CN" altLang="en-US" dirty="0"/>
              <a:t>管理简介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035425" y="2545944"/>
            <a:ext cx="6051700" cy="379331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保险</a:t>
            </a:r>
            <a:r>
              <a:rPr lang="zh-CN" altLang="en-US" sz="2000" dirty="0"/>
              <a:t>问题</a:t>
            </a:r>
            <a:r>
              <a:rPr lang="zh-CN" altLang="en-US" sz="2000" dirty="0" smtClean="0"/>
              <a:t>几乎</a:t>
            </a:r>
            <a:r>
              <a:rPr lang="zh-CN" altLang="en-US" sz="2000" dirty="0"/>
              <a:t>自保险诞生之日起就如影随形,而且随着经济的发展和科技的进步</a:t>
            </a:r>
            <a:r>
              <a:rPr lang="zh-CN" altLang="en-US" sz="2000" dirty="0" smtClean="0"/>
              <a:t>,</a:t>
            </a:r>
            <a:r>
              <a:rPr lang="zh-CN" altLang="en-US" sz="2000" dirty="0" smtClean="0"/>
              <a:t>保险问题</a:t>
            </a:r>
            <a:r>
              <a:rPr lang="zh-CN" altLang="en-US" sz="2000" dirty="0" smtClean="0"/>
              <a:t>更复杂,</a:t>
            </a:r>
            <a:r>
              <a:rPr lang="zh-CN" altLang="en-US" sz="2000" dirty="0"/>
              <a:t>手段也</a:t>
            </a:r>
            <a:r>
              <a:rPr lang="zh-CN" altLang="en-US" sz="2000" dirty="0" smtClean="0"/>
              <a:t>更多样。</a:t>
            </a:r>
            <a:r>
              <a:rPr lang="zh-CN" altLang="en-US" sz="2000" dirty="0"/>
              <a:t>一起起</a:t>
            </a:r>
            <a:r>
              <a:rPr lang="zh-CN" altLang="en-US" sz="2000" dirty="0" smtClean="0"/>
              <a:t>保险问题案件</a:t>
            </a:r>
            <a:r>
              <a:rPr lang="zh-CN" altLang="en-US" sz="2000" dirty="0"/>
              <a:t>如巨坝之蝼蚁,不仅侵蚀着保险公司的利益,而且扰乱了正常的经济秩序</a:t>
            </a:r>
            <a:r>
              <a:rPr lang="zh-CN" altLang="en-US" sz="2000" dirty="0" smtClean="0"/>
              <a:t>。本文</a:t>
            </a:r>
            <a:r>
              <a:rPr lang="zh-CN" altLang="en-US" sz="2000" dirty="0"/>
              <a:t>将以数据库管理系统应用为基础，展示如何应用数据库管理系统来实现</a:t>
            </a:r>
            <a:r>
              <a:rPr lang="zh-CN" altLang="en-US" sz="2000" dirty="0" smtClean="0"/>
              <a:t>保险</a:t>
            </a:r>
            <a:r>
              <a:rPr lang="zh-CN" altLang="en-US" sz="2000" dirty="0"/>
              <a:t>系统管理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354330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2" name="TextBox 2"/>
          <p:cNvSpPr txBox="1"/>
          <p:nvPr>
            <p:custDataLst>
              <p:tags r:id="rId5"/>
            </p:custDataLst>
          </p:nvPr>
        </p:nvSpPr>
        <p:spPr>
          <a:xfrm>
            <a:off x="164465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035425" y="1155065"/>
            <a:ext cx="7420610" cy="1082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保险数据库</a:t>
            </a:r>
            <a:r>
              <a:rPr lang="zh-CN" altLang="en-US" dirty="0"/>
              <a:t>管理简介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035425" y="2545944"/>
            <a:ext cx="6051700" cy="1081087"/>
          </a:xfrm>
        </p:spPr>
        <p:txBody>
          <a:bodyPr>
            <a:noAutofit/>
          </a:bodyPr>
          <a:lstStyle/>
          <a:p>
            <a:r>
              <a:rPr lang="zh-CN" altLang="zh-CN" sz="2000" dirty="0"/>
              <a:t>本系统主要提供投保人及管理员的管理。</a:t>
            </a:r>
          </a:p>
          <a:p>
            <a:r>
              <a:rPr lang="zh-CN" altLang="zh-CN" sz="2000" dirty="0"/>
              <a:t>其中包括投保人基本信息，用户实名信息，保单信息，管理员信息，理赔信息，黑名单信息。</a:t>
            </a:r>
          </a:p>
          <a:p>
            <a:r>
              <a:rPr lang="zh-CN" altLang="zh-CN" sz="2000" dirty="0"/>
              <a:t>投保人可以修改自己的基本信息与用户实名认证，并查看自己的保单和理赔信息。</a:t>
            </a:r>
          </a:p>
          <a:p>
            <a:r>
              <a:rPr lang="zh-CN" altLang="zh-CN" sz="2000" dirty="0"/>
              <a:t>管理员可以查询投保人信息，以及添加黑名单人员。</a:t>
            </a:r>
            <a:endParaRPr lang="zh-CN" altLang="zh-CN" sz="2000" dirty="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354330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2" name="TextBox 2"/>
          <p:cNvSpPr txBox="1"/>
          <p:nvPr>
            <p:custDataLst>
              <p:tags r:id="rId5"/>
            </p:custDataLst>
          </p:nvPr>
        </p:nvSpPr>
        <p:spPr>
          <a:xfrm>
            <a:off x="1644650" y="274891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en-US" altLang="zh-CN" sz="8000" b="1" spc="2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1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376802"/>
            <a:ext cx="720090" cy="481198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6376802"/>
            <a:ext cx="720090" cy="481198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 fontScale="92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2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数据库系统展示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 descr="B)R(YD1109HB4TNUNO)9IJQ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6605" y="1385570"/>
            <a:ext cx="8426450" cy="4867275"/>
          </a:xfrm>
          <a:prstGeom prst="rect">
            <a:avLst/>
          </a:prstGeom>
        </p:spPr>
      </p:pic>
      <p:pic>
        <p:nvPicPr>
          <p:cNvPr id="15" name="图片 14" descr="4[_FG}FA~S5E60TC907DFO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2580" y="1009015"/>
            <a:ext cx="9084310" cy="5243830"/>
          </a:xfrm>
          <a:prstGeom prst="rect">
            <a:avLst/>
          </a:prstGeom>
        </p:spPr>
      </p:pic>
      <p:pic>
        <p:nvPicPr>
          <p:cNvPr id="16" name="图片 15" descr="3S6T}CE$M6{ML$2_1RTW0$C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5110" y="1385570"/>
            <a:ext cx="9161780" cy="48679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096965"/>
              </p:ext>
            </p:extLst>
          </p:nvPr>
        </p:nvGraphicFramePr>
        <p:xfrm>
          <a:off x="1485900" y="730250"/>
          <a:ext cx="8791575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9647133" imgH="5417891" progId="Visio.Drawing.15">
                  <p:embed/>
                </p:oleObj>
              </mc:Choice>
              <mc:Fallback>
                <p:oleObj name="Visio" r:id="rId3" imgW="9647133" imgH="5417891" progId="Visio.Drawing.15">
                  <p:embed/>
                  <p:pic>
                    <p:nvPicPr>
                      <p:cNvPr id="0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730250"/>
                        <a:ext cx="8791575" cy="454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427702" y="61194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整体模块</a:t>
            </a:r>
          </a:p>
        </p:txBody>
      </p:sp>
    </p:spTree>
    <p:extLst>
      <p:ext uri="{BB962C8B-B14F-4D97-AF65-F5344CB8AC3E}">
        <p14:creationId xmlns:p14="http://schemas.microsoft.com/office/powerpoint/2010/main" val="7919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27950"/>
              </p:ext>
            </p:extLst>
          </p:nvPr>
        </p:nvGraphicFramePr>
        <p:xfrm>
          <a:off x="1941023" y="457200"/>
          <a:ext cx="8627331" cy="598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9677329" imgH="5059712" progId="Visio.Drawing.15">
                  <p:embed/>
                </p:oleObj>
              </mc:Choice>
              <mc:Fallback>
                <p:oleObj name="Visio" r:id="rId3" imgW="9677329" imgH="50597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23" y="457200"/>
                        <a:ext cx="8627331" cy="5981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1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3" name="Picture 1" descr="C:\Users\Administrator\AppData\Roaming\Tencent\Users\2801045898\QQ\WinTemp\RichOle\JV5CF33O0F$@WK(6TE)JI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" y="325315"/>
            <a:ext cx="738187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strator\AppData\Roaming\Tencent\Users\2801045898\QQ\WinTemp\RichOle\SLX$7]QU[{`1`~OEBFVQ0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580292"/>
            <a:ext cx="6153425" cy="581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 descr="C:\Users\Administrator\AppData\Roaming\Tencent\Users\2801045898\QQ\WinTemp\RichOle\PE4G(BI513DAB{2[WTX_9@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501162"/>
            <a:ext cx="6477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AppData\Roaming\Tencent\Users\2801045898\QQ\WinTemp\RichOle\FU_[RF0X@H5X5H00NKCAL2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490" y="0"/>
            <a:ext cx="8071339" cy="70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10、13、14、15、16、17、23、27、31"/>
  <p:tag name="KSO_WM_SLIDE_ID" val="custom2020428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280"/>
  <p:tag name="KSO_WM_SLIDE_LAYOUT" val="a_b"/>
  <p:tag name="KSO_WM_SLIDE_LAYOUT_CNT" val="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产品营销方案通用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1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0_1*i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80_1*i*2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80_4"/>
  <p:tag name="KSO_WM_TEMPLATE_SUBCATEGORY" val="0"/>
  <p:tag name="KSO_WM_TEMPLATE_MASTER_TYPE" val="1"/>
  <p:tag name="KSO_WM_TEMPLATE_COLOR_TYPE" val="1"/>
  <p:tag name="KSO_WM_SLIDE_TYPE" val="contents"/>
  <p:tag name="KSO_WM_SLIDE_SUBTYPE" val="pureTxt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280"/>
  <p:tag name="KSO_WM_SLIDE_LAYOUT" val="a_b_l"/>
  <p:tag name="KSO_WM_SLIDE_LAYOUT_CNT" val="1_1_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0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4280_4*l_h_a*1_4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2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280_4*l_h_a*1_3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4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280_4*l_h_a*1_2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6"/>
  <p:tag name="KSO_WM_UNIT_COLOR_SCHEME_PARENT_PAGE" val="0_3"/>
  <p:tag name="KSO_WM_UNIT_ISCONTENTSTITLE" val="0"/>
  <p:tag name="KSO_WM_UNIT_PRESET_TEXT" val="单击此处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280_4*l_h_a*1_1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5"/>
  <p:tag name="KSO_WM_UNIT_COLOR_SCHEME_PARENT_PAGE" val="0_3"/>
  <p:tag name="KSO_WM_UNIT_PRESET_TEXT" val="单击此处输入你的正文，文字是您思想的提炼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280_4*l_h_f*1_3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8"/>
  <p:tag name="KSO_WM_UNIT_COLOR_SCHEME_PARENT_PAGE" val="0_3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4280_4*l_i*1_1"/>
  <p:tag name="KSO_WM_TEMPLATE_CATEGORY" val="custom"/>
  <p:tag name="KSO_WM_TEMPLATE_INDEX" val="20204280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280_4*l_h_i*1_1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"/>
  <p:tag name="KSO_WM_UNIT_TEXT_FILL_TYPE" val="1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280_4*l_h_i*1_2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280_4*l_h_i*1_3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280_4*l_h_i*1_4_1"/>
  <p:tag name="KSO_WM_TEMPLATE_CATEGORY" val="custom"/>
  <p:tag name="KSO_WM_TEMPLATE_INDEX" val="20204280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1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280_4*b*1"/>
  <p:tag name="KSO_WM_TEMPLATE_CATEGORY" val="custom"/>
  <p:tag name="KSO_WM_TEMPLATE_INDEX" val="2020428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280_4*a*1"/>
  <p:tag name="KSO_WM_TEMPLATE_CATEGORY" val="custom"/>
  <p:tag name="KSO_WM_TEMPLATE_INDEX" val="2020428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80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4280"/>
  <p:tag name="KSO_WM_SLIDE_LAYOUT" val="a_b_e"/>
  <p:tag name="KSO_WM_SLIDE_LAYOUT_CNT" val="1_1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6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0_6*b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0_6*i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0_6*e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80_6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4280"/>
  <p:tag name="KSO_WM_SLIDE_LAYOUT" val="a_b_e"/>
  <p:tag name="KSO_WM_SLIDE_LAYOUT_CNT" val="1_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6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0_6*b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0_6*i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280_6*e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280_8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280"/>
  <p:tag name="KSO_WM_SLIDE_LAYOUT" val="a_i_h"/>
  <p:tag name="KSO_WM_SLIDE_LAYOUT_CNT" val="1_1_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280_8*i*1"/>
  <p:tag name="KSO_WM_TEMPLATE_CATEGORY" val="custom"/>
  <p:tag name="KSO_WM_TEMPLATE_INDEX" val="2020428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80_8*i*2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280_8*i*3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8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80_31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1"/>
  <p:tag name="KSO_WM_TAG_VERSION" val="1.0"/>
  <p:tag name="KSO_WM_BEAUTIFY_FLAG" val="#wm#"/>
  <p:tag name="KSO_WM_TEMPLATE_CATEGORY" val="custom"/>
  <p:tag name="KSO_WM_TEMPLATE_INDEX" val="20204280"/>
  <p:tag name="KSO_WM_SLIDE_LAYOUT" val="a_b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31*a*1"/>
  <p:tag name="KSO_WM_TEMPLATE_CATEGORY" val="custom"/>
  <p:tag name="KSO_WM_TEMPLATE_INDEX" val="20204280"/>
  <p:tag name="KSO_WM_UNIT_LAYERLEVEL" val="1"/>
  <p:tag name="KSO_WM_TAG_VERSION" val="1.0"/>
  <p:tag name="KSO_WM_BEAUTIFY_FLAG" val="#wm#"/>
  <p:tag name="KSO_WM_UNIT_PRESET_TEXT" val="谢谢聆听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0_31*b*1"/>
  <p:tag name="KSO_WM_TEMPLATE_CATEGORY" val="custom"/>
  <p:tag name="KSO_WM_TEMPLATE_INDEX" val="20204280"/>
  <p:tag name="KSO_WM_UNIT_LAYERLEVEL" val="1"/>
  <p:tag name="KSO_WM_TAG_VERSION" val="1.0"/>
  <p:tag name="KSO_WM_BEAUTIFY_FLAG" val="#wm#"/>
  <p:tag name="KSO_WM_UNIT_PRESET_TEXT" val="单击此处添加副标题内容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8、10、13、14、15、16、17、23、27、31"/>
  <p:tag name="KSO_WM_TAG_VERSION" val="1.0"/>
  <p:tag name="KSO_WM_BEAUTIFY_FLAG" val="#wm#"/>
  <p:tag name="KSO_WM_TEMPLATE_CATEGORY" val="custom"/>
  <p:tag name="KSO_WM_TEMPLATE_INDEX" val="20204280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7CCBD5"/>
      </a:accent1>
      <a:accent2>
        <a:srgbClr val="78BDE6"/>
      </a:accent2>
      <a:accent3>
        <a:srgbClr val="84ADEB"/>
      </a:accent3>
      <a:accent4>
        <a:srgbClr val="9E9BE1"/>
      </a:accent4>
      <a:accent5>
        <a:srgbClr val="BC8AC5"/>
      </a:accent5>
      <a:accent6>
        <a:srgbClr val="D57C9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268</Words>
  <Application>Microsoft Office PowerPoint</Application>
  <PresentationFormat>自定义</PresentationFormat>
  <Paragraphs>33</Paragraphs>
  <Slides>11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1_Office 主题​​</vt:lpstr>
      <vt:lpstr>Microsoft Visio 绘图</vt:lpstr>
      <vt:lpstr>保险数据库管理系统</vt:lpstr>
      <vt:lpstr>PowerPoint 演示文稿</vt:lpstr>
      <vt:lpstr>保险数据库管理简介</vt:lpstr>
      <vt:lpstr>保险数据库管理简介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保险反欺诈数据库 管理系统</dc:title>
  <dc:creator/>
  <cp:lastModifiedBy>微软用户</cp:lastModifiedBy>
  <cp:revision>28</cp:revision>
  <dcterms:created xsi:type="dcterms:W3CDTF">2019-06-19T02:08:00Z</dcterms:created>
  <dcterms:modified xsi:type="dcterms:W3CDTF">2019-12-24T03:56:16Z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