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2"/>
  </p:notesMasterIdLst>
  <p:sldIdLst>
    <p:sldId id="259" r:id="rId2"/>
    <p:sldId id="260" r:id="rId3"/>
    <p:sldId id="263" r:id="rId4"/>
    <p:sldId id="287" r:id="rId5"/>
    <p:sldId id="264" r:id="rId6"/>
    <p:sldId id="265" r:id="rId7"/>
    <p:sldId id="285" r:id="rId8"/>
    <p:sldId id="286" r:id="rId9"/>
    <p:sldId id="266" r:id="rId10"/>
    <p:sldId id="288" r:id="rId11"/>
    <p:sldId id="289" r:id="rId12"/>
    <p:sldId id="290" r:id="rId13"/>
    <p:sldId id="291" r:id="rId14"/>
    <p:sldId id="294" r:id="rId15"/>
    <p:sldId id="295" r:id="rId16"/>
    <p:sldId id="296" r:id="rId17"/>
    <p:sldId id="297" r:id="rId18"/>
    <p:sldId id="267" r:id="rId19"/>
    <p:sldId id="292" r:id="rId20"/>
    <p:sldId id="293" r:id="rId21"/>
    <p:sldId id="269" r:id="rId22"/>
    <p:sldId id="270" r:id="rId23"/>
    <p:sldId id="271" r:id="rId24"/>
    <p:sldId id="284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303" r:id="rId37"/>
    <p:sldId id="298" r:id="rId38"/>
    <p:sldId id="302" r:id="rId39"/>
    <p:sldId id="299" r:id="rId40"/>
    <p:sldId id="30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79F4-1D8B-4907-BB84-595B99880B0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DF852-E052-4510-AECA-30FA492A2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7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1116288" y="2348880"/>
            <a:ext cx="6480048" cy="1653168"/>
          </a:xfrm>
        </p:spPr>
        <p:txBody>
          <a:bodyPr rIns="45720" anchor="t">
            <a:normAutofit/>
          </a:bodyPr>
          <a:lstStyle>
            <a:lvl1pPr algn="r">
              <a:defRPr lang="en-US" sz="4400" b="1" cap="none" spc="50" baseline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  <a:ea typeface="+mj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1116288" y="4030398"/>
            <a:ext cx="6480048" cy="55073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216A-B463-40D7-8FC5-9C834706A466}" type="datetime1">
              <a:rPr lang="ko-KR" altLang="en-US" smtClean="0"/>
              <a:t>2018-10-30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smtClean="0"/>
              <a:t>Copyright © by KITRI All rights reserved  www.kitri.re.kr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4968552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95536" y="6381328"/>
            <a:ext cx="1008112" cy="288032"/>
          </a:xfrm>
        </p:spPr>
        <p:txBody>
          <a:bodyPr/>
          <a:lstStyle/>
          <a:p>
            <a:fld id="{D02F2A94-421F-4458-BBF3-2D956C3350B1}" type="datetime1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Copyright © by KITRI All rights reserved  www.kitri.re.kr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47664" y="6381328"/>
            <a:ext cx="762000" cy="288032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B347B5-1740-447B-BF58-A42E873F2AB3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Copyright © by KITRI All rights reserved  www.kitri.re.kr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2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9AF6F7-58C0-47A4-9A1C-83F29AE31F31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Copyright © by KITRI All rights reserved  www.kitri.re.kr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BCF236-80C8-4802-82BA-305351E8EF37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Copyright © by KITRI All rights reserved  www.kitri.re.kr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2194-574C-4549-99F8-0CAB95C06FC9}" type="datetime1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© by KITRI All rights reserved  www.kitri.re.kr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1308-0095-4C16-BB6C-21D1C7CA845F}" type="datetime1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© by KITRI All rights reserved  www.kitri.re.kr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13" y="171450"/>
            <a:ext cx="8512175" cy="7747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4338" y="1133475"/>
            <a:ext cx="4152900" cy="5153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9638" y="1133475"/>
            <a:ext cx="4152900" cy="5153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0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40424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0" y="25870"/>
            <a:ext cx="7956376" cy="81084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5292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395536" y="6381328"/>
            <a:ext cx="2133600" cy="288032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2E321E-05FA-4229-B137-AF00B09289B8}" type="datetime1">
              <a:rPr lang="ko-KR" altLang="en-US" smtClean="0"/>
              <a:t>2018-10-30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292080" y="6381329"/>
            <a:ext cx="3470920" cy="288032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50">
                <a:solidFill>
                  <a:schemeClr val="tx1">
                    <a:lumMod val="65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 altLang="ko-KR" dirty="0" smtClean="0"/>
              <a:t>Copyright © by KITRI All rights reserved, www.kitri.re.kr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3635896" y="6381328"/>
            <a:ext cx="762000" cy="288032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3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tx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tx1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tx1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2348880"/>
            <a:ext cx="6696744" cy="16531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5. SQL DDL</a:t>
            </a:r>
            <a:br>
              <a:rPr lang="en-US" altLang="ko-KR" dirty="0" smtClean="0"/>
            </a:br>
            <a:r>
              <a:rPr lang="en-US" altLang="ko-KR" dirty="0">
                <a:solidFill>
                  <a:schemeClr val="tx1"/>
                </a:solidFill>
              </a:rPr>
              <a:t>(Table </a:t>
            </a:r>
            <a:r>
              <a:rPr lang="en-US" altLang="ko-KR" dirty="0" smtClean="0">
                <a:solidFill>
                  <a:schemeClr val="tx1"/>
                </a:solidFill>
              </a:rPr>
              <a:t>Create, Alter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Drop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116288" y="4030398"/>
            <a:ext cx="6480048" cy="12708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한국정보기술연구원</a:t>
            </a:r>
            <a:r>
              <a:rPr lang="en-US" altLang="ko-KR" dirty="0" smtClean="0"/>
              <a:t>(KITRI)</a:t>
            </a:r>
          </a:p>
          <a:p>
            <a:r>
              <a:rPr lang="ko-KR" altLang="en-US" dirty="0" smtClean="0"/>
              <a:t>여 동 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CREATE TABLE</a:t>
            </a:r>
            <a:endParaRPr lang="ko-KR" altLang="en-US" smtClean="0"/>
          </a:p>
        </p:txBody>
      </p:sp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예제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10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7249" y="1646156"/>
            <a:ext cx="7459167" cy="286296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CREATE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TABLE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dirty="0" smtClean="0">
                <a:latin typeface="+mn-ea"/>
                <a:ea typeface="+mn-ea"/>
              </a:rPr>
              <a:t>EMP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( --EMP 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테이블 생성</a:t>
            </a:r>
            <a:endParaRPr lang="en-US" altLang="ko-KR" b="1" dirty="0" smtClean="0">
              <a:latin typeface="+mn-ea"/>
              <a:ea typeface="+mn-ea"/>
              <a:cs typeface="Tahoma" pitchFamily="34" charset="0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EMPNO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CONSTRAINT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emp_pk_empno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PRIMARY KEY</a:t>
            </a:r>
            <a:r>
              <a:rPr lang="en-US" altLang="ko-KR" dirty="0">
                <a:latin typeface="+mn-ea"/>
                <a:ea typeface="+mn-ea"/>
              </a:rPr>
              <a:t>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ENAME 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VARCHAR2(20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), 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JOB      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VARCHAR2(40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), 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MGR    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HIREDATE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DATE, 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SAL      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COMM  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DEPTNO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7249" y="4797152"/>
            <a:ext cx="7459167" cy="147797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6576"/>
            <a:r>
              <a:rPr lang="en-US" altLang="ko-KR" b="1" dirty="0" smtClean="0">
                <a:latin typeface="+mn-ea"/>
              </a:rPr>
              <a:t>CREATE </a:t>
            </a:r>
            <a:r>
              <a:rPr lang="en-US" altLang="ko-KR" b="1" dirty="0">
                <a:latin typeface="+mn-ea"/>
              </a:rPr>
              <a:t>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DEPT( </a:t>
            </a:r>
            <a:r>
              <a:rPr lang="en-US" altLang="ko-KR" b="1" dirty="0" smtClean="0">
                <a:latin typeface="+mn-ea"/>
                <a:cs typeface="Tahoma" pitchFamily="34" charset="0"/>
              </a:rPr>
              <a:t>--DEPT </a:t>
            </a:r>
            <a:r>
              <a:rPr lang="ko-KR" altLang="en-US" b="1" dirty="0">
                <a:latin typeface="+mn-ea"/>
                <a:cs typeface="Tahoma" pitchFamily="34" charset="0"/>
              </a:rPr>
              <a:t>테이블 </a:t>
            </a:r>
            <a:r>
              <a:rPr lang="ko-KR" altLang="en-US" b="1" dirty="0" smtClean="0">
                <a:latin typeface="+mn-ea"/>
                <a:cs typeface="Tahoma" pitchFamily="34" charset="0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</a:rPr>
              <a:t>DEPTNO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NUMBER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CONSTRAINT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dept_pk_deptno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PRIMARY KEY</a:t>
            </a:r>
            <a:r>
              <a:rPr lang="en-US" altLang="ko-KR" dirty="0">
                <a:latin typeface="+mn-ea"/>
              </a:rPr>
              <a:t>, DNAME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VARCHAR2(40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), 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</a:rPr>
              <a:t>LOC    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VARCHAR2(50)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eaLnBrk="1" hangingPunct="1"/>
            <a:r>
              <a:rPr lang="en-US" altLang="ko-KR" b="1" dirty="0">
                <a:latin typeface="+mn-ea"/>
                <a:cs typeface="Tahoma" pitchFamily="34" charset="0"/>
              </a:rPr>
              <a:t>) </a:t>
            </a:r>
            <a:r>
              <a:rPr lang="en-US" altLang="ko-KR" b="1" dirty="0" smtClean="0">
                <a:latin typeface="+mn-ea"/>
                <a:cs typeface="Tahoma" pitchFamily="34" charset="0"/>
              </a:rPr>
              <a:t>;</a:t>
            </a:r>
            <a:endParaRPr lang="en-US" altLang="ko-KR" b="1" dirty="0">
              <a:latin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CREATE TABLE</a:t>
            </a:r>
            <a:endParaRPr lang="ko-KR" altLang="en-US" smtClean="0"/>
          </a:p>
        </p:txBody>
      </p:sp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예제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11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7249" y="1646156"/>
            <a:ext cx="7459167" cy="3139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CREATE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TABLE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dirty="0" smtClean="0">
                <a:latin typeface="+mn-ea"/>
                <a:ea typeface="+mn-ea"/>
              </a:rPr>
              <a:t>EMP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( --EMP 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테이블 생성</a:t>
            </a:r>
            <a:endParaRPr lang="en-US" altLang="ko-KR" b="1" dirty="0" smtClean="0">
              <a:latin typeface="+mn-ea"/>
              <a:ea typeface="+mn-ea"/>
              <a:cs typeface="Tahoma" pitchFamily="34" charset="0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EMPNO   NUMBER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PRIMARY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KEY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ENAME    VARCHAR2(20</a:t>
            </a:r>
            <a:r>
              <a:rPr lang="en-US" altLang="ko-KR" dirty="0">
                <a:latin typeface="+mn-ea"/>
                <a:ea typeface="+mn-ea"/>
              </a:rPr>
              <a:t>),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JOB         VARCHAR2(40</a:t>
            </a:r>
            <a:r>
              <a:rPr lang="en-US" altLang="ko-KR" dirty="0">
                <a:latin typeface="+mn-ea"/>
                <a:ea typeface="+mn-ea"/>
              </a:rPr>
              <a:t>),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MGR       NUMBER</a:t>
            </a:r>
            <a:r>
              <a:rPr lang="en-US" altLang="ko-KR" dirty="0">
                <a:latin typeface="+mn-ea"/>
                <a:ea typeface="+mn-ea"/>
              </a:rPr>
              <a:t>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HIREDATE </a:t>
            </a:r>
            <a:r>
              <a:rPr lang="en-US" altLang="ko-KR" dirty="0">
                <a:latin typeface="+mn-ea"/>
                <a:ea typeface="+mn-ea"/>
              </a:rPr>
              <a:t>DATE,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SAL         NUMBER</a:t>
            </a:r>
            <a:r>
              <a:rPr lang="en-US" altLang="ko-KR" dirty="0">
                <a:latin typeface="+mn-ea"/>
                <a:ea typeface="+mn-ea"/>
              </a:rPr>
              <a:t>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COMM     NUMBER</a:t>
            </a:r>
            <a:r>
              <a:rPr lang="en-US" altLang="ko-KR" dirty="0">
                <a:latin typeface="+mn-ea"/>
                <a:ea typeface="+mn-ea"/>
              </a:rPr>
              <a:t>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DEPTNO   NUMBER</a:t>
            </a:r>
          </a:p>
          <a:p>
            <a:pPr marL="36576"/>
            <a:r>
              <a:rPr lang="en-US" altLang="ko-KR" b="1" dirty="0">
                <a:latin typeface="+mn-ea"/>
              </a:rPr>
              <a:t>CONSTRAINT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emp_pk_empno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PRIMARY KEY (</a:t>
            </a:r>
            <a:r>
              <a:rPr lang="en-US" altLang="ko-KR" b="1" dirty="0" err="1">
                <a:latin typeface="+mn-ea"/>
              </a:rPr>
              <a:t>empno</a:t>
            </a:r>
            <a:r>
              <a:rPr lang="en-US" altLang="ko-KR" b="1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7249" y="4797152"/>
            <a:ext cx="7459167" cy="147797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6576"/>
            <a:r>
              <a:rPr lang="en-US" altLang="ko-KR" b="1" dirty="0" smtClean="0">
                <a:latin typeface="+mn-ea"/>
              </a:rPr>
              <a:t>CREATE </a:t>
            </a:r>
            <a:r>
              <a:rPr lang="en-US" altLang="ko-KR" b="1" dirty="0">
                <a:latin typeface="+mn-ea"/>
              </a:rPr>
              <a:t>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DEPT( </a:t>
            </a:r>
            <a:r>
              <a:rPr lang="en-US" altLang="ko-KR" b="1" dirty="0" smtClean="0">
                <a:latin typeface="+mn-ea"/>
                <a:cs typeface="Tahoma" pitchFamily="34" charset="0"/>
              </a:rPr>
              <a:t>--DEPT </a:t>
            </a:r>
            <a:r>
              <a:rPr lang="ko-KR" altLang="en-US" b="1" dirty="0">
                <a:latin typeface="+mn-ea"/>
                <a:cs typeface="Tahoma" pitchFamily="34" charset="0"/>
              </a:rPr>
              <a:t>테이블 </a:t>
            </a:r>
            <a:r>
              <a:rPr lang="ko-KR" altLang="en-US" b="1" dirty="0" smtClean="0">
                <a:latin typeface="+mn-ea"/>
                <a:cs typeface="Tahoma" pitchFamily="34" charset="0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</a:rPr>
              <a:t>DEPTNO </a:t>
            </a:r>
            <a:r>
              <a:rPr lang="en-US" altLang="ko-KR" dirty="0">
                <a:latin typeface="+mn-ea"/>
              </a:rPr>
              <a:t>NUMBER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CONSTRAINT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dept_pk_deptno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PRIMARY KEY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DNAME </a:t>
            </a:r>
            <a:r>
              <a:rPr lang="en-US" altLang="ko-KR" dirty="0" smtClean="0">
                <a:latin typeface="+mn-ea"/>
              </a:rPr>
              <a:t> VARCHAR2(40</a:t>
            </a:r>
            <a:r>
              <a:rPr lang="en-US" altLang="ko-KR" dirty="0">
                <a:latin typeface="+mn-ea"/>
              </a:rPr>
              <a:t>), </a:t>
            </a:r>
            <a:endParaRPr lang="en-US" altLang="ko-KR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</a:rPr>
              <a:t>LOC       VARCHAR2(50</a:t>
            </a:r>
            <a:r>
              <a:rPr lang="en-US" altLang="ko-KR" dirty="0">
                <a:latin typeface="+mn-ea"/>
              </a:rPr>
              <a:t>)) ;</a:t>
            </a:r>
          </a:p>
          <a:p>
            <a:pPr eaLnBrk="1" hangingPunct="1"/>
            <a:r>
              <a:rPr lang="en-US" altLang="ko-KR" b="1" dirty="0">
                <a:latin typeface="+mn-ea"/>
                <a:cs typeface="Tahoma" pitchFamily="34" charset="0"/>
              </a:rPr>
              <a:t>) </a:t>
            </a:r>
            <a:r>
              <a:rPr lang="en-US" altLang="ko-KR" b="1" dirty="0" smtClean="0">
                <a:latin typeface="+mn-ea"/>
                <a:cs typeface="Tahoma" pitchFamily="34" charset="0"/>
              </a:rPr>
              <a:t>;</a:t>
            </a:r>
            <a:endParaRPr lang="en-US" altLang="ko-KR" b="1" dirty="0">
              <a:latin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268760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b="1" dirty="0"/>
              <a:t>제약조건 </a:t>
            </a:r>
            <a:r>
              <a:rPr lang="en-US" altLang="ko-KR" sz="2800" b="1" dirty="0"/>
              <a:t>(Constraint) </a:t>
            </a:r>
            <a:r>
              <a:rPr lang="ko-KR" altLang="en-US" sz="2800" b="1" dirty="0"/>
              <a:t>이란</a:t>
            </a:r>
            <a:r>
              <a:rPr lang="en-US" altLang="ko-KR" sz="2800" b="1" dirty="0"/>
              <a:t>?</a:t>
            </a:r>
          </a:p>
          <a:p>
            <a:pPr marL="36576" indent="0">
              <a:buNone/>
            </a:pPr>
            <a:r>
              <a:rPr lang="en-US" altLang="ko-KR" sz="1800" dirty="0" smtClean="0">
                <a:latin typeface="+mn-ea"/>
              </a:rPr>
              <a:t>- </a:t>
            </a:r>
            <a:r>
              <a:rPr lang="ko-KR" altLang="en-US" sz="1800" dirty="0" smtClean="0">
                <a:latin typeface="+mn-ea"/>
              </a:rPr>
              <a:t>제약조건이란 </a:t>
            </a:r>
            <a:r>
              <a:rPr lang="ko-KR" altLang="en-US" sz="1800" dirty="0">
                <a:latin typeface="+mn-ea"/>
              </a:rPr>
              <a:t>테이블에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부적절한 자료가 입력되는 것을 방지하기 위해서 </a:t>
            </a:r>
            <a:endParaRPr lang="en-US" altLang="ko-KR" sz="1800" dirty="0" smtClean="0">
              <a:solidFill>
                <a:srgbClr val="FF0000"/>
              </a:solidFill>
              <a:latin typeface="+mn-ea"/>
            </a:endParaRPr>
          </a:p>
          <a:p>
            <a:pPr marL="36576" indent="0">
              <a:buNone/>
            </a:pPr>
            <a:r>
              <a:rPr lang="ko-KR" altLang="en-US" sz="1800" dirty="0" smtClean="0">
                <a:latin typeface="+mn-ea"/>
              </a:rPr>
              <a:t>  여러 </a:t>
            </a:r>
            <a:r>
              <a:rPr lang="ko-KR" altLang="en-US" sz="1800" dirty="0">
                <a:latin typeface="+mn-ea"/>
              </a:rPr>
              <a:t>가지 규칙을 적용해 </a:t>
            </a:r>
            <a:r>
              <a:rPr lang="ko-KR" altLang="en-US" sz="1800" dirty="0" smtClean="0">
                <a:latin typeface="+mn-ea"/>
              </a:rPr>
              <a:t>놓는 거라 </a:t>
            </a:r>
            <a:r>
              <a:rPr lang="ko-KR" altLang="en-US" sz="1800" dirty="0">
                <a:latin typeface="+mn-ea"/>
              </a:rPr>
              <a:t>생각하면 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간단하게 </a:t>
            </a:r>
            <a:r>
              <a:rPr lang="ko-KR" altLang="en-US" sz="1800" dirty="0" smtClean="0">
                <a:latin typeface="+mn-ea"/>
              </a:rPr>
              <a:t>테이블 안에서   </a:t>
            </a:r>
            <a:endParaRPr lang="en-US" altLang="ko-KR" sz="1800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데이터의 </a:t>
            </a:r>
            <a:r>
              <a:rPr lang="ko-KR" altLang="en-US" sz="1800" dirty="0">
                <a:latin typeface="+mn-ea"/>
              </a:rPr>
              <a:t>성격을 정의하는 것이 바로 제약조건 이다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36576" indent="0">
              <a:buNone/>
            </a:pPr>
            <a:r>
              <a:rPr lang="en-US" altLang="ko-KR" sz="1800" dirty="0" smtClean="0">
                <a:latin typeface="+mn-ea"/>
              </a:rPr>
              <a:t>- </a:t>
            </a:r>
            <a:r>
              <a:rPr lang="ko-KR" altLang="en-US" sz="1800" dirty="0" smtClean="0">
                <a:latin typeface="+mn-ea"/>
              </a:rPr>
              <a:t>제약조건은 </a:t>
            </a:r>
            <a:r>
              <a:rPr lang="ko-KR" altLang="en-US" sz="1800" dirty="0">
                <a:latin typeface="+mn-ea"/>
              </a:rPr>
              <a:t>데이터의 </a:t>
            </a:r>
            <a:r>
              <a:rPr lang="ko-KR" altLang="en-US" sz="1800" dirty="0" err="1">
                <a:latin typeface="+mn-ea"/>
              </a:rPr>
              <a:t>무결성</a:t>
            </a:r>
            <a:r>
              <a:rPr lang="ko-KR" altLang="en-US" sz="1800" dirty="0">
                <a:latin typeface="+mn-ea"/>
              </a:rPr>
              <a:t> 유지를 위하여 사용자가 지정할 수 있는 성질 </a:t>
            </a:r>
            <a:r>
              <a:rPr lang="ko-KR" altLang="en-US" sz="1800" dirty="0" smtClean="0">
                <a:latin typeface="+mn-ea"/>
              </a:rPr>
              <a:t>  </a:t>
            </a:r>
            <a:endParaRPr lang="en-US" altLang="ko-KR" sz="1800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smtClean="0">
                <a:latin typeface="+mn-ea"/>
              </a:rPr>
              <a:t>이다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36576" indent="0">
              <a:buNone/>
            </a:pPr>
            <a:r>
              <a:rPr lang="en-US" altLang="ko-KR" sz="1800" dirty="0">
                <a:latin typeface="+mn-ea"/>
              </a:rPr>
              <a:t>- </a:t>
            </a:r>
            <a:r>
              <a:rPr lang="ko-KR" altLang="en-US" sz="1800" dirty="0">
                <a:latin typeface="+mn-ea"/>
              </a:rPr>
              <a:t>모든 제약조건은 데이터 사전</a:t>
            </a:r>
            <a:r>
              <a:rPr lang="en-US" altLang="ko-KR" sz="1800" dirty="0">
                <a:latin typeface="+mn-ea"/>
              </a:rPr>
              <a:t>(DICTIONARY)</a:t>
            </a:r>
            <a:r>
              <a:rPr lang="ko-KR" altLang="en-US" sz="1800" dirty="0">
                <a:latin typeface="+mn-ea"/>
              </a:rPr>
              <a:t>에 저장 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36576" indent="0">
              <a:buNone/>
            </a:pPr>
            <a:r>
              <a:rPr lang="en-US" altLang="ko-KR" sz="1800" dirty="0">
                <a:latin typeface="+mn-ea"/>
              </a:rPr>
              <a:t>- </a:t>
            </a:r>
            <a:r>
              <a:rPr lang="ko-KR" altLang="en-US" sz="1800" dirty="0" smtClean="0">
                <a:latin typeface="+mn-ea"/>
              </a:rPr>
              <a:t>의미 있는 </a:t>
            </a:r>
            <a:r>
              <a:rPr lang="ko-KR" altLang="en-US" sz="1800" dirty="0">
                <a:latin typeface="+mn-ea"/>
              </a:rPr>
              <a:t>이름을 부여했다면 </a:t>
            </a:r>
            <a:r>
              <a:rPr lang="en-US" altLang="ko-KR" sz="1800" dirty="0">
                <a:latin typeface="+mn-ea"/>
              </a:rPr>
              <a:t>CONSTRAINT</a:t>
            </a:r>
            <a:r>
              <a:rPr lang="ko-KR" altLang="en-US" sz="1800" dirty="0">
                <a:latin typeface="+mn-ea"/>
              </a:rPr>
              <a:t>를 쉽게 참조할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36576" indent="0">
              <a:buNone/>
            </a:pPr>
            <a:r>
              <a:rPr lang="en-US" altLang="ko-KR" sz="1800" dirty="0">
                <a:latin typeface="+mn-ea"/>
              </a:rPr>
              <a:t>- </a:t>
            </a:r>
            <a:r>
              <a:rPr lang="ko-KR" altLang="en-US" sz="1800" dirty="0">
                <a:latin typeface="+mn-ea"/>
              </a:rPr>
              <a:t>표준 객체 </a:t>
            </a:r>
            <a:r>
              <a:rPr lang="ko-KR" altLang="en-US" sz="1800" dirty="0" smtClean="0">
                <a:latin typeface="+mn-ea"/>
              </a:rPr>
              <a:t>명명 법을 </a:t>
            </a:r>
            <a:r>
              <a:rPr lang="ko-KR" altLang="en-US" sz="1800" dirty="0">
                <a:latin typeface="+mn-ea"/>
              </a:rPr>
              <a:t>따르는 것이 좋다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36576" indent="0">
              <a:buNone/>
            </a:pPr>
            <a:r>
              <a:rPr lang="en-US" altLang="ko-KR" sz="1800" dirty="0" smtClean="0">
                <a:latin typeface="+mn-ea"/>
              </a:rPr>
              <a:t>- </a:t>
            </a:r>
            <a:r>
              <a:rPr lang="ko-KR" altLang="en-US" sz="1800" dirty="0" smtClean="0">
                <a:latin typeface="+mn-ea"/>
              </a:rPr>
              <a:t>제약조건은 </a:t>
            </a:r>
            <a:r>
              <a:rPr lang="ko-KR" altLang="en-US" sz="1800" dirty="0">
                <a:latin typeface="+mn-ea"/>
              </a:rPr>
              <a:t>테이블을 생성할 당시에 지정할 수도 있고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테이블 생성 후 </a:t>
            </a:r>
            <a:r>
              <a:rPr lang="ko-KR" altLang="en-US" sz="1800" dirty="0" smtClean="0">
                <a:latin typeface="+mn-ea"/>
              </a:rPr>
              <a:t>구조</a:t>
            </a:r>
            <a:endParaRPr lang="en-US" altLang="ko-KR" sz="1800" dirty="0" smtClean="0">
              <a:latin typeface="+mn-ea"/>
            </a:endParaRPr>
          </a:p>
          <a:p>
            <a:pPr marL="36576" indent="0">
              <a:buNone/>
            </a:pPr>
            <a:r>
              <a:rPr lang="ko-KR" altLang="en-US" sz="1800" dirty="0" smtClean="0">
                <a:latin typeface="+mn-ea"/>
              </a:rPr>
              <a:t>  변경</a:t>
            </a:r>
            <a:r>
              <a:rPr lang="en-US" altLang="ko-KR" sz="1800" dirty="0">
                <a:latin typeface="+mn-ea"/>
              </a:rPr>
              <a:t>(ALTER)</a:t>
            </a:r>
            <a:r>
              <a:rPr lang="ko-KR" altLang="en-US" sz="1800" dirty="0">
                <a:latin typeface="+mn-ea"/>
              </a:rPr>
              <a:t>명령어를 통해서도 추가가 가능하다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36576" indent="0">
              <a:buNone/>
            </a:pPr>
            <a:r>
              <a:rPr lang="en-US" altLang="ko-KR" sz="1800" dirty="0" smtClean="0">
                <a:latin typeface="+mn-ea"/>
              </a:rPr>
              <a:t>- </a:t>
            </a:r>
            <a:r>
              <a:rPr lang="en-US" altLang="ko-KR" sz="1800" dirty="0">
                <a:latin typeface="+mn-ea"/>
              </a:rPr>
              <a:t>NOT NULL</a:t>
            </a:r>
            <a:r>
              <a:rPr lang="ko-KR" altLang="en-US" sz="1800" dirty="0">
                <a:latin typeface="+mn-ea"/>
              </a:rPr>
              <a:t>제약조건은 반드시 </a:t>
            </a:r>
            <a:r>
              <a:rPr lang="ko-KR" altLang="en-US" sz="1800" dirty="0" err="1">
                <a:latin typeface="+mn-ea"/>
              </a:rPr>
              <a:t>컬럼</a:t>
            </a:r>
            <a:r>
              <a:rPr lang="ko-KR" altLang="en-US" sz="1800" dirty="0">
                <a:latin typeface="+mn-ea"/>
              </a:rPr>
              <a:t> 레벨에서만 정의가 가능하다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12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6" name="제목 4"/>
          <p:cNvSpPr txBox="1">
            <a:spLocks/>
          </p:cNvSpPr>
          <p:nvPr/>
        </p:nvSpPr>
        <p:spPr bwMode="auto">
          <a:xfrm>
            <a:off x="457200" y="274638"/>
            <a:ext cx="8229600" cy="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Tahoma" pitchFamily="34" charset="0"/>
                <a:cs typeface="Tahoma" pitchFamily="34" charset="0"/>
              </a:rPr>
              <a:t>TABLE CONSTRAINT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14338" y="1133475"/>
            <a:ext cx="5813425" cy="5153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 smtClean="0"/>
              <a:t>Oracle</a:t>
            </a:r>
            <a:r>
              <a:rPr lang="ko-KR" altLang="en-US" sz="2200" b="1" dirty="0" smtClean="0"/>
              <a:t>에서 제공하는 제약조건</a:t>
            </a:r>
          </a:p>
        </p:txBody>
      </p:sp>
      <p:sp>
        <p:nvSpPr>
          <p:cNvPr id="12291" name="제목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TABLE CONSTRAINT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1769"/>
              </p:ext>
            </p:extLst>
          </p:nvPr>
        </p:nvGraphicFramePr>
        <p:xfrm>
          <a:off x="714375" y="1643063"/>
          <a:ext cx="7993063" cy="4522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9863"/>
                <a:gridCol w="6553200"/>
              </a:tblGrid>
              <a:tr h="4443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제약조건 명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54000" marR="54000" marT="54010" marB="540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설  명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54000" marR="54000" marT="54010" marB="54010" horzOverflow="overflow"/>
                </a:tc>
              </a:tr>
              <a:tr h="9969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NOT NULL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10" marB="540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값의 입력을 금지한다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  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10" marB="54010" anchor="ctr" horzOverflow="overflow"/>
                </a:tc>
              </a:tr>
              <a:tr h="14779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10" marB="540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</a:t>
                      </a:r>
                      <a:r>
                        <a:rPr kumimoji="0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컬럼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의 값이 테이블 안에서 유일한 값이 되도록 하되 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을 허용한다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유일 키 제약을 작성하면 자동으로 유일 인덱스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(unique index)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를 생성한다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10" marB="54010" anchor="ctr" horzOverflow="overflow"/>
                </a:tc>
              </a:tr>
              <a:tr h="8269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CHECK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1" marB="540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입력할 수 있는 값의 범위 등을 제한한다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체크 제약은 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TRUE/FALSE 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로 평가할 수 있는 논리식을 지정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1" marB="54001" anchor="ctr" horzOverflow="overflow"/>
                </a:tc>
              </a:tr>
              <a:tr h="775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marL="54000" marR="54000" marT="54001" marB="540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데이터를 입력 하지 않아도 지정된 값이 기본으로 입력 된다</a:t>
                      </a:r>
                      <a:r>
                        <a:rPr kumimoji="0" lang="en-US" altLang="ko-KR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1" marB="54001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7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400" b="1" dirty="0">
                <a:latin typeface="+mn-ea"/>
                <a:cs typeface="Tahoma" pitchFamily="34" charset="0"/>
              </a:rPr>
              <a:t>NOT NULL </a:t>
            </a:r>
            <a:r>
              <a:rPr lang="ko-KR" altLang="en-US" sz="2400" dirty="0" smtClean="0">
                <a:latin typeface="+mn-ea"/>
              </a:rPr>
              <a:t>제약 조건 예제</a:t>
            </a:r>
            <a:endParaRPr lang="en-US" altLang="ko-KR" sz="2400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sz="1600" dirty="0" smtClean="0">
                <a:latin typeface="+mn-ea"/>
                <a:cs typeface="Tahoma" pitchFamily="34" charset="0"/>
              </a:rPr>
              <a:t>     </a:t>
            </a:r>
            <a:r>
              <a:rPr lang="en-US" altLang="ko-KR" sz="1600" b="1" dirty="0" smtClean="0">
                <a:latin typeface="+mn-ea"/>
                <a:cs typeface="Tahoma" pitchFamily="34" charset="0"/>
              </a:rPr>
              <a:t>NOT NULL </a:t>
            </a:r>
            <a:r>
              <a:rPr lang="ko-KR" altLang="en-US" sz="1600" b="1" dirty="0" smtClean="0">
                <a:latin typeface="+mn-ea"/>
                <a:cs typeface="Tahoma" pitchFamily="34" charset="0"/>
              </a:rPr>
              <a:t>제약조건</a:t>
            </a:r>
            <a:r>
              <a:rPr lang="ko-KR" altLang="en-US" sz="1600" dirty="0" smtClean="0">
                <a:latin typeface="+mn-ea"/>
                <a:cs typeface="Tahoma" pitchFamily="34" charset="0"/>
              </a:rPr>
              <a:t>을 </a:t>
            </a:r>
            <a:r>
              <a:rPr lang="ko-KR" altLang="en-US" sz="1600" dirty="0">
                <a:latin typeface="+mn-ea"/>
                <a:cs typeface="Tahoma" pitchFamily="34" charset="0"/>
              </a:rPr>
              <a:t>설정하면 </a:t>
            </a:r>
            <a:r>
              <a:rPr lang="en-US" altLang="ko-KR" sz="1600" dirty="0" err="1">
                <a:latin typeface="+mn-ea"/>
                <a:cs typeface="Tahoma" pitchFamily="34" charset="0"/>
              </a:rPr>
              <a:t>ename</a:t>
            </a:r>
            <a:r>
              <a:rPr lang="en-US" altLang="ko-KR" sz="1600" dirty="0">
                <a:latin typeface="+mn-ea"/>
                <a:cs typeface="Tahoma" pitchFamily="34" charset="0"/>
              </a:rPr>
              <a:t> </a:t>
            </a:r>
            <a:r>
              <a:rPr lang="ko-KR" altLang="en-US" sz="1600" dirty="0" err="1">
                <a:latin typeface="+mn-ea"/>
                <a:cs typeface="Tahoma" pitchFamily="34" charset="0"/>
              </a:rPr>
              <a:t>컬럼에는</a:t>
            </a:r>
            <a:r>
              <a:rPr lang="ko-KR" altLang="en-US" sz="1600" dirty="0">
                <a:latin typeface="+mn-ea"/>
                <a:cs typeface="Tahoma" pitchFamily="34" charset="0"/>
              </a:rPr>
              <a:t> 꼭 데이터를 입력해야 한다</a:t>
            </a:r>
            <a:r>
              <a:rPr lang="en-US" altLang="ko-KR" sz="1600" dirty="0">
                <a:latin typeface="+mn-ea"/>
                <a:cs typeface="Tahoma" pitchFamily="34" charset="0"/>
              </a:rPr>
              <a:t>.</a:t>
            </a:r>
          </a:p>
          <a:p>
            <a:pPr marL="36576" indent="0">
              <a:buNone/>
            </a:pPr>
            <a:r>
              <a:rPr lang="en-US" altLang="ko-KR" sz="1600" dirty="0" smtClean="0">
                <a:latin typeface="+mn-ea"/>
                <a:cs typeface="Tahoma" pitchFamily="34" charset="0"/>
              </a:rPr>
              <a:t>     </a:t>
            </a:r>
            <a:r>
              <a:rPr lang="en-US" altLang="ko-KR" sz="1600" dirty="0" err="1" smtClean="0">
                <a:latin typeface="+mn-ea"/>
                <a:cs typeface="Tahoma" pitchFamily="34" charset="0"/>
              </a:rPr>
              <a:t>emp_nn_ename</a:t>
            </a:r>
            <a:r>
              <a:rPr lang="ko-KR" altLang="en-US" sz="1600" dirty="0">
                <a:latin typeface="+mn-ea"/>
                <a:cs typeface="Tahoma" pitchFamily="34" charset="0"/>
              </a:rPr>
              <a:t>을 제약조건 명으로 설정 하였다</a:t>
            </a:r>
            <a:r>
              <a:rPr lang="en-US" altLang="ko-KR" sz="1600" dirty="0" smtClean="0">
                <a:latin typeface="+mn-ea"/>
                <a:cs typeface="Tahoma" pitchFamily="34" charset="0"/>
              </a:rPr>
              <a:t>.</a:t>
            </a:r>
          </a:p>
          <a:p>
            <a:pPr marL="36576" indent="0">
              <a:buNone/>
            </a:pPr>
            <a:endParaRPr lang="en-US" altLang="ko-KR" sz="1600" dirty="0">
              <a:latin typeface="+mn-ea"/>
              <a:cs typeface="Tahoma" pitchFamily="34" charset="0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pPr marL="36576" indent="0">
              <a:buNone/>
            </a:pPr>
            <a:r>
              <a:rPr lang="ko-KR" altLang="en-US" sz="1600" dirty="0" smtClean="0">
                <a:latin typeface="+mn-ea"/>
                <a:cs typeface="Tahoma" pitchFamily="34" charset="0"/>
              </a:rPr>
              <a:t>    제약조건은 </a:t>
            </a:r>
            <a:r>
              <a:rPr lang="en-US" altLang="ko-KR" sz="1600" dirty="0">
                <a:latin typeface="+mn-ea"/>
                <a:cs typeface="Tahoma" pitchFamily="34" charset="0"/>
              </a:rPr>
              <a:t>USER_CONSTRAINTS </a:t>
            </a:r>
            <a:r>
              <a:rPr lang="ko-KR" altLang="en-US" sz="1600" dirty="0" err="1">
                <a:latin typeface="+mn-ea"/>
                <a:cs typeface="Tahoma" pitchFamily="34" charset="0"/>
              </a:rPr>
              <a:t>뷰를</a:t>
            </a:r>
            <a:r>
              <a:rPr lang="ko-KR" altLang="en-US" sz="1600" dirty="0">
                <a:latin typeface="+mn-ea"/>
                <a:cs typeface="Tahoma" pitchFamily="34" charset="0"/>
              </a:rPr>
              <a:t> 통해서 확인 할 수 있다</a:t>
            </a:r>
            <a:r>
              <a:rPr lang="en-US" altLang="ko-KR" sz="1600" dirty="0">
                <a:latin typeface="+mn-ea"/>
                <a:cs typeface="Tahoma" pitchFamily="34" charset="0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14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60494" y="2289004"/>
            <a:ext cx="7459167" cy="147797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SQL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&gt; CREATE TABLE 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emp2(</a:t>
            </a:r>
            <a:endParaRPr lang="en-US" altLang="ko-KR" dirty="0">
              <a:latin typeface="+mn-ea"/>
              <a:ea typeface="+mn-ea"/>
              <a:cs typeface="Tahoma" pitchFamily="34" charset="0"/>
            </a:endParaRPr>
          </a:p>
          <a:p>
            <a:pPr eaLnBrk="1" hangingPunct="1"/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     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   </a:t>
            </a:r>
            <a:r>
              <a:rPr lang="en-US" altLang="ko-KR" dirty="0" err="1" smtClean="0">
                <a:latin typeface="+mn-ea"/>
                <a:ea typeface="+mn-ea"/>
                <a:cs typeface="Tahoma" pitchFamily="34" charset="0"/>
              </a:rPr>
              <a:t>ename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VARCHAR2(20)  </a:t>
            </a:r>
            <a:endParaRPr lang="en-US" altLang="ko-KR" dirty="0" smtClean="0">
              <a:latin typeface="+mn-ea"/>
              <a:ea typeface="+mn-ea"/>
              <a:cs typeface="Tahoma" pitchFamily="34" charset="0"/>
            </a:endParaRPr>
          </a:p>
          <a:p>
            <a:pPr eaLnBrk="1" hangingPunct="1"/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       CONSTRAINT </a:t>
            </a:r>
            <a:r>
              <a:rPr lang="en-US" altLang="ko-KR" dirty="0" err="1">
                <a:latin typeface="+mn-ea"/>
                <a:ea typeface="+mn-ea"/>
                <a:cs typeface="Tahoma" pitchFamily="34" charset="0"/>
              </a:rPr>
              <a:t>emp_nn_ename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 NOT NULL 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);</a:t>
            </a:r>
          </a:p>
          <a:p>
            <a:pPr eaLnBrk="1" hangingPunct="1"/>
            <a:endParaRPr lang="en-US" altLang="ko-KR" dirty="0">
              <a:latin typeface="+mn-ea"/>
              <a:ea typeface="+mn-ea"/>
              <a:cs typeface="Tahoma" pitchFamily="34" charset="0"/>
            </a:endParaRPr>
          </a:p>
          <a:p>
            <a:pPr eaLnBrk="1" hangingPunct="1"/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        ALTER 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TABLE emp2 MODIFY </a:t>
            </a:r>
            <a:r>
              <a:rPr lang="en-US" altLang="ko-KR" dirty="0" err="1">
                <a:latin typeface="+mn-ea"/>
                <a:cs typeface="Tahoma" pitchFamily="34" charset="0"/>
              </a:rPr>
              <a:t>ename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not null;</a:t>
            </a:r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TABLE CONSTRAINT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60494" y="4293096"/>
            <a:ext cx="7459167" cy="92397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SQL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&gt; 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SELECT  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CONSTRAINT_NAME</a:t>
            </a:r>
          </a:p>
          <a:p>
            <a:pPr eaLnBrk="1" hangingPunct="1"/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    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    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FROM  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 USER_CONSTRAINTS</a:t>
            </a:r>
            <a:endParaRPr lang="en-US" altLang="ko-KR" dirty="0">
              <a:latin typeface="+mn-ea"/>
              <a:ea typeface="+mn-ea"/>
              <a:cs typeface="Tahoma" pitchFamily="34" charset="0"/>
            </a:endParaRPr>
          </a:p>
          <a:p>
            <a:pPr eaLnBrk="1" hangingPunct="1"/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     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   WHERE  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TABLE_NAME =</a:t>
            </a:r>
            <a:r>
              <a:rPr lang="en-US" altLang="ko-KR" dirty="0" smtClean="0">
                <a:latin typeface="+mn-ea"/>
                <a:ea typeface="+mn-ea"/>
                <a:cs typeface="Tahoma" pitchFamily="34" charset="0"/>
              </a:rPr>
              <a:t>'EMP2' </a:t>
            </a:r>
            <a:r>
              <a:rPr lang="en-US" altLang="ko-KR" dirty="0">
                <a:latin typeface="+mn-ea"/>
                <a:ea typeface="+mn-ea"/>
                <a:cs typeface="Tahoma" pitchFamily="34" charset="0"/>
              </a:rPr>
              <a:t>;</a:t>
            </a: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12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sz="2400" dirty="0" smtClean="0">
                <a:latin typeface="+mn-ea"/>
              </a:rPr>
              <a:t>UNIQUE </a:t>
            </a:r>
            <a:r>
              <a:rPr lang="ko-KR" altLang="en-US" sz="2400" dirty="0" smtClean="0">
                <a:latin typeface="+mn-ea"/>
              </a:rPr>
              <a:t>제약 조건 예제</a:t>
            </a:r>
            <a:endParaRPr lang="en-US" altLang="ko-KR" sz="2400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sz="1800" dirty="0" smtClean="0">
                <a:latin typeface="+mn-ea"/>
                <a:cs typeface="Tahoma" pitchFamily="34" charset="0"/>
              </a:rPr>
              <a:t>     </a:t>
            </a:r>
            <a:r>
              <a:rPr lang="en-US" altLang="ko-KR" sz="1800" dirty="0" err="1">
                <a:latin typeface="+mn-ea"/>
              </a:rPr>
              <a:t>deptno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컬럼에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UNIQUE </a:t>
            </a:r>
            <a:r>
              <a:rPr lang="ko-KR" altLang="en-US" sz="1800" dirty="0">
                <a:latin typeface="+mn-ea"/>
              </a:rPr>
              <a:t>제약조건 생성</a:t>
            </a:r>
            <a:endParaRPr lang="en-US" altLang="ko-KR" sz="1800" dirty="0" smtClean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 smtClean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 smtClean="0">
              <a:latin typeface="+mn-ea"/>
            </a:endParaRPr>
          </a:p>
          <a:p>
            <a:pPr marL="36576" indent="0">
              <a:buNone/>
            </a:pPr>
            <a:r>
              <a:rPr lang="ko-KR" altLang="en-US" sz="1800" dirty="0" smtClean="0">
                <a:latin typeface="+mn-ea"/>
                <a:cs typeface="Tahoma" pitchFamily="34" charset="0"/>
              </a:rPr>
              <a:t>    </a:t>
            </a:r>
            <a:r>
              <a:rPr lang="ko-KR" altLang="en-US" sz="1800" dirty="0">
                <a:latin typeface="+mn-ea"/>
              </a:rPr>
              <a:t>제약 조건의 삭제</a:t>
            </a:r>
            <a:endParaRPr lang="en-US" altLang="ko-KR" sz="18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15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60494" y="1988840"/>
            <a:ext cx="7459167" cy="64697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SQL&gt; </a:t>
            </a:r>
            <a:r>
              <a:rPr lang="en-US" altLang="ko-KR" b="1" dirty="0"/>
              <a:t>ALTER TABLE</a:t>
            </a:r>
            <a:r>
              <a:rPr lang="en-US" altLang="ko-KR" dirty="0"/>
              <a:t> emp2 </a:t>
            </a:r>
            <a:r>
              <a:rPr lang="en-US" altLang="ko-KR" b="1" dirty="0"/>
              <a:t>ADD CONSTRAINT</a:t>
            </a:r>
            <a:r>
              <a:rPr lang="en-US" altLang="ko-KR" dirty="0"/>
              <a:t> emp2_uk_deptno </a:t>
            </a:r>
            <a:r>
              <a:rPr lang="en-US" altLang="ko-KR" dirty="0" smtClean="0"/>
              <a:t>   </a:t>
            </a:r>
          </a:p>
          <a:p>
            <a:pPr eaLnBrk="1" hangingPunct="1"/>
            <a:r>
              <a:rPr lang="en-US" altLang="ko-KR" b="1" dirty="0"/>
              <a:t> </a:t>
            </a:r>
            <a:r>
              <a:rPr lang="en-US" altLang="ko-KR" b="1" dirty="0" smtClean="0"/>
              <a:t>        UNIQUE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deptno</a:t>
            </a:r>
            <a:r>
              <a:rPr lang="en-US" altLang="ko-KR" dirty="0"/>
              <a:t>);</a:t>
            </a:r>
            <a:endParaRPr lang="en-US" altLang="ko-KR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TABLE CONSTRAINT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19519" y="3618660"/>
            <a:ext cx="7459167" cy="36997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SQL&gt; </a:t>
            </a:r>
            <a:r>
              <a:rPr lang="en-US" altLang="ko-KR" b="1" dirty="0"/>
              <a:t>ALTER TABLE</a:t>
            </a:r>
            <a:r>
              <a:rPr lang="en-US" altLang="ko-KR" dirty="0"/>
              <a:t> emp2 </a:t>
            </a:r>
            <a:r>
              <a:rPr lang="en-US" altLang="ko-KR" b="1" dirty="0"/>
              <a:t>DROP CONSTRAINT</a:t>
            </a:r>
            <a:r>
              <a:rPr lang="en-US" altLang="ko-KR" dirty="0"/>
              <a:t> emp2_uk_deptno;</a:t>
            </a: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2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sz="2400" dirty="0" smtClean="0">
                <a:latin typeface="+mn-ea"/>
              </a:rPr>
              <a:t>CHECK </a:t>
            </a:r>
            <a:r>
              <a:rPr lang="ko-KR" altLang="en-US" sz="2400" dirty="0" smtClean="0">
                <a:latin typeface="+mn-ea"/>
              </a:rPr>
              <a:t>제약 조건 예제</a:t>
            </a:r>
            <a:endParaRPr lang="en-US" altLang="ko-KR" sz="2400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sz="1600" dirty="0" smtClean="0">
                <a:latin typeface="+mn-ea"/>
                <a:cs typeface="Tahoma" pitchFamily="34" charset="0"/>
              </a:rPr>
              <a:t>     </a:t>
            </a:r>
            <a:r>
              <a:rPr lang="en-US" altLang="ko-KR" sz="1600" dirty="0"/>
              <a:t>-- </a:t>
            </a:r>
            <a:r>
              <a:rPr lang="en-US" altLang="ko-KR" sz="1600" dirty="0" err="1"/>
              <a:t>comm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컬럼에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까지의 값만을 </a:t>
            </a:r>
            <a:r>
              <a:rPr lang="ko-KR" altLang="en-US" sz="1600" dirty="0" err="1"/>
              <a:t>가질수</a:t>
            </a:r>
            <a:r>
              <a:rPr lang="ko-KR" altLang="en-US" sz="1600" dirty="0"/>
              <a:t> 있는 체크조건 생성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pPr marL="36576" indent="0">
              <a:buNone/>
            </a:pPr>
            <a:r>
              <a:rPr lang="ko-KR" altLang="en-US" sz="1600" dirty="0" smtClean="0">
                <a:latin typeface="+mn-ea"/>
                <a:cs typeface="Tahoma" pitchFamily="34" charset="0"/>
              </a:rPr>
              <a:t>    </a:t>
            </a:r>
            <a:r>
              <a:rPr lang="en-US" altLang="ko-KR" sz="1600" dirty="0"/>
              <a:t>-- </a:t>
            </a:r>
            <a:r>
              <a:rPr lang="ko-KR" altLang="en-US" sz="1600" dirty="0"/>
              <a:t>제약 조건의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36576" indent="0">
              <a:buNone/>
            </a:pPr>
            <a:endParaRPr lang="en-US" altLang="ko-KR" sz="1600" dirty="0">
              <a:latin typeface="+mn-ea"/>
            </a:endParaRPr>
          </a:p>
          <a:p>
            <a:pPr marL="36576" indent="0">
              <a:buNone/>
            </a:pPr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/>
              <a:t>-- 10000,20000,30000,40000,50000</a:t>
            </a:r>
            <a:r>
              <a:rPr lang="ko-KR" altLang="en-US" sz="1600" dirty="0"/>
              <a:t>의 값만을 </a:t>
            </a:r>
            <a:r>
              <a:rPr lang="ko-KR" altLang="en-US" sz="1600" dirty="0" err="1"/>
              <a:t>가질수</a:t>
            </a:r>
            <a:r>
              <a:rPr lang="ko-KR" altLang="en-US" sz="1600" dirty="0"/>
              <a:t> 있는 체크조건 생성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16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60494" y="1988840"/>
            <a:ext cx="7459167" cy="64697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SQL&gt; </a:t>
            </a:r>
            <a:r>
              <a:rPr lang="en-US" altLang="ko-KR" b="1" dirty="0"/>
              <a:t>ALTER TABLE</a:t>
            </a:r>
            <a:r>
              <a:rPr lang="en-US" altLang="ko-KR" dirty="0"/>
              <a:t> emp2 </a:t>
            </a:r>
            <a:r>
              <a:rPr lang="en-US" altLang="ko-KR" b="1" dirty="0"/>
              <a:t>ADD CONSTRAINT</a:t>
            </a:r>
            <a:r>
              <a:rPr lang="en-US" altLang="ko-KR" dirty="0"/>
              <a:t> emp2_ck_comm </a:t>
            </a:r>
            <a:r>
              <a:rPr lang="en-US" altLang="ko-KR" dirty="0" smtClean="0"/>
              <a:t>   </a:t>
            </a:r>
          </a:p>
          <a:p>
            <a:pPr eaLnBrk="1" hangingPunct="1"/>
            <a:r>
              <a:rPr lang="en-US" altLang="ko-KR" b="1" dirty="0"/>
              <a:t> </a:t>
            </a:r>
            <a:r>
              <a:rPr lang="en-US" altLang="ko-KR" b="1" dirty="0" smtClean="0"/>
              <a:t>        CHECK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comm</a:t>
            </a:r>
            <a:r>
              <a:rPr lang="en-US" altLang="ko-KR" dirty="0"/>
              <a:t> &gt;= 1 AND </a:t>
            </a:r>
            <a:r>
              <a:rPr lang="en-US" altLang="ko-KR" dirty="0" err="1"/>
              <a:t>comm</a:t>
            </a:r>
            <a:r>
              <a:rPr lang="en-US" altLang="ko-KR" dirty="0"/>
              <a:t> &lt;= 100);</a:t>
            </a:r>
            <a:endParaRPr lang="en-US" altLang="ko-KR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TABLE CONSTRAINT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7572" y="4581128"/>
            <a:ext cx="7459167" cy="64697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SQL&gt; </a:t>
            </a:r>
            <a:r>
              <a:rPr lang="en-US" altLang="ko-KR" b="1" dirty="0"/>
              <a:t>ALTER TABLE</a:t>
            </a:r>
            <a:r>
              <a:rPr lang="en-US" altLang="ko-KR" dirty="0"/>
              <a:t> emp2 </a:t>
            </a:r>
            <a:r>
              <a:rPr lang="en-US" altLang="ko-KR" b="1" dirty="0"/>
              <a:t>ADD CONSTRAINT</a:t>
            </a:r>
            <a:r>
              <a:rPr lang="en-US" altLang="ko-KR" dirty="0"/>
              <a:t> emp2_ck_comm </a:t>
            </a:r>
            <a:r>
              <a:rPr lang="en-US" altLang="ko-KR" dirty="0" smtClean="0"/>
              <a:t> </a:t>
            </a:r>
          </a:p>
          <a:p>
            <a:pPr eaLnBrk="1" hangingPunct="1"/>
            <a:r>
              <a:rPr lang="en-US" altLang="ko-KR" b="1" dirty="0"/>
              <a:t> </a:t>
            </a:r>
            <a:r>
              <a:rPr lang="en-US" altLang="ko-KR" b="1" dirty="0" smtClean="0"/>
              <a:t>       CHECK</a:t>
            </a:r>
            <a:r>
              <a:rPr lang="en-US" altLang="ko-KR" dirty="0" smtClean="0"/>
              <a:t> </a:t>
            </a:r>
            <a:r>
              <a:rPr lang="en-US" altLang="ko-KR" dirty="0" err="1"/>
              <a:t>comm</a:t>
            </a:r>
            <a:r>
              <a:rPr lang="en-US" altLang="ko-KR" dirty="0"/>
              <a:t> IN (10000,20000,30000,40000,50000); 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3429000"/>
            <a:ext cx="7459167" cy="36997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SQL&gt; </a:t>
            </a:r>
            <a:r>
              <a:rPr lang="en-US" altLang="ko-KR" b="1" dirty="0"/>
              <a:t>ALTER TABLE</a:t>
            </a:r>
            <a:r>
              <a:rPr lang="en-US" altLang="ko-KR" dirty="0"/>
              <a:t> emp2 </a:t>
            </a:r>
            <a:r>
              <a:rPr lang="en-US" altLang="ko-KR" b="1" dirty="0"/>
              <a:t>DROP CONSTRAINT</a:t>
            </a:r>
            <a:r>
              <a:rPr lang="en-US" altLang="ko-KR" dirty="0"/>
              <a:t> emp2_ck_comm;</a:t>
            </a: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2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sz="2400" dirty="0" smtClean="0">
                <a:latin typeface="+mn-ea"/>
              </a:rPr>
              <a:t>DEFAULT </a:t>
            </a:r>
            <a:r>
              <a:rPr lang="ko-KR" altLang="en-US" sz="2400" dirty="0" smtClean="0">
                <a:latin typeface="+mn-ea"/>
              </a:rPr>
              <a:t>제약 조건 예제</a:t>
            </a:r>
            <a:endParaRPr lang="en-US" altLang="ko-KR" sz="2400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sz="1600" dirty="0" smtClean="0">
                <a:latin typeface="+mn-ea"/>
                <a:cs typeface="Tahoma" pitchFamily="34" charset="0"/>
              </a:rPr>
              <a:t>     </a:t>
            </a:r>
            <a:r>
              <a:rPr lang="ko-KR" altLang="en-US" sz="1800" dirty="0">
                <a:latin typeface="+mn-ea"/>
              </a:rPr>
              <a:t>데이터를 입력 하지 않아도 지정된 값이 기본으로 입력 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marL="36576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HIREDATE </a:t>
            </a:r>
            <a:r>
              <a:rPr lang="ko-KR" altLang="en-US" sz="1800" dirty="0" err="1">
                <a:latin typeface="+mn-ea"/>
              </a:rPr>
              <a:t>컬럼에</a:t>
            </a:r>
            <a:r>
              <a:rPr lang="ko-KR" altLang="en-US" sz="1800" dirty="0">
                <a:latin typeface="+mn-ea"/>
              </a:rPr>
              <a:t> 값을 입력하지 않아도 오늘 날짜가 입력된다</a:t>
            </a:r>
            <a:r>
              <a:rPr lang="en-US" altLang="ko-KR" sz="1800" dirty="0">
                <a:latin typeface="+mn-ea"/>
              </a:rPr>
              <a:t>.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17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60494" y="2421987"/>
            <a:ext cx="7459167" cy="203196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SQL</a:t>
            </a:r>
            <a:r>
              <a:rPr lang="en-US" altLang="ko-KR" dirty="0">
                <a:latin typeface="+mn-ea"/>
                <a:ea typeface="+mn-ea"/>
              </a:rPr>
              <a:t>&gt; </a:t>
            </a:r>
            <a:r>
              <a:rPr lang="en-US" altLang="ko-KR" b="1" dirty="0">
                <a:latin typeface="+mn-ea"/>
                <a:ea typeface="+mn-ea"/>
              </a:rPr>
              <a:t>CREATE TABLE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emp3 (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        EMPNO   </a:t>
            </a:r>
            <a:r>
              <a:rPr lang="en-US" altLang="ko-KR" dirty="0">
                <a:latin typeface="+mn-ea"/>
                <a:ea typeface="+mn-ea"/>
              </a:rPr>
              <a:t>NUMBER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      ENAME    </a:t>
            </a:r>
            <a:r>
              <a:rPr lang="en-US" altLang="ko-KR" dirty="0">
                <a:latin typeface="+mn-ea"/>
                <a:ea typeface="+mn-ea"/>
              </a:rPr>
              <a:t>VARCHAR2(20),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        JOB         </a:t>
            </a:r>
            <a:r>
              <a:rPr lang="en-US" altLang="ko-KR" dirty="0">
                <a:latin typeface="+mn-ea"/>
                <a:ea typeface="+mn-ea"/>
              </a:rPr>
              <a:t>VARCHAR2(40),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        MGR       </a:t>
            </a:r>
            <a:r>
              <a:rPr lang="en-US" altLang="ko-KR" dirty="0">
                <a:latin typeface="+mn-ea"/>
                <a:ea typeface="+mn-ea"/>
              </a:rPr>
              <a:t>NUMBER, </a:t>
            </a:r>
          </a:p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         HIREDATE </a:t>
            </a:r>
            <a:r>
              <a:rPr lang="en-US" altLang="ko-KR" dirty="0">
                <a:latin typeface="+mn-ea"/>
                <a:ea typeface="+mn-ea"/>
              </a:rPr>
              <a:t>DATE </a:t>
            </a:r>
            <a:r>
              <a:rPr lang="en-US" altLang="ko-KR" b="1" dirty="0">
                <a:latin typeface="+mn-ea"/>
                <a:ea typeface="+mn-ea"/>
              </a:rPr>
              <a:t>DEFAULT</a:t>
            </a:r>
            <a:r>
              <a:rPr lang="en-US" altLang="ko-KR" dirty="0">
                <a:latin typeface="+mn-ea"/>
                <a:ea typeface="+mn-ea"/>
              </a:rPr>
              <a:t> SYSDATE </a:t>
            </a:r>
            <a:endParaRPr lang="en-US" altLang="ko-KR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         ); </a:t>
            </a:r>
            <a:endParaRPr lang="en-US" altLang="ko-KR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TABLE CONSTRAINT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14338" y="1133475"/>
            <a:ext cx="5813425" cy="5153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 smtClean="0"/>
              <a:t>Oracle</a:t>
            </a:r>
            <a:r>
              <a:rPr lang="ko-KR" altLang="en-US" sz="2200" b="1" dirty="0" smtClean="0"/>
              <a:t>에서 제공하는 제약조건</a:t>
            </a:r>
          </a:p>
        </p:txBody>
      </p:sp>
      <p:sp>
        <p:nvSpPr>
          <p:cNvPr id="12291" name="제목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TABLE CONSTRAINT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796555"/>
              </p:ext>
            </p:extLst>
          </p:nvPr>
        </p:nvGraphicFramePr>
        <p:xfrm>
          <a:off x="714375" y="1643063"/>
          <a:ext cx="7993063" cy="48822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9863"/>
                <a:gridCol w="6553200"/>
              </a:tblGrid>
              <a:tr h="429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제약조건 명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10" marB="540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설  명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10" marB="54010" horzOverflow="overflow"/>
                </a:tc>
              </a:tr>
              <a:tr h="21084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 키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(Primary Key)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10" marB="540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테이블에 저장된 행 데이터를 임으로 식별하기 위한 기본 키를 정의한다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하나의 테이블에 하나의 기본 키 제약을 정의할 수 있다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 키를 구성하는 열에 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을 입력할 수는 없다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 키 제약을 작성하면 자동으로 유일 인덱스를 생성한다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 키 제약 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유일 키 제약 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 NOT NULL 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제약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10" marB="54010" anchor="ctr" horzOverflow="overflow"/>
                </a:tc>
              </a:tr>
              <a:tr h="234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외래 키</a:t>
                      </a:r>
                      <a:endParaRPr kumimoji="0" lang="en-US" altLang="ko-KR" sz="18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(Foreign Key)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10" marB="540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키를 참조하는 </a:t>
                      </a:r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들의 집합이다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외래 키를 가지는 </a:t>
                      </a:r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컬럼의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데이터 형은 외래 키가 참조하는 기본 키의 </a:t>
                      </a:r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컬럼과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데이터 형과 일치해야 한다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이를 어기면 참조 </a:t>
                      </a:r>
                      <a:endParaRPr kumimoji="0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무결성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제약에 의해 테이블을 생성할 수 없다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외래 키에 의해 참조되고 있는 기본 키는 삭제 할 수 없다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 DELETE CASCADE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연산자와 함께 정의된 외래 키의 데이터는 그 기본 키가 삭제 될 때 같이 삭제 된다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54010" marB="5401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기본 키 예제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19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7249" y="1646156"/>
            <a:ext cx="7459167" cy="286296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CREATE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TABLE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dirty="0" smtClean="0">
                <a:latin typeface="+mn-ea"/>
                <a:ea typeface="+mn-ea"/>
              </a:rPr>
              <a:t>EMP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( --EMP 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테이블 생성</a:t>
            </a:r>
            <a:endParaRPr lang="en-US" altLang="ko-KR" b="1" dirty="0" smtClean="0">
              <a:latin typeface="+mn-ea"/>
              <a:ea typeface="+mn-ea"/>
              <a:cs typeface="Tahoma" pitchFamily="34" charset="0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EMPNO   NUMBER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CONSTRAINT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emp_pk_empno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PRIMARY KEY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ENAME    VARCHAR2(20),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JOB         VARCHAR2(40),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MGR       NUMBER,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HIREDATE DATE,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SAL         NUMBER,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COMM     NUMBER,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DEPTNO   NUMBER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7249" y="4797152"/>
            <a:ext cx="7459167" cy="92397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6576"/>
            <a:r>
              <a:rPr lang="en-US" altLang="ko-KR" dirty="0"/>
              <a:t>-- ALTER TABLE </a:t>
            </a:r>
            <a:r>
              <a:rPr lang="ko-KR" altLang="en-US" dirty="0"/>
              <a:t>명령어로 </a:t>
            </a:r>
            <a:r>
              <a:rPr lang="en-US" altLang="ko-KR" dirty="0"/>
              <a:t>PRIMARY KEY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</a:t>
            </a:r>
          </a:p>
          <a:p>
            <a:pPr marL="36576"/>
            <a:r>
              <a:rPr lang="en-US" altLang="ko-KR" b="1" dirty="0" smtClean="0"/>
              <a:t>ALTER </a:t>
            </a:r>
            <a:r>
              <a:rPr lang="en-US" altLang="ko-KR" b="1" dirty="0"/>
              <a:t>TABLE</a:t>
            </a:r>
            <a:r>
              <a:rPr lang="en-US" altLang="ko-KR" dirty="0"/>
              <a:t>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36576"/>
            <a:r>
              <a:rPr lang="en-US" altLang="ko-KR" b="1" dirty="0" smtClean="0"/>
              <a:t>ADD </a:t>
            </a:r>
            <a:r>
              <a:rPr lang="en-US" altLang="ko-KR" b="1" dirty="0"/>
              <a:t>CONSTRAINT</a:t>
            </a:r>
            <a:r>
              <a:rPr lang="en-US" altLang="ko-KR" dirty="0"/>
              <a:t> </a:t>
            </a:r>
            <a:r>
              <a:rPr lang="en-US" altLang="ko-KR" dirty="0" err="1">
                <a:latin typeface="+mn-ea"/>
              </a:rPr>
              <a:t>emp_pk_empno</a:t>
            </a:r>
            <a:r>
              <a:rPr lang="en-US" altLang="ko-KR" dirty="0" smtClean="0"/>
              <a:t> </a:t>
            </a:r>
            <a:r>
              <a:rPr lang="en-US" altLang="ko-KR" b="1" dirty="0"/>
              <a:t>PRIMARY KEY</a:t>
            </a:r>
            <a:r>
              <a:rPr lang="en-US" altLang="ko-KR" dirty="0"/>
              <a:t> (</a:t>
            </a:r>
            <a:r>
              <a:rPr lang="en-US" altLang="ko-KR" dirty="0" err="1"/>
              <a:t>empno</a:t>
            </a:r>
            <a:r>
              <a:rPr lang="en-US" altLang="ko-KR" dirty="0" smtClean="0"/>
              <a:t>); </a:t>
            </a:r>
            <a:endParaRPr lang="en-US" altLang="ko-KR" b="1" dirty="0">
              <a:latin typeface="+mn-ea"/>
              <a:cs typeface="Tahoma" pitchFamily="34" charset="0"/>
            </a:endParaRPr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TABLE CONSTRAINT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4000" dirty="0"/>
              <a:t>SQL </a:t>
            </a:r>
            <a:r>
              <a:rPr lang="en-US" altLang="ko-KR" sz="4000" dirty="0" smtClean="0"/>
              <a:t>DDL </a:t>
            </a:r>
            <a:r>
              <a:rPr lang="en-US" altLang="ko-KR" sz="3200" dirty="0" smtClean="0"/>
              <a:t>(Table </a:t>
            </a:r>
            <a:r>
              <a:rPr lang="en-US" altLang="ko-KR" sz="3200" dirty="0"/>
              <a:t>Create, </a:t>
            </a:r>
            <a:r>
              <a:rPr lang="en-US" altLang="ko-KR" sz="3200" dirty="0" smtClean="0"/>
              <a:t>Alter</a:t>
            </a:r>
            <a:r>
              <a:rPr lang="en-US" altLang="ko-KR" sz="3200" dirty="0"/>
              <a:t>, </a:t>
            </a:r>
            <a:r>
              <a:rPr lang="en-US" altLang="ko-KR" sz="3200" dirty="0" smtClean="0"/>
              <a:t>Drop)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sz="4000" dirty="0" smtClean="0"/>
              <a:t>SQL DDL </a:t>
            </a:r>
            <a:r>
              <a:rPr lang="en-US" altLang="ko-KR" sz="3200" dirty="0" smtClean="0"/>
              <a:t>(</a:t>
            </a:r>
            <a:r>
              <a:rPr lang="en-US" altLang="ko-KR" dirty="0" smtClean="0"/>
              <a:t>View </a:t>
            </a:r>
            <a:r>
              <a:rPr lang="en-US" altLang="ko-KR" sz="3200" dirty="0"/>
              <a:t>Create, </a:t>
            </a:r>
            <a:r>
              <a:rPr lang="en-US" altLang="ko-KR" sz="3200" dirty="0" smtClean="0"/>
              <a:t>Alter</a:t>
            </a:r>
            <a:r>
              <a:rPr lang="en-US" altLang="ko-KR" sz="3200" dirty="0"/>
              <a:t>, </a:t>
            </a:r>
            <a:r>
              <a:rPr lang="en-US" altLang="ko-KR" sz="3200" dirty="0" smtClean="0"/>
              <a:t>Drop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6D9A-D0D9-4DD8-A8D3-82AC209D8AC1}" type="datetime1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smtClean="0"/>
              <a:t>Copyright © by KITRI All rights reserved  www.kitri.re.kr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참조 키 예제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20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7249" y="2996952"/>
            <a:ext cx="3570735" cy="369396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CREATE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TABLE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dirty="0" smtClean="0">
                <a:latin typeface="+mn-ea"/>
                <a:ea typeface="+mn-ea"/>
              </a:rPr>
              <a:t>EMP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( --EMP 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테이블 생성</a:t>
            </a:r>
            <a:endParaRPr lang="en-US" altLang="ko-KR" b="1" dirty="0" smtClean="0">
              <a:latin typeface="+mn-ea"/>
              <a:ea typeface="+mn-ea"/>
              <a:cs typeface="Tahoma" pitchFamily="34" charset="0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EMPNO   NUMBER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CONSTRAINT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emp_pk_empno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PRIMARY KEY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ENAME    VARCHAR2(20),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JOB         VARCHAR2(40),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MGR       NUMBER,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HIREDATE DATE,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SAL         NUMBER,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COMM     NUMBER,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DEPTNO   NUMBER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65566" y="1646156"/>
            <a:ext cx="7459167" cy="120097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6576"/>
            <a:r>
              <a:rPr lang="en-US" altLang="ko-KR" dirty="0"/>
              <a:t>--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r>
              <a:rPr lang="ko-KR" altLang="en-US" dirty="0"/>
              <a:t>테이블의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  <a:r>
              <a:rPr lang="ko-KR" altLang="en-US" dirty="0" err="1"/>
              <a:t>컬럼이</a:t>
            </a:r>
            <a:r>
              <a:rPr lang="ko-KR" altLang="en-US" dirty="0"/>
              <a:t> </a:t>
            </a:r>
            <a:r>
              <a:rPr lang="en-US" altLang="ko-KR" dirty="0" err="1"/>
              <a:t>dept</a:t>
            </a:r>
            <a:r>
              <a:rPr lang="en-US" altLang="ko-KR" dirty="0"/>
              <a:t> </a:t>
            </a:r>
            <a:r>
              <a:rPr lang="ko-KR" altLang="en-US" dirty="0"/>
              <a:t>테이블에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  <a:r>
              <a:rPr lang="ko-KR" altLang="en-US" dirty="0" err="1"/>
              <a:t>컬럼을</a:t>
            </a:r>
            <a:r>
              <a:rPr lang="ko-KR" altLang="en-US" dirty="0"/>
              <a:t> 참조하는 </a:t>
            </a:r>
            <a:r>
              <a:rPr lang="ko-KR" altLang="en-US" dirty="0" err="1"/>
              <a:t>외래키</a:t>
            </a:r>
            <a:r>
              <a:rPr lang="ko-KR" altLang="en-US" dirty="0"/>
              <a:t> 생성 </a:t>
            </a:r>
            <a:endParaRPr lang="en-US" altLang="ko-KR" dirty="0" smtClean="0"/>
          </a:p>
          <a:p>
            <a:pPr marL="36576"/>
            <a:r>
              <a:rPr lang="en-US" altLang="ko-KR" dirty="0" smtClean="0"/>
              <a:t>SQL</a:t>
            </a:r>
            <a:r>
              <a:rPr lang="en-US" altLang="ko-KR" dirty="0"/>
              <a:t>&gt; </a:t>
            </a:r>
            <a:r>
              <a:rPr lang="en-US" altLang="ko-KR" b="1" dirty="0"/>
              <a:t>ALTER TABLE</a:t>
            </a:r>
            <a:r>
              <a:rPr lang="en-US" altLang="ko-KR" dirty="0"/>
              <a:t>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dirty="0"/>
              <a:t>ADD </a:t>
            </a:r>
            <a:r>
              <a:rPr lang="en-US" altLang="ko-KR" b="1" dirty="0"/>
              <a:t>CONSTRAINT</a:t>
            </a:r>
            <a:r>
              <a:rPr lang="en-US" altLang="ko-KR" dirty="0"/>
              <a:t> </a:t>
            </a:r>
            <a:r>
              <a:rPr lang="en-US" altLang="ko-KR" dirty="0" err="1" smtClean="0"/>
              <a:t>emp_fk_deptno</a:t>
            </a:r>
            <a:r>
              <a:rPr lang="en-US" altLang="ko-KR" dirty="0" smtClean="0"/>
              <a:t>   </a:t>
            </a:r>
          </a:p>
          <a:p>
            <a:pPr marL="36576"/>
            <a:r>
              <a:rPr lang="en-US" altLang="ko-KR" b="1" dirty="0"/>
              <a:t> </a:t>
            </a:r>
            <a:r>
              <a:rPr lang="en-US" altLang="ko-KR" b="1" dirty="0" smtClean="0"/>
              <a:t>        FOREIGN </a:t>
            </a:r>
            <a:r>
              <a:rPr lang="en-US" altLang="ko-KR" b="1" dirty="0"/>
              <a:t>KEY</a:t>
            </a:r>
            <a:r>
              <a:rPr lang="en-US" altLang="ko-KR" dirty="0"/>
              <a:t> (</a:t>
            </a:r>
            <a:r>
              <a:rPr lang="en-US" altLang="ko-KR" dirty="0" err="1"/>
              <a:t>deptno</a:t>
            </a:r>
            <a:r>
              <a:rPr lang="en-US" altLang="ko-KR" dirty="0"/>
              <a:t>) </a:t>
            </a:r>
            <a:r>
              <a:rPr lang="en-US" altLang="ko-KR" b="1" dirty="0"/>
              <a:t>REFERENCES</a:t>
            </a:r>
            <a:r>
              <a:rPr lang="en-US" altLang="ko-KR" dirty="0"/>
              <a:t> </a:t>
            </a:r>
            <a:r>
              <a:rPr lang="en-US" altLang="ko-KR" dirty="0" err="1"/>
              <a:t>dept</a:t>
            </a:r>
            <a:r>
              <a:rPr lang="en-US" altLang="ko-KR" dirty="0"/>
              <a:t>(</a:t>
            </a:r>
            <a:r>
              <a:rPr lang="en-US" altLang="ko-KR" dirty="0" err="1"/>
              <a:t>deptno</a:t>
            </a:r>
            <a:r>
              <a:rPr lang="en-US" altLang="ko-KR" dirty="0"/>
              <a:t>); </a:t>
            </a:r>
            <a:endParaRPr lang="en-US" altLang="ko-KR" b="1" dirty="0">
              <a:latin typeface="+mn-ea"/>
              <a:cs typeface="Tahoma" pitchFamily="34" charset="0"/>
            </a:endParaRPr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TABLE CONSTRAINT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716016" y="2996952"/>
            <a:ext cx="3729582" cy="175496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6576"/>
            <a:r>
              <a:rPr lang="en-US" altLang="ko-KR" b="1" dirty="0" smtClean="0">
                <a:latin typeface="+mn-ea"/>
              </a:rPr>
              <a:t>CREATE </a:t>
            </a:r>
            <a:r>
              <a:rPr lang="en-US" altLang="ko-KR" b="1" dirty="0">
                <a:latin typeface="+mn-ea"/>
              </a:rPr>
              <a:t>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DEPT (</a:t>
            </a:r>
          </a:p>
          <a:p>
            <a:pPr marL="36576"/>
            <a:r>
              <a:rPr lang="en-US" altLang="ko-KR" dirty="0" smtClean="0">
                <a:latin typeface="+mn-ea"/>
              </a:rPr>
              <a:t>DEPTNO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NUMBER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CONSTRAINT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dept_pk_deptno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PRIMARY KEY</a:t>
            </a:r>
            <a:r>
              <a:rPr lang="en-US" altLang="ko-KR" dirty="0">
                <a:latin typeface="+mn-ea"/>
              </a:rPr>
              <a:t>, DNAME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VARCHAR2(40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), 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</a:rPr>
              <a:t>LOC    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VARCHAR2(50)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eaLnBrk="1" hangingPunct="1"/>
            <a:r>
              <a:rPr lang="en-US" altLang="ko-KR" b="1" dirty="0">
                <a:latin typeface="+mn-ea"/>
                <a:cs typeface="Tahoma" pitchFamily="34" charset="0"/>
              </a:rPr>
              <a:t>) </a:t>
            </a:r>
            <a:r>
              <a:rPr lang="en-US" altLang="ko-KR" b="1" dirty="0" smtClean="0">
                <a:latin typeface="+mn-ea"/>
                <a:cs typeface="Tahoma" pitchFamily="34" charset="0"/>
              </a:rPr>
              <a:t>;</a:t>
            </a:r>
            <a:endParaRPr lang="en-US" altLang="ko-KR" b="1" dirty="0">
              <a:latin typeface="+mn-ea"/>
              <a:cs typeface="Tahoma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563888" y="3573016"/>
            <a:ext cx="1224136" cy="2664296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CREATE TABLE </a:t>
            </a:r>
            <a:r>
              <a:rPr lang="ko-KR" altLang="en-US" smtClean="0"/>
              <a:t>연습</a:t>
            </a:r>
          </a:p>
        </p:txBody>
      </p:sp>
      <p:sp>
        <p:nvSpPr>
          <p:cNvPr id="14339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정답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86345" y="1643063"/>
            <a:ext cx="7358063" cy="175418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dirty="0">
                <a:latin typeface="+mn-ea"/>
                <a:ea typeface="+mn-ea"/>
              </a:rPr>
              <a:t>다음 조건에 만족하는</a:t>
            </a:r>
            <a:endParaRPr lang="en-US" altLang="ko-KR" b="1" dirty="0">
              <a:latin typeface="+mn-ea"/>
              <a:ea typeface="+mn-ea"/>
            </a:endParaRPr>
          </a:p>
          <a:p>
            <a:pPr eaLnBrk="1" hangingPunct="1"/>
            <a:r>
              <a:rPr lang="en-US" altLang="ko-KR" b="1" dirty="0">
                <a:latin typeface="+mn-ea"/>
                <a:ea typeface="+mn-ea"/>
              </a:rPr>
              <a:t>EMP_01 </a:t>
            </a:r>
            <a:r>
              <a:rPr lang="ko-KR" altLang="en-US" b="1" dirty="0">
                <a:latin typeface="+mn-ea"/>
                <a:ea typeface="+mn-ea"/>
              </a:rPr>
              <a:t>테이블을</a:t>
            </a:r>
            <a:endParaRPr lang="en-US" altLang="ko-KR" b="1" dirty="0">
              <a:latin typeface="+mn-ea"/>
              <a:ea typeface="+mn-ea"/>
            </a:endParaRPr>
          </a:p>
          <a:p>
            <a:pPr eaLnBrk="1" hangingPunct="1"/>
            <a:r>
              <a:rPr lang="ko-KR" altLang="en-US" b="1" dirty="0">
                <a:latin typeface="+mn-ea"/>
                <a:ea typeface="+mn-ea"/>
              </a:rPr>
              <a:t>생성하라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eaLnBrk="1" hangingPunct="1"/>
            <a:endParaRPr lang="en-US" altLang="ko-KR" b="1" dirty="0">
              <a:latin typeface="+mn-ea"/>
              <a:ea typeface="+mn-ea"/>
            </a:endParaRPr>
          </a:p>
          <a:p>
            <a:pPr eaLnBrk="1" hangingPunct="1"/>
            <a:endParaRPr lang="en-US" altLang="ko-KR" b="1" dirty="0">
              <a:latin typeface="+mn-ea"/>
              <a:ea typeface="+mn-ea"/>
            </a:endParaRPr>
          </a:p>
          <a:p>
            <a:pPr eaLnBrk="1" hangingPunct="1"/>
            <a:r>
              <a:rPr lang="en-US" altLang="ko-KR" b="1" dirty="0">
                <a:latin typeface="+mn-ea"/>
                <a:ea typeface="+mn-ea"/>
              </a:rPr>
              <a:t>         </a:t>
            </a:r>
          </a:p>
        </p:txBody>
      </p:sp>
      <p:sp>
        <p:nvSpPr>
          <p:cNvPr id="14360" name="Text Box 5"/>
          <p:cNvSpPr txBox="1">
            <a:spLocks noChangeArrowheads="1"/>
          </p:cNvSpPr>
          <p:nvPr/>
        </p:nvSpPr>
        <p:spPr bwMode="auto">
          <a:xfrm>
            <a:off x="866775" y="4494903"/>
            <a:ext cx="7410450" cy="203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+mn-ea"/>
                <a:ea typeface="+mn-ea"/>
              </a:rPr>
              <a:t>SQL&gt; CREATE TABLE EMP_01</a:t>
            </a:r>
          </a:p>
          <a:p>
            <a:pPr eaLnBrk="1" hangingPunct="1"/>
            <a:r>
              <a:rPr lang="en-US" altLang="ko-KR" dirty="0">
                <a:latin typeface="+mn-ea"/>
                <a:ea typeface="+mn-ea"/>
              </a:rPr>
              <a:t>  2  ( EMPNO </a:t>
            </a:r>
            <a:r>
              <a:rPr lang="en-US" altLang="ko-KR" dirty="0" smtClean="0">
                <a:latin typeface="+mn-ea"/>
                <a:ea typeface="+mn-ea"/>
              </a:rPr>
              <a:t> NUMBER(4</a:t>
            </a:r>
            <a:r>
              <a:rPr lang="en-US" altLang="ko-KR" dirty="0">
                <a:latin typeface="+mn-ea"/>
                <a:ea typeface="+mn-ea"/>
              </a:rPr>
              <a:t>) NOT NULL,</a:t>
            </a:r>
          </a:p>
          <a:p>
            <a:pPr eaLnBrk="1" hangingPunct="1"/>
            <a:r>
              <a:rPr lang="en-US" altLang="ko-KR" dirty="0">
                <a:latin typeface="+mn-ea"/>
                <a:ea typeface="+mn-ea"/>
              </a:rPr>
              <a:t>  3    ENAME </a:t>
            </a:r>
            <a:r>
              <a:rPr lang="en-US" altLang="ko-KR" dirty="0" smtClean="0">
                <a:latin typeface="+mn-ea"/>
                <a:ea typeface="+mn-ea"/>
              </a:rPr>
              <a:t> VARCHAR2(10</a:t>
            </a:r>
            <a:r>
              <a:rPr lang="en-US" altLang="ko-KR" dirty="0">
                <a:latin typeface="+mn-ea"/>
                <a:ea typeface="+mn-ea"/>
              </a:rPr>
              <a:t>),</a:t>
            </a:r>
          </a:p>
          <a:p>
            <a:pPr eaLnBrk="1" hangingPunct="1"/>
            <a:r>
              <a:rPr lang="en-US" altLang="ko-KR" dirty="0">
                <a:latin typeface="+mn-ea"/>
                <a:ea typeface="+mn-ea"/>
              </a:rPr>
              <a:t>  4    JOB </a:t>
            </a:r>
            <a:r>
              <a:rPr lang="en-US" altLang="ko-KR" dirty="0" smtClean="0">
                <a:latin typeface="+mn-ea"/>
                <a:ea typeface="+mn-ea"/>
              </a:rPr>
              <a:t>      VARCHAR2(9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eaLnBrk="1" hangingPunct="1"/>
            <a:r>
              <a:rPr lang="en-US" altLang="ko-KR" dirty="0">
                <a:latin typeface="+mn-ea"/>
                <a:ea typeface="+mn-ea"/>
              </a:rPr>
              <a:t>  5  );</a:t>
            </a:r>
          </a:p>
          <a:p>
            <a:pPr eaLnBrk="1" hangingPunct="1"/>
            <a:endParaRPr lang="en-US" altLang="ko-KR" dirty="0">
              <a:latin typeface="+mn-ea"/>
              <a:ea typeface="+mn-ea"/>
            </a:endParaRPr>
          </a:p>
          <a:p>
            <a:pPr eaLnBrk="1" hangingPunct="1"/>
            <a:r>
              <a:rPr lang="ko-KR" altLang="en-US" dirty="0">
                <a:latin typeface="+mn-ea"/>
                <a:ea typeface="+mn-ea"/>
              </a:rPr>
              <a:t>테이블이 생성되었습니다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14342" name="슬라이드 번호 개체 틀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40E011B-0C95-44BF-A32D-A0ED8F81F61C}" type="slidenum">
              <a:rPr kumimoji="0" lang="en-US" altLang="ko-KR" smtClean="0">
                <a:latin typeface="Tahoma" pitchFamily="34" charset="0"/>
              </a:rPr>
              <a:pPr eaLnBrk="1" hangingPunct="1"/>
              <a:t>21</a:t>
            </a:fld>
            <a:endParaRPr kumimoji="0" lang="en-US" altLang="ko-KR" smtClean="0">
              <a:latin typeface="Tahoma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46047"/>
              </p:ext>
            </p:extLst>
          </p:nvPr>
        </p:nvGraphicFramePr>
        <p:xfrm>
          <a:off x="3338463" y="1785938"/>
          <a:ext cx="4833937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470"/>
                <a:gridCol w="3946467"/>
              </a:tblGrid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Tahoma" pitchFamily="34" charset="0"/>
                        </a:rPr>
                        <a:t>컬럼명</a:t>
                      </a:r>
                      <a:endParaRPr lang="ko-KR" altLang="en-US" sz="16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Tahoma" pitchFamily="34" charset="0"/>
                        </a:rPr>
                        <a:t>형식</a:t>
                      </a:r>
                      <a:endParaRPr lang="ko-KR" altLang="en-US" sz="16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T="45740" marB="45740" anchor="ctr"/>
                </a:tc>
              </a:tr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+mn-ea"/>
                          <a:ea typeface="+mn-ea"/>
                          <a:cs typeface="Tahoma" pitchFamily="34" charset="0"/>
                        </a:rPr>
                        <a:t>empno</a:t>
                      </a:r>
                      <a:endParaRPr lang="ko-KR" altLang="en-US" sz="16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itchFamily="34" charset="0"/>
                        </a:rPr>
                        <a:t>Number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 Type, 4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자리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,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Null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허용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Tahoma" pitchFamily="34" charset="0"/>
                        </a:rPr>
                        <a:t>안함</a:t>
                      </a:r>
                      <a:endParaRPr lang="ko-KR" altLang="en-US" sz="16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T="45740" marB="45740" anchor="ctr"/>
                </a:tc>
              </a:tr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+mn-ea"/>
                          <a:ea typeface="+mn-ea"/>
                          <a:cs typeface="Tahoma" pitchFamily="34" charset="0"/>
                        </a:rPr>
                        <a:t>ename</a:t>
                      </a:r>
                      <a:endParaRPr lang="ko-KR" altLang="en-US" sz="16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itchFamily="34" charset="0"/>
                        </a:rPr>
                        <a:t>VARCHAR2,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 10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자리</a:t>
                      </a:r>
                      <a:endParaRPr lang="ko-KR" altLang="en-US" sz="16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T="45740" marB="45740" anchor="ctr"/>
                </a:tc>
              </a:tr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itchFamily="34" charset="0"/>
                        </a:rPr>
                        <a:t>job</a:t>
                      </a:r>
                      <a:endParaRPr lang="ko-KR" altLang="en-US" sz="16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itchFamily="34" charset="0"/>
                        </a:rPr>
                        <a:t>VARCHAR2,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 9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Tahoma" pitchFamily="34" charset="0"/>
                        </a:rPr>
                        <a:t>자리</a:t>
                      </a:r>
                      <a:endParaRPr lang="ko-KR" altLang="en-US" sz="16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T="45740" marB="45740" anchor="ctr"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99592" y="4579569"/>
            <a:ext cx="7358063" cy="1945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ALTER TABLE Structure</a:t>
            </a:r>
            <a:endParaRPr lang="ko-KR" altLang="en-US" smtClean="0"/>
          </a:p>
        </p:txBody>
      </p:sp>
      <p:sp>
        <p:nvSpPr>
          <p:cNvPr id="15363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071563"/>
            <a:ext cx="8229600" cy="505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399F935-CAFA-4C4A-838B-AECD92C6BA4A}" type="slidenum">
              <a:rPr kumimoji="0" lang="en-US" altLang="ko-KR" smtClean="0">
                <a:latin typeface="Tahoma" pitchFamily="34" charset="0"/>
              </a:rPr>
              <a:pPr eaLnBrk="1" hangingPunct="1"/>
              <a:t>22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68313" y="1133475"/>
            <a:ext cx="22129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sz="800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sz="800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ko-KR" altLang="en-US" sz="800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 칼럼 추가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n-US" altLang="ko-KR" b="1" dirty="0">
                <a:latin typeface="+mn-ea"/>
                <a:ea typeface="+mn-ea"/>
              </a:rPr>
              <a:t>( ADD COLUMN )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sz="800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칼럼 삭제 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n-US" altLang="ko-KR" b="1" dirty="0">
                <a:latin typeface="+mn-ea"/>
                <a:ea typeface="+mn-ea"/>
              </a:rPr>
              <a:t>( DROP COLUMN )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sz="800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sz="800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sz="800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sz="800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sz="800" b="1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칼럼 억제 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n-US" altLang="ko-KR" b="1" dirty="0">
                <a:latin typeface="+mn-ea"/>
                <a:ea typeface="+mn-ea"/>
              </a:rPr>
              <a:t>( SET UNUSED 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COLUMN </a:t>
            </a:r>
            <a:r>
              <a:rPr lang="en-US" altLang="ko-KR" b="1" dirty="0">
                <a:latin typeface="+mn-ea"/>
                <a:ea typeface="+mn-ea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700338" y="1700213"/>
            <a:ext cx="5616575" cy="12160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ALTER TABLE </a:t>
            </a:r>
            <a:r>
              <a:rPr lang="ko-KR" altLang="en-US" b="1" dirty="0" err="1">
                <a:latin typeface="굴림체" pitchFamily="49" charset="-127"/>
                <a:ea typeface="굴림체" pitchFamily="49" charset="-127"/>
              </a:rPr>
              <a:t>테이블명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ADD (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칼럼 칼럼데이터타입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); </a:t>
            </a:r>
          </a:p>
          <a:p>
            <a:pPr eaLnBrk="1" hangingPunct="1"/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SQL&gt;  ALTER TABLE </a:t>
            </a:r>
            <a:r>
              <a:rPr lang="en-US" altLang="ko-KR" b="1" dirty="0" err="1">
                <a:latin typeface="굴림체" pitchFamily="49" charset="-127"/>
                <a:ea typeface="굴림체" pitchFamily="49" charset="-127"/>
              </a:rPr>
              <a:t>player_t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  </a:t>
            </a: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2   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ADD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(comments VARCHAR2(255));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700338" y="3141663"/>
            <a:ext cx="5616575" cy="12160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ALTER TABLE </a:t>
            </a:r>
            <a:r>
              <a:rPr lang="ko-KR" altLang="en-US" b="1" dirty="0" err="1">
                <a:latin typeface="굴림체" pitchFamily="49" charset="-127"/>
                <a:ea typeface="굴림체" pitchFamily="49" charset="-127"/>
              </a:rPr>
              <a:t>테이블명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DROP COLUMN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삭제할 </a:t>
            </a:r>
            <a:r>
              <a:rPr lang="ko-KR" altLang="en-US" b="1" dirty="0" err="1">
                <a:latin typeface="굴림체" pitchFamily="49" charset="-127"/>
                <a:ea typeface="굴림체" pitchFamily="49" charset="-127"/>
              </a:rPr>
              <a:t>칼럼명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;</a:t>
            </a:r>
          </a:p>
          <a:p>
            <a:pPr eaLnBrk="1" hangingPunct="1"/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SQL&gt;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ALTER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TABLE </a:t>
            </a:r>
            <a:r>
              <a:rPr lang="en-US" altLang="ko-KR" b="1" dirty="0" err="1">
                <a:latin typeface="굴림체" pitchFamily="49" charset="-127"/>
                <a:ea typeface="굴림체" pitchFamily="49" charset="-127"/>
              </a:rPr>
              <a:t>player_t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  </a:t>
            </a: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2  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DROP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COLUMN comments;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700338" y="4581525"/>
            <a:ext cx="5616575" cy="14906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ALTER TABLE </a:t>
            </a:r>
            <a:r>
              <a:rPr lang="en-US" altLang="en-US" b="1" dirty="0" err="1">
                <a:latin typeface="굴림체" pitchFamily="49" charset="-127"/>
                <a:ea typeface="굴림체" pitchFamily="49" charset="-127"/>
              </a:rPr>
              <a:t>테이블</a:t>
            </a:r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 명</a:t>
            </a:r>
          </a:p>
          <a:p>
            <a:pPr eaLnBrk="1" hangingPunct="1"/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SET UNUSED COLUMN </a:t>
            </a:r>
            <a:r>
              <a:rPr lang="en-US" altLang="en-US" b="1" dirty="0" err="1">
                <a:latin typeface="굴림체" pitchFamily="49" charset="-127"/>
                <a:ea typeface="굴림체" pitchFamily="49" charset="-127"/>
              </a:rPr>
              <a:t>칼럼</a:t>
            </a:r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 명;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SQL&gt;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ALTER TABLE </a:t>
            </a:r>
            <a:r>
              <a:rPr lang="en-US" altLang="ko-KR" b="1" dirty="0" err="1">
                <a:latin typeface="굴림체" pitchFamily="49" charset="-127"/>
                <a:ea typeface="굴림체" pitchFamily="49" charset="-127"/>
              </a:rPr>
              <a:t>player_t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2  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SET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UNUSED COLUMN address;</a:t>
            </a:r>
          </a:p>
        </p:txBody>
      </p:sp>
    </p:spTree>
    <p:extLst>
      <p:ext uri="{BB962C8B-B14F-4D97-AF65-F5344CB8AC3E}">
        <p14:creationId xmlns:p14="http://schemas.microsoft.com/office/powerpoint/2010/main" val="28259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ALTER TABLE Structure(cont)</a:t>
            </a:r>
            <a:endParaRPr lang="ko-KR" altLang="en-US" smtClean="0"/>
          </a:p>
        </p:txBody>
      </p:sp>
      <p:sp>
        <p:nvSpPr>
          <p:cNvPr id="16387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F49C6DB-42DF-46C6-8CD6-D0B107C6EE3A}" type="slidenum">
              <a:rPr kumimoji="0" lang="en-US" altLang="ko-KR" smtClean="0">
                <a:latin typeface="Tahoma" pitchFamily="34" charset="0"/>
              </a:rPr>
              <a:pPr eaLnBrk="1" hangingPunct="1"/>
              <a:t>23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846138" y="1133475"/>
            <a:ext cx="6894512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400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b="1" dirty="0" smtClean="0"/>
              <a:t> </a:t>
            </a:r>
            <a:r>
              <a:rPr lang="ko-KR" altLang="en-US" b="1" dirty="0"/>
              <a:t>억제 칼럼 삭제 </a:t>
            </a:r>
            <a:r>
              <a:rPr lang="en-US" altLang="ko-KR" b="1" dirty="0"/>
              <a:t>( DROP UNUSED COLUMNS 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 smtClean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b="1" dirty="0"/>
              <a:t> 칼럼 수정 </a:t>
            </a:r>
            <a:r>
              <a:rPr lang="en-US" altLang="ko-KR" b="1" dirty="0"/>
              <a:t>( MODIFY COLUMN 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ko-KR" b="1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16013" y="1844824"/>
            <a:ext cx="6624637" cy="147797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ALTER TABLE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테이블 명</a:t>
            </a: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DROP UNUSED COLUMNS;</a:t>
            </a:r>
          </a:p>
          <a:p>
            <a:pPr eaLnBrk="1" hangingPunct="1"/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SQL&gt;  ALTER TABLE </a:t>
            </a:r>
            <a:r>
              <a:rPr lang="en-US" altLang="ko-KR" b="1" dirty="0" err="1">
                <a:latin typeface="굴림체" pitchFamily="49" charset="-127"/>
                <a:ea typeface="굴림체" pitchFamily="49" charset="-127"/>
              </a:rPr>
              <a:t>player_t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  </a:t>
            </a:r>
            <a:endParaRPr lang="en-US" altLang="ko-KR" b="1" dirty="0" smtClean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     DROP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UNUSED COLUMNS;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116013" y="4183980"/>
            <a:ext cx="6624637" cy="17653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ALTER TABLE </a:t>
            </a:r>
            <a:r>
              <a:rPr lang="en-US" altLang="en-US" b="1" dirty="0" err="1">
                <a:latin typeface="굴림체" pitchFamily="49" charset="-127"/>
                <a:ea typeface="굴림체" pitchFamily="49" charset="-127"/>
              </a:rPr>
              <a:t>테이블</a:t>
            </a:r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 명</a:t>
            </a:r>
          </a:p>
          <a:p>
            <a:pPr eaLnBrk="1" hangingPunct="1"/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MODIFY (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en-US" b="1" dirty="0" err="1">
                <a:latin typeface="굴림체" pitchFamily="49" charset="-127"/>
                <a:ea typeface="굴림체" pitchFamily="49" charset="-127"/>
              </a:rPr>
              <a:t>칼럼</a:t>
            </a:r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 명 </a:t>
            </a:r>
            <a:r>
              <a:rPr lang="en-US" altLang="en-US" b="1" dirty="0" err="1">
                <a:latin typeface="굴림체" pitchFamily="49" charset="-127"/>
                <a:ea typeface="굴림체" pitchFamily="49" charset="-127"/>
              </a:rPr>
              <a:t>데이터타입</a:t>
            </a:r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 [DEFAULT 식] [NOT NULL], 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              </a:t>
            </a:r>
            <a:r>
              <a:rPr lang="en-US" altLang="en-US" b="1" dirty="0" err="1">
                <a:latin typeface="굴림체" pitchFamily="49" charset="-127"/>
                <a:ea typeface="굴림체" pitchFamily="49" charset="-127"/>
              </a:rPr>
              <a:t>칼럼</a:t>
            </a:r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 명 </a:t>
            </a:r>
            <a:r>
              <a:rPr lang="en-US" altLang="en-US" b="1" dirty="0" err="1">
                <a:latin typeface="굴림체" pitchFamily="49" charset="-127"/>
                <a:ea typeface="굴림체" pitchFamily="49" charset="-127"/>
              </a:rPr>
              <a:t>데이터타입</a:t>
            </a:r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 ...);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SQL&gt;  ALTER TABLE </a:t>
            </a:r>
            <a:r>
              <a:rPr lang="en-US" altLang="ko-KR" b="1" dirty="0" err="1">
                <a:latin typeface="굴림체" pitchFamily="49" charset="-127"/>
                <a:ea typeface="굴림체" pitchFamily="49" charset="-127"/>
              </a:rPr>
              <a:t>player_t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2   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MODIFY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(comments VARCHAR2(100));</a:t>
            </a:r>
          </a:p>
        </p:txBody>
      </p:sp>
    </p:spTree>
    <p:extLst>
      <p:ext uri="{BB962C8B-B14F-4D97-AF65-F5344CB8AC3E}">
        <p14:creationId xmlns:p14="http://schemas.microsoft.com/office/powerpoint/2010/main" val="10316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ALTER TABLE Structure(cont)</a:t>
            </a:r>
            <a:endParaRPr lang="ko-KR" altLang="en-US" smtClean="0"/>
          </a:p>
        </p:txBody>
      </p:sp>
      <p:sp>
        <p:nvSpPr>
          <p:cNvPr id="16387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F49C6DB-42DF-46C6-8CD6-D0B107C6EE3A}" type="slidenum">
              <a:rPr kumimoji="0" lang="en-US" altLang="ko-KR" smtClean="0">
                <a:latin typeface="Tahoma" pitchFamily="34" charset="0"/>
              </a:rPr>
              <a:pPr eaLnBrk="1" hangingPunct="1"/>
              <a:t>24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846138" y="1133475"/>
            <a:ext cx="6894512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400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sz="1400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b="1" dirty="0"/>
              <a:t> </a:t>
            </a:r>
            <a:r>
              <a:rPr lang="ko-KR" altLang="en-US" b="1" dirty="0" smtClean="0"/>
              <a:t> </a:t>
            </a:r>
            <a:r>
              <a:rPr lang="ko-KR" altLang="en-US" b="1" dirty="0"/>
              <a:t>칼럼 </a:t>
            </a:r>
            <a:r>
              <a:rPr lang="ko-KR" altLang="en-US" b="1" dirty="0" smtClean="0"/>
              <a:t>이름 수정 </a:t>
            </a:r>
            <a:r>
              <a:rPr lang="en-US" altLang="ko-KR" b="1" dirty="0" smtClean="0"/>
              <a:t>( RENAME </a:t>
            </a:r>
            <a:r>
              <a:rPr lang="en-US" altLang="ko-KR" b="1" dirty="0"/>
              <a:t>COLUMN 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ko-KR" b="1" dirty="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106388" y="2204864"/>
            <a:ext cx="6624637" cy="147797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ALTER TABLE </a:t>
            </a:r>
            <a:r>
              <a:rPr lang="en-US" altLang="en-US" b="1" dirty="0" err="1">
                <a:latin typeface="굴림체" pitchFamily="49" charset="-127"/>
                <a:ea typeface="굴림체" pitchFamily="49" charset="-127"/>
              </a:rPr>
              <a:t>테이블</a:t>
            </a:r>
            <a:r>
              <a:rPr lang="en-US" altLang="en-US" b="1" dirty="0">
                <a:latin typeface="굴림체" pitchFamily="49" charset="-127"/>
                <a:ea typeface="굴림체" pitchFamily="49" charset="-127"/>
              </a:rPr>
              <a:t> 명</a:t>
            </a:r>
          </a:p>
          <a:p>
            <a:pPr eaLnBrk="1" hangingPunct="1"/>
            <a:r>
              <a:rPr lang="en-US" altLang="en-US" b="1" dirty="0" smtClean="0">
                <a:latin typeface="굴림체" pitchFamily="49" charset="-127"/>
                <a:ea typeface="굴림체" pitchFamily="49" charset="-127"/>
              </a:rPr>
              <a:t>RENAME COLUMN [</a:t>
            </a:r>
            <a:r>
              <a:rPr lang="ko-KR" altLang="en-US" b="1" dirty="0" err="1" smtClean="0">
                <a:latin typeface="굴림체" pitchFamily="49" charset="-127"/>
                <a:ea typeface="굴림체" pitchFamily="49" charset="-127"/>
              </a:rPr>
              <a:t>컬럼명</a:t>
            </a:r>
            <a:r>
              <a:rPr lang="en-US" altLang="en-US" b="1" dirty="0" smtClean="0">
                <a:latin typeface="굴림체" pitchFamily="49" charset="-127"/>
                <a:ea typeface="굴림체" pitchFamily="49" charset="-127"/>
              </a:rPr>
              <a:t>] TO [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새로운 </a:t>
            </a:r>
            <a:r>
              <a:rPr lang="ko-KR" altLang="en-US" b="1" dirty="0" err="1" smtClean="0">
                <a:latin typeface="굴림체" pitchFamily="49" charset="-127"/>
                <a:ea typeface="굴림체" pitchFamily="49" charset="-127"/>
              </a:rPr>
              <a:t>컬럼명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en-US" altLang="en-US" b="1" dirty="0" smtClean="0">
                <a:latin typeface="굴림체" pitchFamily="49" charset="-127"/>
                <a:ea typeface="굴림체" pitchFamily="49" charset="-127"/>
              </a:rPr>
              <a:t> ;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SQL&gt;  ALTER TABLE </a:t>
            </a:r>
            <a:r>
              <a:rPr lang="en-US" altLang="ko-KR" b="1" dirty="0" err="1">
                <a:latin typeface="굴림체" pitchFamily="49" charset="-127"/>
                <a:ea typeface="굴림체" pitchFamily="49" charset="-127"/>
              </a:rPr>
              <a:t>player_t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2   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   RENAME COLUMN name TO </a:t>
            </a:r>
            <a:r>
              <a:rPr lang="en-US" altLang="ko-KR" b="1" dirty="0" err="1" smtClean="0">
                <a:latin typeface="굴림체" pitchFamily="49" charset="-127"/>
                <a:ea typeface="굴림체" pitchFamily="49" charset="-127"/>
              </a:rPr>
              <a:t>First_Name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;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ALTER TABLE </a:t>
            </a:r>
            <a:r>
              <a:rPr lang="ko-KR" altLang="en-US" smtClean="0"/>
              <a:t>연습</a:t>
            </a:r>
          </a:p>
        </p:txBody>
      </p:sp>
      <p:sp>
        <p:nvSpPr>
          <p:cNvPr id="17411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문제 </a:t>
            </a:r>
            <a:r>
              <a:rPr lang="en-US" altLang="ko-KR" smtClean="0"/>
              <a:t>2.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정답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57250" y="1643063"/>
            <a:ext cx="7358063" cy="203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다음 조건에 만족하는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EMP_01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테이블을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수정하라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eaLnBrk="1" hangingPunct="1"/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        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4660529" y="4460054"/>
            <a:ext cx="3571874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SQL&gt; ALTER TABLE EMP_01</a:t>
            </a: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 2  SET UNUSED COLUMN JOB;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56084" y="6021288"/>
            <a:ext cx="3571875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SQL&gt; ALTER TABLE EMP_01</a:t>
            </a: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 2  ADD (COMM VARCHAR(255));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53800" y="5239656"/>
            <a:ext cx="3575323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굴림체" pitchFamily="49" charset="-127"/>
                <a:ea typeface="굴림체" pitchFamily="49" charset="-127"/>
              </a:rPr>
              <a:t>SQL&gt; ALTER TABLE EMP_01</a:t>
            </a:r>
          </a:p>
          <a:p>
            <a:pPr eaLnBrk="1" hangingPunct="1"/>
            <a:r>
              <a:rPr lang="en-US" altLang="ko-KR" b="1">
                <a:latin typeface="굴림체" pitchFamily="49" charset="-127"/>
                <a:ea typeface="굴림체" pitchFamily="49" charset="-127"/>
              </a:rPr>
              <a:t>  2  MODIFY(ENAME NOT NULL);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57250" y="4460054"/>
            <a:ext cx="3571875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SQL&gt; ALTER TABLE EMP_01</a:t>
            </a:r>
          </a:p>
          <a:p>
            <a:pPr eaLnBrk="1" hangingPunct="1"/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 2  MODIFY(EMPNO NUMBER(5));</a:t>
            </a:r>
          </a:p>
        </p:txBody>
      </p:sp>
      <p:sp>
        <p:nvSpPr>
          <p:cNvPr id="17417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5046391" y="3547641"/>
            <a:ext cx="1008112" cy="2880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3281CA1-E658-40A6-BC9A-0DB60ECC145D}" type="slidenum">
              <a:rPr kumimoji="0" lang="en-US" altLang="ko-KR" smtClean="0">
                <a:latin typeface="Tahoma" pitchFamily="34" charset="0"/>
              </a:rPr>
              <a:pPr eaLnBrk="1" hangingPunct="1"/>
              <a:t>25</a:t>
            </a:fld>
            <a:endParaRPr kumimoji="0" lang="en-US" altLang="ko-KR" smtClean="0">
              <a:latin typeface="Tahoma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57632"/>
              </p:ext>
            </p:extLst>
          </p:nvPr>
        </p:nvGraphicFramePr>
        <p:xfrm>
          <a:off x="3338463" y="1744663"/>
          <a:ext cx="48339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470"/>
                <a:gridCol w="3946467"/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Tahoma" pitchFamily="34" charset="0"/>
                          <a:cs typeface="Tahoma" pitchFamily="34" charset="0"/>
                        </a:rPr>
                        <a:t>컬럼명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ahoma" pitchFamily="34" charset="0"/>
                          <a:cs typeface="Tahoma" pitchFamily="34" charset="0"/>
                        </a:rPr>
                        <a:t>형식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ahoma" pitchFamily="34" charset="0"/>
                          <a:cs typeface="Tahoma" pitchFamily="34" charset="0"/>
                        </a:rPr>
                        <a:t>empno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cs typeface="Tahoma" pitchFamily="34" charset="0"/>
                        </a:rPr>
                        <a:t>Number</a:t>
                      </a:r>
                      <a:r>
                        <a:rPr lang="en-US" altLang="ko-KR" baseline="0" dirty="0" smtClean="0">
                          <a:latin typeface="Tahoma" pitchFamily="34" charset="0"/>
                          <a:cs typeface="Tahoma" pitchFamily="34" charset="0"/>
                        </a:rPr>
                        <a:t> Type,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자리</a:t>
                      </a:r>
                      <a:r>
                        <a:rPr lang="en-US" altLang="ko-KR" baseline="0" dirty="0" smtClean="0">
                          <a:latin typeface="Tahoma" pitchFamily="34" charset="0"/>
                          <a:cs typeface="Tahoma" pitchFamily="34" charset="0"/>
                        </a:rPr>
                        <a:t>,</a:t>
                      </a:r>
                      <a:r>
                        <a:rPr lang="ko-KR" altLang="en-US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baseline="0" dirty="0" smtClean="0"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r>
                        <a:rPr lang="ko-KR" altLang="en-US" baseline="0" dirty="0" smtClean="0">
                          <a:latin typeface="Tahoma" pitchFamily="34" charset="0"/>
                          <a:cs typeface="Tahoma" pitchFamily="34" charset="0"/>
                        </a:rPr>
                        <a:t>허용 </a:t>
                      </a:r>
                      <a:r>
                        <a:rPr lang="ko-KR" altLang="en-US" baseline="0" dirty="0" err="1" smtClean="0">
                          <a:latin typeface="Tahoma" pitchFamily="34" charset="0"/>
                          <a:cs typeface="Tahoma" pitchFamily="34" charset="0"/>
                        </a:rPr>
                        <a:t>안함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ahoma" pitchFamily="34" charset="0"/>
                          <a:cs typeface="Tahoma" pitchFamily="34" charset="0"/>
                        </a:rPr>
                        <a:t>ename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cs typeface="Tahoma" pitchFamily="34" charset="0"/>
                        </a:rPr>
                        <a:t>VARCHAR2,</a:t>
                      </a:r>
                      <a:r>
                        <a:rPr lang="en-US" altLang="ko-KR" baseline="0" dirty="0" smtClean="0">
                          <a:latin typeface="Tahoma" pitchFamily="34" charset="0"/>
                          <a:cs typeface="Tahoma" pitchFamily="34" charset="0"/>
                        </a:rPr>
                        <a:t> 10</a:t>
                      </a:r>
                      <a:r>
                        <a:rPr lang="ko-KR" altLang="en-US" baseline="0" dirty="0" smtClean="0">
                          <a:latin typeface="Tahoma" pitchFamily="34" charset="0"/>
                          <a:cs typeface="Tahoma" pitchFamily="34" charset="0"/>
                        </a:rPr>
                        <a:t>자리</a:t>
                      </a:r>
                      <a:r>
                        <a:rPr lang="en-US" altLang="ko-KR" baseline="0" dirty="0" smtClean="0">
                          <a:latin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Null 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허용 </a:t>
                      </a:r>
                      <a:r>
                        <a:rPr lang="ko-KR" altLang="en-US" baseline="0" dirty="0" err="1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안함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ahoma" pitchFamily="34" charset="0"/>
                          <a:cs typeface="Tahoma" pitchFamily="34" charset="0"/>
                        </a:rPr>
                        <a:t>job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cs typeface="Tahoma" pitchFamily="34" charset="0"/>
                        </a:rPr>
                        <a:t>VARCHAR2,</a:t>
                      </a:r>
                      <a:r>
                        <a:rPr lang="en-US" altLang="ko-KR" baseline="0" dirty="0" smtClean="0">
                          <a:latin typeface="Tahoma" pitchFamily="34" charset="0"/>
                          <a:cs typeface="Tahoma" pitchFamily="34" charset="0"/>
                        </a:rPr>
                        <a:t> 9</a:t>
                      </a:r>
                      <a:r>
                        <a:rPr lang="ko-KR" altLang="en-US" baseline="0" dirty="0" smtClean="0">
                          <a:latin typeface="Tahoma" pitchFamily="34" charset="0"/>
                          <a:cs typeface="Tahoma" pitchFamily="34" charset="0"/>
                        </a:rPr>
                        <a:t>자리 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사용 </a:t>
                      </a:r>
                      <a:r>
                        <a:rPr lang="ko-KR" altLang="en-US" b="1" baseline="0" dirty="0" err="1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안함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ahoma" pitchFamily="34" charset="0"/>
                          <a:cs typeface="Tahoma" pitchFamily="34" charset="0"/>
                        </a:rPr>
                        <a:t>comm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VARCHAR2, 255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자리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4637634" y="5251590"/>
            <a:ext cx="3571875" cy="1417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이름              널</a:t>
            </a:r>
            <a:r>
              <a:rPr lang="en-US" altLang="ko-KR" sz="1400" dirty="0">
                <a:solidFill>
                  <a:schemeClr val="tx1"/>
                </a:solidFill>
              </a:rPr>
              <a:t>?                </a:t>
            </a:r>
            <a:r>
              <a:rPr lang="ko-KR" altLang="en-US" sz="1400" dirty="0">
                <a:solidFill>
                  <a:schemeClr val="tx1"/>
                </a:solidFill>
              </a:rPr>
              <a:t>유형</a:t>
            </a:r>
          </a:p>
          <a:p>
            <a:pPr algn="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--------- ---------   ---------- </a:t>
            </a:r>
          </a:p>
          <a:p>
            <a:pPr algn="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EMPNO   NOT NULL      NUMBER(5)</a:t>
            </a:r>
          </a:p>
          <a:p>
            <a:pPr algn="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ENAME   NOT NULL VARCHAR2(10)</a:t>
            </a:r>
          </a:p>
          <a:p>
            <a:pPr algn="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COMM                  VARCHAR2(255)</a:t>
            </a:r>
          </a:p>
        </p:txBody>
      </p:sp>
    </p:spTree>
    <p:extLst>
      <p:ext uri="{BB962C8B-B14F-4D97-AF65-F5344CB8AC3E}">
        <p14:creationId xmlns:p14="http://schemas.microsoft.com/office/powerpoint/2010/main" val="22818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  <p:bldP spid="11" grpId="0" animBg="1"/>
      <p:bldP spid="12" grpId="0" animBg="1"/>
      <p:bldP spid="14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DROP TABLE Structure</a:t>
            </a:r>
            <a:endParaRPr lang="ko-KR" altLang="en-US" smtClean="0"/>
          </a:p>
        </p:txBody>
      </p:sp>
      <p:sp>
        <p:nvSpPr>
          <p:cNvPr id="18435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00B0031-08BB-4391-8CF1-07789A60F750}" type="slidenum">
              <a:rPr kumimoji="0" lang="en-US" altLang="ko-KR" smtClean="0">
                <a:latin typeface="Tahoma" pitchFamily="34" charset="0"/>
              </a:rPr>
              <a:pPr eaLnBrk="1" hangingPunct="1"/>
              <a:t>26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30238" y="1133475"/>
            <a:ext cx="6894512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en-US" altLang="ko-KR" sz="1400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sz="1400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테이블 삭제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( DROP TABLE 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테이블 잘라내기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( TRUNCATE TABLE 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테이블 명 변경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( RENAME TABLE )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987675" y="1700808"/>
            <a:ext cx="5616575" cy="8858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DROP TABLE </a:t>
            </a:r>
            <a:r>
              <a:rPr lang="en-US" altLang="en-US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테이블</a:t>
            </a:r>
            <a:r>
              <a:rPr lang="en-US" altLang="en-US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명 [CASCADE CONSTRAINT];</a:t>
            </a:r>
            <a:endParaRPr lang="en-US" altLang="ko-KR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SQL&gt; DROP TABLE </a:t>
            </a:r>
            <a:r>
              <a:rPr lang="en-US" altLang="ko-KR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player_t</a:t>
            </a:r>
            <a:r>
              <a:rPr lang="en-US" altLang="ko-KR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987675" y="2996952"/>
            <a:ext cx="5616575" cy="8858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TRUNCATE TABLE player_t;</a:t>
            </a:r>
            <a:endParaRPr lang="en-US" altLang="ko-KR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SQL&gt; TRUNCATE TABLE team_t;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987675" y="4333546"/>
            <a:ext cx="5616575" cy="86857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RENAME </a:t>
            </a:r>
            <a:r>
              <a:rPr lang="ko-KR" altLang="en-US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테이블 명</a:t>
            </a:r>
            <a:r>
              <a:rPr lang="en-US" altLang="ko-KR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원본</a:t>
            </a:r>
            <a:r>
              <a:rPr lang="en-US" altLang="ko-KR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) TO </a:t>
            </a:r>
            <a:r>
              <a:rPr lang="ko-KR" altLang="en-US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테이블 명</a:t>
            </a:r>
            <a:r>
              <a:rPr lang="en-US" altLang="ko-KR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변경시킬</a:t>
            </a:r>
            <a:r>
              <a:rPr lang="en-US" altLang="en-US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SQL&gt; RENAME </a:t>
            </a:r>
            <a:r>
              <a:rPr lang="en-US" altLang="ko-KR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player_t</a:t>
            </a:r>
            <a:r>
              <a:rPr lang="en-US" altLang="ko-KR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TO </a:t>
            </a:r>
            <a:r>
              <a:rPr lang="en-US" altLang="ko-KR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player_t_temp</a:t>
            </a:r>
            <a:r>
              <a:rPr lang="en-US" altLang="ko-KR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44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ctrTitle"/>
          </p:nvPr>
        </p:nvSpPr>
        <p:spPr bwMode="auto">
          <a:xfrm>
            <a:off x="1116288" y="1484784"/>
            <a:ext cx="6768080" cy="35283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ko-KR" sz="5400" dirty="0" smtClean="0">
                <a:solidFill>
                  <a:schemeClr val="tx1"/>
                </a:solidFill>
              </a:rPr>
              <a:t>SQL DDL</a:t>
            </a:r>
            <a:br>
              <a:rPr lang="en-US" altLang="ko-KR" sz="5400" dirty="0" smtClean="0">
                <a:solidFill>
                  <a:schemeClr val="tx1"/>
                </a:solidFill>
              </a:rPr>
            </a:br>
            <a:r>
              <a:rPr lang="en-US" altLang="ko-KR" sz="4400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View </a:t>
            </a:r>
            <a:r>
              <a:rPr lang="en-US" altLang="ko-KR" sz="4400" dirty="0" smtClean="0">
                <a:solidFill>
                  <a:schemeClr val="tx1"/>
                </a:solidFill>
              </a:rPr>
              <a:t>Create, </a:t>
            </a:r>
            <a:br>
              <a:rPr lang="en-US" altLang="ko-KR" sz="4400" dirty="0" smtClean="0">
                <a:solidFill>
                  <a:schemeClr val="tx1"/>
                </a:solidFill>
              </a:rPr>
            </a:br>
            <a:r>
              <a:rPr lang="en-US" altLang="ko-KR" sz="4400" dirty="0" smtClean="0">
                <a:solidFill>
                  <a:schemeClr val="tx1"/>
                </a:solidFill>
              </a:rPr>
              <a:t>Alter, </a:t>
            </a:r>
            <a:br>
              <a:rPr lang="en-US" altLang="ko-KR" sz="4400" dirty="0" smtClean="0">
                <a:solidFill>
                  <a:schemeClr val="tx1"/>
                </a:solidFill>
              </a:rPr>
            </a:br>
            <a:r>
              <a:rPr lang="en-US" altLang="ko-KR" sz="4400" dirty="0" smtClean="0">
                <a:solidFill>
                  <a:schemeClr val="tx1"/>
                </a:solidFill>
              </a:rPr>
              <a:t>Drop)</a:t>
            </a:r>
            <a:endParaRPr lang="ko-KR" altLang="en-US" sz="5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/>
              <a:t>VIEW Preview</a:t>
            </a:r>
            <a:endParaRPr lang="ko-KR" altLang="en-US" smtClean="0"/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 bwMode="auto">
          <a:xfrm>
            <a:off x="457200" y="1285875"/>
            <a:ext cx="8229600" cy="500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VIEW?</a:t>
            </a:r>
          </a:p>
          <a:p>
            <a:pPr lvl="1"/>
            <a:r>
              <a:rPr lang="en-US" altLang="ko-KR" dirty="0" smtClean="0"/>
              <a:t>Table</a:t>
            </a:r>
            <a:r>
              <a:rPr lang="ko-KR" altLang="en-US" dirty="0" smtClean="0"/>
              <a:t>과 유사하고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처럼 사용하지만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과는 달리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저장하기 위한 물리적인 저장 공간을 필요로 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</a:t>
            </a:r>
            <a:r>
              <a:rPr lang="ko-KR" altLang="en-US" dirty="0" smtClean="0"/>
              <a:t>를 물리적으로 갖지 않지만 논리적인 집합을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갇는다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</a:t>
            </a:r>
            <a:r>
              <a:rPr lang="ko-KR" altLang="en-US" dirty="0" smtClean="0"/>
              <a:t>과 마찬가지로 </a:t>
            </a:r>
            <a:r>
              <a:rPr lang="en-US" altLang="ko-KR" dirty="0" smtClean="0"/>
              <a:t>SELECT, INSERT, UPDATE, DELETE</a:t>
            </a:r>
            <a:r>
              <a:rPr lang="ko-KR" altLang="en-US" dirty="0" smtClean="0"/>
              <a:t>가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VIEW</a:t>
            </a:r>
            <a:r>
              <a:rPr lang="ko-KR" altLang="en-US" dirty="0" smtClean="0"/>
              <a:t>를 조회 하면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에 저장되어 있는 해당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문장을 이용하여 근간이 되는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Access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D0749C1-C375-4961-A601-90FA5EE0D6BC}" type="slidenum">
              <a:rPr kumimoji="0" lang="en-US" altLang="ko-KR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28</a:t>
            </a:fld>
            <a:endParaRPr kumimoji="0" lang="en-US" altLang="ko-KR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CREATE VIEW</a:t>
            </a:r>
            <a:endParaRPr lang="ko-KR" altLang="en-US" smtClean="0"/>
          </a:p>
        </p:txBody>
      </p:sp>
      <p:sp>
        <p:nvSpPr>
          <p:cNvPr id="8195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ko-KR" altLang="en-US" smtClean="0"/>
              <a:t>생성 예제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VIEW </a:t>
            </a:r>
            <a:r>
              <a:rPr lang="ko-KR" altLang="en-US" smtClean="0"/>
              <a:t>수정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VIEW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r>
              <a:rPr lang="en-US" altLang="ko-KR" smtClean="0"/>
              <a:t>DROP VIEW v_emp;</a:t>
            </a:r>
            <a:endParaRPr lang="ko-KR" altLang="en-US" smtClean="0"/>
          </a:p>
        </p:txBody>
      </p:sp>
      <p:sp>
        <p:nvSpPr>
          <p:cNvPr id="8196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D363584-A503-4091-B795-BDC3F7770EF7}" type="slidenum">
              <a:rPr kumimoji="0" lang="en-US" altLang="ko-KR" smtClean="0">
                <a:latin typeface="Tahoma" pitchFamily="34" charset="0"/>
              </a:rPr>
              <a:pPr eaLnBrk="1" hangingPunct="1"/>
              <a:t>29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43809" y="1700808"/>
            <a:ext cx="7572375" cy="11096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VIEW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v_emp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job,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mgr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hiredate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) AS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job,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mgr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hiredate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WHERE job = 'MANAGER';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853890" y="3645024"/>
            <a:ext cx="7572375" cy="13541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OR REPLACE VIEW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v_emp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job,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mgr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hiredate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) AS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job,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mgr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hiredate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WHERE job = 'SALESMAN';</a:t>
            </a:r>
          </a:p>
        </p:txBody>
      </p:sp>
    </p:spTree>
    <p:extLst>
      <p:ext uri="{BB962C8B-B14F-4D97-AF65-F5344CB8AC3E}">
        <p14:creationId xmlns:p14="http://schemas.microsoft.com/office/powerpoint/2010/main" val="31142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/>
              <a:t>DDL Preview</a:t>
            </a:r>
            <a:endParaRPr lang="ko-KR" altLang="en-US" smtClean="0"/>
          </a:p>
        </p:txBody>
      </p:sp>
      <p:sp>
        <p:nvSpPr>
          <p:cNvPr id="8195" name="내용 개체 틀 4"/>
          <p:cNvSpPr>
            <a:spLocks noGrp="1"/>
          </p:cNvSpPr>
          <p:nvPr>
            <p:ph idx="1"/>
          </p:nvPr>
        </p:nvSpPr>
        <p:spPr bwMode="auto">
          <a:xfrm>
            <a:off x="457200" y="1285875"/>
            <a:ext cx="8229600" cy="500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ata 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efinition </a:t>
            </a:r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anguage?</a:t>
            </a:r>
          </a:p>
          <a:p>
            <a:pPr lvl="1"/>
            <a:r>
              <a:rPr lang="ko-KR" altLang="en-US" dirty="0" smtClean="0"/>
              <a:t>객체를 생성하거나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삭제할 시에 사용함</a:t>
            </a:r>
            <a:endParaRPr lang="en-US" altLang="ko-KR" dirty="0" smtClean="0"/>
          </a:p>
          <a:p>
            <a:r>
              <a:rPr lang="ko-KR" altLang="en-US" dirty="0" smtClean="0"/>
              <a:t>생성할 수 있는 객체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저장하는 단위로 열과 행을 가짐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자체의 데이터는 없지만 테이블의 데이터를 보거나 변경 가능함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고유번호를 자동으로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테이블의 데이터를 접근하기 위한 색인</a:t>
            </a:r>
            <a:endParaRPr lang="en-US" altLang="ko-KR" dirty="0" smtClean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D546132-66D1-4A5C-A38D-20DEED0B5EB5}" type="slidenum">
              <a:rPr kumimoji="0" lang="en-US" altLang="ko-KR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3</a:t>
            </a:fld>
            <a:endParaRPr kumimoji="0" lang="en-US" altLang="ko-KR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Why Using VIEW?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85875"/>
            <a:ext cx="8229600" cy="4840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ko-KR" altLang="en-US" smtClean="0"/>
              <a:t>보안 관리를 위한 </a:t>
            </a:r>
            <a:r>
              <a:rPr lang="en-US" altLang="ko-KR" smtClean="0"/>
              <a:t>View</a:t>
            </a:r>
          </a:p>
          <a:p>
            <a:pPr lvl="1"/>
            <a:r>
              <a:rPr lang="ko-KR" altLang="en-US" smtClean="0"/>
              <a:t>보안 등급에 맞추어 컬럼 및 범위를 정하고 </a:t>
            </a:r>
            <a:r>
              <a:rPr lang="en-US" altLang="ko-KR" smtClean="0"/>
              <a:t>Privilege </a:t>
            </a:r>
            <a:r>
              <a:rPr lang="ko-KR" altLang="en-US" smtClean="0"/>
              <a:t>부여</a:t>
            </a:r>
            <a:endParaRPr lang="en-US" altLang="ko-KR" smtClean="0"/>
          </a:p>
          <a:p>
            <a:pPr lvl="1"/>
            <a:r>
              <a:rPr lang="ko-KR" altLang="en-US" smtClean="0"/>
              <a:t>연산 결과만 제공하고 </a:t>
            </a:r>
            <a:r>
              <a:rPr lang="en-US" altLang="ko-KR" smtClean="0"/>
              <a:t>Algorithm</a:t>
            </a:r>
            <a:r>
              <a:rPr lang="ko-KR" altLang="en-US" smtClean="0"/>
              <a:t>을 숨김</a:t>
            </a:r>
            <a:endParaRPr lang="en-US" altLang="ko-KR" smtClean="0"/>
          </a:p>
          <a:p>
            <a:pPr lvl="1"/>
            <a:r>
              <a:rPr lang="en-US" altLang="ko-KR" smtClean="0"/>
              <a:t>SELECT List</a:t>
            </a:r>
            <a:r>
              <a:rPr lang="ko-KR" altLang="en-US" smtClean="0"/>
              <a:t>를 </a:t>
            </a:r>
            <a:r>
              <a:rPr lang="en-US" altLang="ko-KR" smtClean="0"/>
              <a:t>Function</a:t>
            </a:r>
            <a:r>
              <a:rPr lang="ko-KR" altLang="en-US" smtClean="0"/>
              <a:t>으로 가공하여 </a:t>
            </a:r>
            <a:r>
              <a:rPr lang="en-US" altLang="ko-KR" smtClean="0"/>
              <a:t>UPDATE, INSERT</a:t>
            </a:r>
            <a:r>
              <a:rPr lang="ko-KR" altLang="en-US" smtClean="0"/>
              <a:t>를 원천적 봉쇄</a:t>
            </a:r>
            <a:endParaRPr lang="en-US" altLang="ko-KR" smtClean="0"/>
          </a:p>
          <a:p>
            <a:pPr lvl="1"/>
            <a:r>
              <a:rPr lang="en-US" altLang="ko-KR" smtClean="0"/>
              <a:t>Table</a:t>
            </a:r>
            <a:r>
              <a:rPr lang="ko-KR" altLang="en-US" smtClean="0"/>
              <a:t>의 명칭이나 </a:t>
            </a:r>
            <a:r>
              <a:rPr lang="en-US" altLang="ko-KR" smtClean="0"/>
              <a:t>Column</a:t>
            </a:r>
            <a:r>
              <a:rPr lang="ko-KR" altLang="en-US" smtClean="0"/>
              <a:t>의 명칭을 숨기기 위함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융통성 향상을 위한 </a:t>
            </a:r>
            <a:r>
              <a:rPr lang="en-US" altLang="ko-KR" smtClean="0"/>
              <a:t>View</a:t>
            </a:r>
          </a:p>
          <a:p>
            <a:pPr lvl="1"/>
            <a:r>
              <a:rPr lang="ko-KR" altLang="en-US" smtClean="0"/>
              <a:t>업무규칙</a:t>
            </a:r>
            <a:r>
              <a:rPr lang="en-US" altLang="ko-KR" smtClean="0"/>
              <a:t>(Business Logic)</a:t>
            </a:r>
            <a:r>
              <a:rPr lang="ko-KR" altLang="en-US" smtClean="0"/>
              <a:t>의 변경이 빈번하여 응용프로그램의 수정이 자주 발생되는 경우 해결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4DBA21C-1823-4D10-BA95-E19A6B651539}" type="slidenum">
              <a:rPr kumimoji="0" lang="en-US" altLang="ko-KR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30</a:t>
            </a:fld>
            <a:endParaRPr kumimoji="0" lang="en-US" altLang="ko-KR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Why Using VIEW?(Cont)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사용편의를 위한 </a:t>
            </a:r>
            <a:r>
              <a:rPr lang="en-US" altLang="ko-KR" smtClean="0"/>
              <a:t>View</a:t>
            </a:r>
          </a:p>
          <a:p>
            <a:pPr lvl="1"/>
            <a:r>
              <a:rPr lang="ko-KR" altLang="en-US" smtClean="0"/>
              <a:t>검색조건의 단순화를 위해 사용</a:t>
            </a:r>
            <a:endParaRPr lang="en-US" altLang="ko-KR" smtClean="0"/>
          </a:p>
          <a:p>
            <a:pPr lvl="1"/>
            <a:r>
              <a:rPr lang="en-US" altLang="ko-KR" smtClean="0"/>
              <a:t>End User</a:t>
            </a:r>
            <a:r>
              <a:rPr lang="ko-KR" altLang="en-US" smtClean="0"/>
              <a:t>를 위한 </a:t>
            </a:r>
            <a:r>
              <a:rPr lang="en-US" altLang="ko-KR" smtClean="0"/>
              <a:t>Table</a:t>
            </a:r>
            <a:r>
              <a:rPr lang="ko-KR" altLang="en-US" smtClean="0"/>
              <a:t>명</a:t>
            </a:r>
            <a:r>
              <a:rPr lang="en-US" altLang="ko-KR" smtClean="0"/>
              <a:t>, Column</a:t>
            </a:r>
            <a:r>
              <a:rPr lang="ko-KR" altLang="en-US" smtClean="0"/>
              <a:t>의 한글화</a:t>
            </a:r>
            <a:endParaRPr lang="en-US" altLang="ko-KR" smtClean="0"/>
          </a:p>
          <a:p>
            <a:pPr lvl="1"/>
            <a:r>
              <a:rPr lang="en-US" altLang="ko-KR" smtClean="0"/>
              <a:t>Join </a:t>
            </a:r>
            <a:r>
              <a:rPr lang="ko-KR" altLang="en-US" smtClean="0"/>
              <a:t>문장의 단순화를 위한 </a:t>
            </a:r>
            <a:r>
              <a:rPr lang="en-US" altLang="ko-KR" smtClean="0"/>
              <a:t>View</a:t>
            </a:r>
          </a:p>
          <a:p>
            <a:endParaRPr lang="en-US" altLang="ko-KR" smtClean="0"/>
          </a:p>
          <a:p>
            <a:r>
              <a:rPr lang="ko-KR" altLang="en-US" smtClean="0"/>
              <a:t>실행속도 향상을 위한 </a:t>
            </a:r>
            <a:r>
              <a:rPr lang="en-US" altLang="ko-KR" smtClean="0"/>
              <a:t>View</a:t>
            </a:r>
          </a:p>
          <a:p>
            <a:pPr lvl="1"/>
            <a:r>
              <a:rPr lang="ko-KR" altLang="en-US" smtClean="0"/>
              <a:t>미리 </a:t>
            </a:r>
            <a:r>
              <a:rPr lang="en-US" altLang="ko-KR" smtClean="0"/>
              <a:t>Tuning</a:t>
            </a:r>
            <a:r>
              <a:rPr lang="ko-KR" altLang="en-US" smtClean="0"/>
              <a:t>된 </a:t>
            </a:r>
            <a:r>
              <a:rPr lang="en-US" altLang="ko-KR" smtClean="0"/>
              <a:t>SQL</a:t>
            </a:r>
            <a:r>
              <a:rPr lang="ko-KR" altLang="en-US" smtClean="0"/>
              <a:t>문으로 생성한 </a:t>
            </a:r>
            <a:r>
              <a:rPr lang="en-US" altLang="ko-KR" smtClean="0"/>
              <a:t>View</a:t>
            </a:r>
          </a:p>
          <a:p>
            <a:pPr lvl="1"/>
            <a:r>
              <a:rPr lang="ko-KR" altLang="en-US" smtClean="0"/>
              <a:t>특정한 절차로 수행시키기 위해 </a:t>
            </a:r>
            <a:r>
              <a:rPr lang="en-US" altLang="ko-KR" smtClean="0"/>
              <a:t>View</a:t>
            </a:r>
            <a:r>
              <a:rPr lang="ko-KR" altLang="en-US" smtClean="0"/>
              <a:t>의 </a:t>
            </a:r>
            <a:r>
              <a:rPr lang="en-US" altLang="ko-KR" smtClean="0"/>
              <a:t>SELECT List</a:t>
            </a:r>
            <a:r>
              <a:rPr lang="ko-KR" altLang="en-US" smtClean="0"/>
              <a:t>에 </a:t>
            </a:r>
            <a:r>
              <a:rPr lang="en-US" altLang="ko-KR" smtClean="0"/>
              <a:t>HINT</a:t>
            </a:r>
            <a:r>
              <a:rPr lang="ko-KR" altLang="en-US" smtClean="0"/>
              <a:t>등을 사용함</a:t>
            </a:r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06442AE-973F-4650-8993-9472D7E6B93B}" type="slidenum">
              <a:rPr kumimoji="0" lang="en-US" altLang="ko-KR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31</a:t>
            </a:fld>
            <a:endParaRPr kumimoji="0" lang="en-US" altLang="ko-KR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VIEW Example</a:t>
            </a:r>
            <a:endParaRPr lang="ko-KR" altLang="en-US" smtClean="0"/>
          </a:p>
        </p:txBody>
      </p:sp>
      <p:sp>
        <p:nvSpPr>
          <p:cNvPr id="11267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보안적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1268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499C4D6-EE9E-4E24-8A5B-7D6193D427C3}" type="slidenum">
              <a:rPr kumimoji="0" lang="en-US" altLang="ko-KR" smtClean="0">
                <a:latin typeface="Tahoma" pitchFamily="34" charset="0"/>
              </a:rPr>
              <a:pPr eaLnBrk="1" hangingPunct="1"/>
              <a:t>32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857250" y="1837233"/>
            <a:ext cx="7572375" cy="132408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VIEW v_emp1 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job,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mgr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hiredate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) AS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NVL(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null),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job,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mgr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NVL(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hiredate,null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),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WHERE job = 'MANAGER';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857250" y="3356992"/>
            <a:ext cx="7572375" cy="8318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VIEW v_emp2 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annual_sal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) AS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sal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+ NVL(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comm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0))  * 12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annual_sal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857250" y="4382517"/>
            <a:ext cx="7572375" cy="10779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VIEW v_emp_read_only (empno, ename, annual_sal) AS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empno, ename, (sal + NVL(comm, 0))  * 12 annual_sal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FROM emp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WITH READ ONLY;</a:t>
            </a:r>
          </a:p>
        </p:txBody>
      </p:sp>
    </p:spTree>
    <p:extLst>
      <p:ext uri="{BB962C8B-B14F-4D97-AF65-F5344CB8AC3E}">
        <p14:creationId xmlns:p14="http://schemas.microsoft.com/office/powerpoint/2010/main" val="36248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VIEW Example</a:t>
            </a:r>
            <a:endParaRPr lang="ko-KR" altLang="en-US" smtClean="0"/>
          </a:p>
        </p:txBody>
      </p:sp>
      <p:sp>
        <p:nvSpPr>
          <p:cNvPr id="12291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편의적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2292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8995520-A1C1-4F9B-968E-38FFD670C74F}" type="slidenum">
              <a:rPr kumimoji="0" lang="en-US" altLang="ko-KR" smtClean="0">
                <a:latin typeface="Tahoma" pitchFamily="34" charset="0"/>
              </a:rPr>
              <a:pPr eaLnBrk="1" hangingPunct="1"/>
              <a:t>33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857250" y="1843088"/>
            <a:ext cx="7572375" cy="15716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VIEW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v_emp_complex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AS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hiredate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FROM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WHERE 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sal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+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comm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) * 12 &gt; 20000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AND	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= 30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AND	job = ‘SALESMAN’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AND	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sysdate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-365 *10&gt;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hiredate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857250" y="3597275"/>
            <a:ext cx="7572375" cy="8318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VIEW </a:t>
            </a:r>
            <a:r>
              <a:rPr lang="ko-KR" altLang="en-US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사원</a:t>
            </a:r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(</a:t>
            </a:r>
            <a:r>
              <a:rPr lang="ko-KR" altLang="en-US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사번</a:t>
            </a:r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성명</a:t>
            </a:r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부서번호</a:t>
            </a:r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입사일</a:t>
            </a:r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) AS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empno, ename, deptno, hiredate FROM emp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WHERE job = ‘SALESMAN’;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857250" y="4637088"/>
            <a:ext cx="7572375" cy="13239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VIEW v_employee (empno, ename, job, mgr, hiredate, sal, comm, dept) AS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e.empno, e.job, e.mgr, e.hiredate, e.sal, e.comm, d.dname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FROM emp e, dept d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WHERE e.deptno = d.deptno;</a:t>
            </a:r>
          </a:p>
        </p:txBody>
      </p:sp>
    </p:spTree>
    <p:extLst>
      <p:ext uri="{BB962C8B-B14F-4D97-AF65-F5344CB8AC3E}">
        <p14:creationId xmlns:p14="http://schemas.microsoft.com/office/powerpoint/2010/main" val="28431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VIEW Example</a:t>
            </a:r>
            <a:endParaRPr lang="ko-KR" altLang="en-US" smtClean="0"/>
          </a:p>
        </p:txBody>
      </p:sp>
      <p:sp>
        <p:nvSpPr>
          <p:cNvPr id="13315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수행속도 향상을 위한 </a:t>
            </a:r>
            <a:r>
              <a:rPr lang="en-US" altLang="ko-KR" smtClean="0"/>
              <a:t>View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융통성 향상을 위한 </a:t>
            </a:r>
            <a:r>
              <a:rPr lang="en-US" altLang="ko-KR" smtClean="0"/>
              <a:t>View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3316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3CECB0-A26C-4AF5-BAF9-FEA2E11A571D}" type="slidenum">
              <a:rPr kumimoji="0" lang="en-US" altLang="ko-KR" smtClean="0">
                <a:latin typeface="Tahoma" pitchFamily="34" charset="0"/>
              </a:rPr>
              <a:pPr eaLnBrk="1" hangingPunct="1"/>
              <a:t>34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857250" y="1816993"/>
            <a:ext cx="7572375" cy="13239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VIEW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v_dept_max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AS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/** INDEX_DESC(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pk_dept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) */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WHERE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deptno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&gt;0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AND      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rownum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=1;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857250" y="4581128"/>
            <a:ext cx="7572375" cy="8318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VIEW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v_emp_bonus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bonus) AS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empno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sal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+ NVL(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comm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0)) * 0.15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emp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0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VIEW Dictionary</a:t>
            </a:r>
            <a:endParaRPr lang="ko-KR" altLang="en-US" smtClean="0"/>
          </a:p>
        </p:txBody>
      </p:sp>
      <p:sp>
        <p:nvSpPr>
          <p:cNvPr id="14339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View Dictionary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340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BF3F6D7-533C-4C8A-B410-ACB880BDBF3D}" type="slidenum">
              <a:rPr kumimoji="0" lang="en-US" altLang="ko-KR" smtClean="0">
                <a:latin typeface="Tahoma" pitchFamily="34" charset="0"/>
              </a:rPr>
              <a:pPr eaLnBrk="1" hangingPunct="1"/>
              <a:t>35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857250" y="1877070"/>
            <a:ext cx="7572375" cy="8318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view_name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text_length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text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user_view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TOP-N</a:t>
            </a:r>
            <a:endParaRPr lang="ko-KR" altLang="en-US" dirty="0" smtClean="0"/>
          </a:p>
        </p:txBody>
      </p:sp>
      <p:sp>
        <p:nvSpPr>
          <p:cNvPr id="8195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생성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endParaRPr lang="en-US" altLang="ko-KR" dirty="0" smtClean="0"/>
          </a:p>
          <a:p>
            <a:pPr marL="36576" indent="0">
              <a:buNone/>
            </a:pPr>
            <a:endParaRPr lang="en-US" altLang="ko-KR" dirty="0" smtClean="0"/>
          </a:p>
        </p:txBody>
      </p:sp>
      <p:sp>
        <p:nvSpPr>
          <p:cNvPr id="8196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D363584-A503-4091-B795-BDC3F7770EF7}" type="slidenum">
              <a:rPr kumimoji="0" lang="en-US" altLang="ko-KR" smtClean="0">
                <a:latin typeface="Tahoma" pitchFamily="34" charset="0"/>
              </a:rPr>
              <a:pPr eaLnBrk="1" hangingPunct="1"/>
              <a:t>36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25959" y="2276872"/>
            <a:ext cx="7572375" cy="132408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SELECT item-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commalist</a:t>
            </a:r>
            <a:endParaRPr lang="en-US" altLang="ko-KR" sz="1600" dirty="0" smtClean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 FROM (SELECT item-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commalist</a:t>
            </a:r>
            <a:endParaRPr lang="en-US" altLang="ko-KR" sz="1600" dirty="0" smtClean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       FROM table name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       ORDER BY item)</a:t>
            </a:r>
          </a:p>
          <a:p>
            <a:pPr eaLnBrk="1" hangingPunct="1"/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WHERE ROWNUM &lt;= n;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ctrTitle"/>
          </p:nvPr>
        </p:nvSpPr>
        <p:spPr bwMode="auto">
          <a:xfrm>
            <a:off x="1116288" y="1484784"/>
            <a:ext cx="6768080" cy="35283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ko-KR" sz="5400" dirty="0" smtClean="0">
                <a:solidFill>
                  <a:schemeClr val="tx1"/>
                </a:solidFill>
              </a:rPr>
              <a:t>SQL </a:t>
            </a:r>
            <a:r>
              <a:rPr lang="en-US" altLang="ko-KR" sz="5400" dirty="0" smtClean="0">
                <a:solidFill>
                  <a:schemeClr val="tx1"/>
                </a:solidFill>
              </a:rPr>
              <a:t>Index</a:t>
            </a:r>
            <a:endParaRPr lang="ko-KR" altLang="en-US" sz="5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INDEX</a:t>
            </a:r>
            <a:endParaRPr lang="ko-KR" altLang="en-US" dirty="0" smtClean="0"/>
          </a:p>
        </p:txBody>
      </p:sp>
      <p:sp>
        <p:nvSpPr>
          <p:cNvPr id="8195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생성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DROP </a:t>
            </a:r>
            <a:r>
              <a:rPr lang="en-US" altLang="ko-KR" dirty="0"/>
              <a:t>INDEX </a:t>
            </a:r>
            <a:r>
              <a:rPr lang="en-US" altLang="ko-KR" dirty="0" err="1"/>
              <a:t>i_stu_weight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INDEX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user_indexes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iser_id_columns</a:t>
            </a:r>
            <a:endParaRPr lang="ko-KR" altLang="en-US" dirty="0" smtClean="0"/>
          </a:p>
        </p:txBody>
      </p:sp>
      <p:sp>
        <p:nvSpPr>
          <p:cNvPr id="8196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D363584-A503-4091-B795-BDC3F7770EF7}" type="slidenum">
              <a:rPr kumimoji="0" lang="en-US" altLang="ko-KR" smtClean="0">
                <a:latin typeface="Tahoma" pitchFamily="34" charset="0"/>
              </a:rPr>
              <a:pPr eaLnBrk="1" hangingPunct="1"/>
              <a:t>38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43809" y="1700808"/>
            <a:ext cx="7572375" cy="58541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[UNIQUE] INDEX 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i_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stu_weight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</a:p>
          <a:p>
            <a:pPr eaLnBrk="1" hangingPunct="1"/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ON student(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stu_weight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, …)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ctrTitle"/>
          </p:nvPr>
        </p:nvSpPr>
        <p:spPr bwMode="auto">
          <a:xfrm>
            <a:off x="1116288" y="1484784"/>
            <a:ext cx="6768080" cy="35283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ko-KR" sz="5400" dirty="0" smtClean="0">
                <a:solidFill>
                  <a:schemeClr val="tx1"/>
                </a:solidFill>
              </a:rPr>
              <a:t>SQL </a:t>
            </a:r>
            <a:r>
              <a:rPr lang="en-US" altLang="ko-KR" sz="5400" dirty="0" smtClean="0">
                <a:solidFill>
                  <a:schemeClr val="tx1"/>
                </a:solidFill>
              </a:rPr>
              <a:t>Sequence</a:t>
            </a:r>
            <a:endParaRPr lang="ko-KR" altLang="en-US" sz="5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TABLE</a:t>
            </a:r>
            <a:endParaRPr lang="ko-KR" altLang="en-US" dirty="0" smtClean="0"/>
          </a:p>
        </p:txBody>
      </p:sp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268760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4000" b="1" dirty="0" smtClean="0">
                <a:latin typeface="+mn-ea"/>
              </a:rPr>
              <a:t>테이블</a:t>
            </a:r>
            <a:r>
              <a:rPr lang="en-US" altLang="ko-KR" sz="4000" b="1" dirty="0" smtClean="0">
                <a:latin typeface="+mn-ea"/>
              </a:rPr>
              <a:t>(</a:t>
            </a:r>
            <a:r>
              <a:rPr lang="en-US" altLang="ko-KR" sz="4000" dirty="0" smtClean="0"/>
              <a:t>TABLE)</a:t>
            </a:r>
            <a:r>
              <a:rPr lang="ko-KR" altLang="en-US" sz="4000" b="1" dirty="0" smtClean="0">
                <a:latin typeface="+mn-ea"/>
              </a:rPr>
              <a:t>이란</a:t>
            </a:r>
            <a:r>
              <a:rPr lang="en-US" altLang="ko-KR" sz="4000" b="1" dirty="0">
                <a:latin typeface="+mn-ea"/>
              </a:rPr>
              <a:t>?</a:t>
            </a: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/>
              <a:t>- </a:t>
            </a:r>
            <a:r>
              <a:rPr lang="ko-KR" altLang="en-US" sz="2300" dirty="0">
                <a:latin typeface="+mn-ea"/>
              </a:rPr>
              <a:t>테이블은 </a:t>
            </a:r>
            <a:r>
              <a:rPr lang="ko-KR" altLang="en-US" sz="2300" dirty="0" err="1">
                <a:latin typeface="+mn-ea"/>
              </a:rPr>
              <a:t>데이타베이스의</a:t>
            </a:r>
            <a:r>
              <a:rPr lang="ko-KR" altLang="en-US" sz="2300" dirty="0">
                <a:latin typeface="+mn-ea"/>
              </a:rPr>
              <a:t> </a:t>
            </a:r>
            <a:r>
              <a:rPr lang="ko-KR" altLang="en-US" sz="2300" b="1" dirty="0">
                <a:solidFill>
                  <a:srgbClr val="FF0000"/>
                </a:solidFill>
                <a:latin typeface="+mn-ea"/>
              </a:rPr>
              <a:t>기본적인 </a:t>
            </a:r>
            <a:r>
              <a:rPr lang="ko-KR" altLang="en-US" sz="2300" b="1" dirty="0" err="1">
                <a:solidFill>
                  <a:srgbClr val="FF0000"/>
                </a:solidFill>
                <a:latin typeface="+mn-ea"/>
              </a:rPr>
              <a:t>데이타</a:t>
            </a:r>
            <a:r>
              <a:rPr lang="ko-KR" altLang="en-US" sz="2300" b="1" dirty="0">
                <a:solidFill>
                  <a:srgbClr val="FF0000"/>
                </a:solidFill>
                <a:latin typeface="+mn-ea"/>
              </a:rPr>
              <a:t> 저장 단위</a:t>
            </a:r>
            <a:r>
              <a:rPr lang="ko-KR" altLang="en-US" sz="23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이다</a:t>
            </a:r>
            <a:r>
              <a:rPr lang="en-US" altLang="ko-KR" sz="2300" dirty="0">
                <a:latin typeface="+mn-ea"/>
              </a:rPr>
              <a:t>.</a:t>
            </a: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 smtClean="0">
                <a:latin typeface="+mn-ea"/>
              </a:rPr>
              <a:t>- </a:t>
            </a:r>
            <a:r>
              <a:rPr lang="ko-KR" altLang="en-US" sz="2300" dirty="0" err="1" smtClean="0">
                <a:latin typeface="+mn-ea"/>
              </a:rPr>
              <a:t>데이타베이스</a:t>
            </a:r>
            <a:r>
              <a:rPr lang="ko-KR" altLang="en-US" sz="2300" dirty="0" smtClean="0"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테이블은 사용자가 접근 가능한 모든 </a:t>
            </a:r>
            <a:r>
              <a:rPr lang="ko-KR" altLang="en-US" sz="2300" dirty="0" err="1">
                <a:latin typeface="+mn-ea"/>
              </a:rPr>
              <a:t>데이타를</a:t>
            </a:r>
            <a:r>
              <a:rPr lang="ko-KR" altLang="en-US" sz="2300" dirty="0">
                <a:latin typeface="+mn-ea"/>
              </a:rPr>
              <a:t> 보유하며 </a:t>
            </a:r>
            <a:r>
              <a:rPr lang="ko-KR" altLang="en-US" sz="2300" dirty="0" smtClean="0">
                <a:latin typeface="+mn-ea"/>
              </a:rPr>
              <a:t> </a:t>
            </a:r>
            <a:endParaRPr lang="en-US" altLang="ko-KR" sz="2300" dirty="0" smtClean="0">
              <a:latin typeface="+mn-ea"/>
            </a:endParaRPr>
          </a:p>
          <a:p>
            <a:pPr marL="36576" indent="0">
              <a:lnSpc>
                <a:spcPct val="120000"/>
              </a:lnSpc>
              <a:buNone/>
            </a:pPr>
            <a:r>
              <a:rPr lang="ko-KR" altLang="en-US" sz="2300" dirty="0" smtClean="0">
                <a:latin typeface="+mn-ea"/>
              </a:rPr>
              <a:t>  레코드와 </a:t>
            </a:r>
            <a:r>
              <a:rPr lang="ko-KR" altLang="en-US" sz="2300" dirty="0" err="1">
                <a:latin typeface="+mn-ea"/>
              </a:rPr>
              <a:t>컬럼으로</a:t>
            </a:r>
            <a:r>
              <a:rPr lang="ko-KR" altLang="en-US" sz="2300" dirty="0">
                <a:latin typeface="+mn-ea"/>
              </a:rPr>
              <a:t> 구성 된다</a:t>
            </a:r>
            <a:r>
              <a:rPr lang="en-US" altLang="ko-KR" sz="2300" dirty="0">
                <a:latin typeface="+mn-ea"/>
              </a:rPr>
              <a:t>.</a:t>
            </a: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 smtClean="0">
                <a:latin typeface="+mn-ea"/>
              </a:rPr>
              <a:t>- </a:t>
            </a:r>
            <a:r>
              <a:rPr lang="ko-KR" altLang="en-US" sz="2300" dirty="0" err="1" smtClean="0">
                <a:latin typeface="+mn-ea"/>
              </a:rPr>
              <a:t>관계형</a:t>
            </a:r>
            <a:r>
              <a:rPr lang="ko-KR" altLang="en-US" sz="2300" dirty="0" smtClean="0">
                <a:latin typeface="+mn-ea"/>
              </a:rPr>
              <a:t> </a:t>
            </a:r>
            <a:r>
              <a:rPr lang="ko-KR" altLang="en-US" sz="2300" dirty="0" err="1">
                <a:latin typeface="+mn-ea"/>
              </a:rPr>
              <a:t>데이타베이스가</a:t>
            </a:r>
            <a:r>
              <a:rPr lang="ko-KR" altLang="en-US" sz="2300" dirty="0">
                <a:latin typeface="+mn-ea"/>
              </a:rPr>
              <a:t> 아닌 예전의 </a:t>
            </a:r>
            <a:r>
              <a:rPr lang="ko-KR" altLang="en-US" sz="2300" dirty="0" err="1">
                <a:latin typeface="+mn-ea"/>
              </a:rPr>
              <a:t>데이타</a:t>
            </a:r>
            <a:r>
              <a:rPr lang="ko-KR" altLang="en-US" sz="2300" dirty="0">
                <a:latin typeface="+mn-ea"/>
              </a:rPr>
              <a:t> 베이스 용어에서는 파일과 </a:t>
            </a:r>
            <a:endParaRPr lang="en-US" altLang="ko-KR" sz="2300" dirty="0" smtClean="0">
              <a:latin typeface="+mn-ea"/>
            </a:endParaRPr>
          </a:p>
          <a:p>
            <a:pPr marL="36576" indent="0">
              <a:lnSpc>
                <a:spcPct val="120000"/>
              </a:lnSpc>
              <a:buNone/>
            </a:pPr>
            <a:r>
              <a:rPr lang="ko-KR" altLang="en-US" sz="2300" dirty="0" smtClean="0">
                <a:latin typeface="+mn-ea"/>
              </a:rPr>
              <a:t> 테이블이</a:t>
            </a:r>
            <a:r>
              <a:rPr lang="en-US" altLang="ko-KR" sz="2300" dirty="0">
                <a:latin typeface="+mn-ea"/>
              </a:rPr>
              <a:t>, </a:t>
            </a:r>
            <a:r>
              <a:rPr lang="ko-KR" altLang="en-US" sz="2300" dirty="0">
                <a:latin typeface="+mn-ea"/>
              </a:rPr>
              <a:t>필드와 </a:t>
            </a:r>
            <a:r>
              <a:rPr lang="ko-KR" altLang="en-US" sz="2300" dirty="0" err="1">
                <a:latin typeface="+mn-ea"/>
              </a:rPr>
              <a:t>컬럼이</a:t>
            </a:r>
            <a:r>
              <a:rPr lang="en-US" altLang="ko-KR" sz="2300" dirty="0">
                <a:latin typeface="+mn-ea"/>
              </a:rPr>
              <a:t>, </a:t>
            </a:r>
            <a:r>
              <a:rPr lang="ko-KR" altLang="en-US" sz="2300" dirty="0">
                <a:latin typeface="+mn-ea"/>
              </a:rPr>
              <a:t>그리고 레코드와 행이 동일시 되었다</a:t>
            </a:r>
            <a:r>
              <a:rPr lang="en-US" altLang="ko-KR" sz="2300" dirty="0">
                <a:latin typeface="+mn-ea"/>
              </a:rPr>
              <a:t>.</a:t>
            </a: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>
                <a:latin typeface="+mn-ea"/>
              </a:rPr>
              <a:t>- </a:t>
            </a:r>
            <a:r>
              <a:rPr lang="ko-KR" altLang="en-US" sz="2300" dirty="0">
                <a:latin typeface="+mn-ea"/>
              </a:rPr>
              <a:t>테이블은 </a:t>
            </a:r>
            <a:r>
              <a:rPr lang="ko-KR" altLang="en-US" sz="2300" dirty="0" err="1">
                <a:latin typeface="+mn-ea"/>
              </a:rPr>
              <a:t>시스템내에서</a:t>
            </a:r>
            <a:r>
              <a:rPr lang="ko-KR" altLang="en-US" sz="2300" dirty="0">
                <a:latin typeface="+mn-ea"/>
              </a:rPr>
              <a:t> 독립적으로 사용되길 원하는 </a:t>
            </a:r>
            <a:r>
              <a:rPr lang="ko-KR" altLang="en-US" sz="2300" dirty="0" err="1">
                <a:latin typeface="+mn-ea"/>
              </a:rPr>
              <a:t>엔티티를</a:t>
            </a:r>
            <a:r>
              <a:rPr lang="ko-KR" altLang="en-US" sz="2300" dirty="0">
                <a:latin typeface="+mn-ea"/>
              </a:rPr>
              <a:t> </a:t>
            </a:r>
            <a:r>
              <a:rPr lang="ko-KR" altLang="en-US" sz="2300" dirty="0" smtClean="0">
                <a:latin typeface="+mn-ea"/>
              </a:rPr>
              <a:t>표현할 수 </a:t>
            </a:r>
            <a:r>
              <a:rPr lang="ko-KR" altLang="en-US" sz="2300" dirty="0" err="1" smtClean="0">
                <a:latin typeface="+mn-ea"/>
              </a:rPr>
              <a:t>있</a:t>
            </a:r>
            <a:r>
              <a:rPr lang="ko-KR" altLang="en-US" sz="2300" dirty="0" smtClean="0">
                <a:latin typeface="+mn-ea"/>
              </a:rPr>
              <a:t>   </a:t>
            </a:r>
            <a:endParaRPr lang="en-US" altLang="ko-KR" sz="2300" dirty="0" smtClean="0">
              <a:latin typeface="+mn-ea"/>
            </a:endParaRP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>
                <a:latin typeface="+mn-ea"/>
              </a:rPr>
              <a:t> </a:t>
            </a:r>
            <a:r>
              <a:rPr lang="en-US" altLang="ko-KR" sz="2300" dirty="0" smtClean="0">
                <a:latin typeface="+mn-ea"/>
              </a:rPr>
              <a:t> </a:t>
            </a:r>
            <a:r>
              <a:rPr lang="ko-KR" altLang="en-US" sz="2300" dirty="0" smtClean="0">
                <a:latin typeface="+mn-ea"/>
              </a:rPr>
              <a:t>다</a:t>
            </a:r>
            <a:r>
              <a:rPr lang="en-US" altLang="ko-KR" sz="2300" dirty="0">
                <a:latin typeface="+mn-ea"/>
              </a:rPr>
              <a:t>. </a:t>
            </a:r>
            <a:r>
              <a:rPr lang="ko-KR" altLang="en-US" sz="2300" dirty="0">
                <a:latin typeface="+mn-ea"/>
              </a:rPr>
              <a:t>예를 들면</a:t>
            </a:r>
            <a:r>
              <a:rPr lang="en-US" altLang="ko-KR" sz="2300" dirty="0">
                <a:latin typeface="+mn-ea"/>
              </a:rPr>
              <a:t>, </a:t>
            </a:r>
            <a:r>
              <a:rPr lang="ko-KR" altLang="en-US" sz="2300" dirty="0">
                <a:latin typeface="+mn-ea"/>
              </a:rPr>
              <a:t>회사에서의 고용자나 제품에 대한 주문은 테이블로 표현 </a:t>
            </a:r>
            <a:r>
              <a:rPr lang="ko-KR" altLang="en-US" sz="2300" dirty="0" smtClean="0">
                <a:latin typeface="+mn-ea"/>
              </a:rPr>
              <a:t>가능</a:t>
            </a:r>
            <a:endParaRPr lang="en-US" altLang="ko-KR" sz="2300" dirty="0" smtClean="0">
              <a:latin typeface="+mn-ea"/>
            </a:endParaRP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>
                <a:latin typeface="+mn-ea"/>
              </a:rPr>
              <a:t> </a:t>
            </a:r>
            <a:r>
              <a:rPr lang="en-US" altLang="ko-KR" sz="2300" dirty="0" smtClean="0">
                <a:latin typeface="+mn-ea"/>
              </a:rPr>
              <a:t> </a:t>
            </a:r>
            <a:r>
              <a:rPr lang="ko-KR" altLang="en-US" sz="2300" dirty="0" smtClean="0">
                <a:latin typeface="+mn-ea"/>
              </a:rPr>
              <a:t>하다</a:t>
            </a:r>
            <a:r>
              <a:rPr lang="en-US" altLang="ko-KR" sz="2300" dirty="0">
                <a:latin typeface="+mn-ea"/>
              </a:rPr>
              <a:t>.</a:t>
            </a: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 smtClean="0">
                <a:latin typeface="+mn-ea"/>
              </a:rPr>
              <a:t>- </a:t>
            </a:r>
            <a:r>
              <a:rPr lang="ko-KR" altLang="en-US" sz="2300" dirty="0" smtClean="0">
                <a:latin typeface="+mn-ea"/>
              </a:rPr>
              <a:t>테이블은 </a:t>
            </a:r>
            <a:r>
              <a:rPr lang="ko-KR" altLang="en-US" sz="2300" dirty="0">
                <a:latin typeface="+mn-ea"/>
              </a:rPr>
              <a:t>두 </a:t>
            </a:r>
            <a:r>
              <a:rPr lang="ko-KR" altLang="en-US" sz="2300" dirty="0" err="1">
                <a:latin typeface="+mn-ea"/>
              </a:rPr>
              <a:t>엔티티간의</a:t>
            </a:r>
            <a:r>
              <a:rPr lang="ko-KR" altLang="en-US" sz="2300" dirty="0">
                <a:latin typeface="+mn-ea"/>
              </a:rPr>
              <a:t> 관계를 표현할 수 있다</a:t>
            </a:r>
            <a:r>
              <a:rPr lang="en-US" altLang="ko-KR" sz="2300" dirty="0">
                <a:latin typeface="+mn-ea"/>
              </a:rPr>
              <a:t>. </a:t>
            </a:r>
            <a:r>
              <a:rPr lang="ko-KR" altLang="en-US" sz="2300" dirty="0">
                <a:latin typeface="+mn-ea"/>
              </a:rPr>
              <a:t>즉 테이블은 고용자와 </a:t>
            </a:r>
            <a:r>
              <a:rPr lang="ko-KR" altLang="en-US" sz="2300" dirty="0" smtClean="0">
                <a:latin typeface="+mn-ea"/>
              </a:rPr>
              <a:t>그들</a:t>
            </a:r>
            <a:endParaRPr lang="en-US" altLang="ko-KR" sz="2300" dirty="0" smtClean="0">
              <a:latin typeface="+mn-ea"/>
            </a:endParaRPr>
          </a:p>
          <a:p>
            <a:pPr marL="36576" indent="0">
              <a:lnSpc>
                <a:spcPct val="120000"/>
              </a:lnSpc>
              <a:buNone/>
            </a:pPr>
            <a:r>
              <a:rPr lang="ko-KR" altLang="en-US" sz="2300" dirty="0" smtClean="0">
                <a:latin typeface="+mn-ea"/>
              </a:rPr>
              <a:t>  의 </a:t>
            </a:r>
            <a:r>
              <a:rPr lang="ko-KR" altLang="en-US" sz="2300" dirty="0">
                <a:latin typeface="+mn-ea"/>
              </a:rPr>
              <a:t>작업 숙련도 혹은 제품과 주문과의 관계를 표현하는데 사용될 수 있다</a:t>
            </a:r>
            <a:r>
              <a:rPr lang="en-US" altLang="ko-KR" sz="2300" dirty="0">
                <a:latin typeface="+mn-ea"/>
              </a:rPr>
              <a:t>.</a:t>
            </a: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 smtClean="0">
                <a:latin typeface="+mn-ea"/>
              </a:rPr>
              <a:t>- </a:t>
            </a:r>
            <a:r>
              <a:rPr lang="ko-KR" altLang="en-US" sz="2300" dirty="0" err="1" smtClean="0">
                <a:latin typeface="+mn-ea"/>
              </a:rPr>
              <a:t>테이블내에</a:t>
            </a:r>
            <a:r>
              <a:rPr lang="ko-KR" altLang="en-US" sz="2300" dirty="0" smtClean="0"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있는 외래 키 </a:t>
            </a:r>
            <a:r>
              <a:rPr lang="en-US" altLang="ko-KR" sz="2300" dirty="0">
                <a:latin typeface="+mn-ea"/>
              </a:rPr>
              <a:t>(</a:t>
            </a:r>
            <a:r>
              <a:rPr lang="en-US" altLang="ko-KR" sz="2300" dirty="0" err="1">
                <a:latin typeface="+mn-ea"/>
              </a:rPr>
              <a:t>ForeIgn</a:t>
            </a:r>
            <a:r>
              <a:rPr lang="en-US" altLang="ko-KR" sz="2300" dirty="0">
                <a:latin typeface="+mn-ea"/>
              </a:rPr>
              <a:t> Key)</a:t>
            </a:r>
            <a:r>
              <a:rPr lang="ko-KR" altLang="en-US" sz="2300" dirty="0">
                <a:latin typeface="+mn-ea"/>
              </a:rPr>
              <a:t>는 두 </a:t>
            </a:r>
            <a:r>
              <a:rPr lang="ko-KR" altLang="en-US" sz="2300" dirty="0" err="1">
                <a:latin typeface="+mn-ea"/>
              </a:rPr>
              <a:t>엔티티</a:t>
            </a:r>
            <a:r>
              <a:rPr lang="ko-KR" altLang="en-US" sz="2300" dirty="0">
                <a:latin typeface="+mn-ea"/>
              </a:rPr>
              <a:t> 사이의 관계를 </a:t>
            </a:r>
            <a:r>
              <a:rPr lang="ko-KR" altLang="en-US" sz="2300" dirty="0" smtClean="0">
                <a:latin typeface="+mn-ea"/>
              </a:rPr>
              <a:t>표현하는 </a:t>
            </a:r>
            <a:endParaRPr lang="en-US" altLang="ko-KR" sz="2300" dirty="0" smtClean="0">
              <a:latin typeface="+mn-ea"/>
            </a:endParaRPr>
          </a:p>
          <a:p>
            <a:pPr marL="36576" indent="0">
              <a:lnSpc>
                <a:spcPct val="120000"/>
              </a:lnSpc>
              <a:buNone/>
            </a:pPr>
            <a:r>
              <a:rPr lang="ko-KR" altLang="en-US" sz="2300" dirty="0" smtClean="0">
                <a:latin typeface="+mn-ea"/>
              </a:rPr>
              <a:t>  데 </a:t>
            </a:r>
            <a:r>
              <a:rPr lang="ko-KR" altLang="en-US" sz="2300" dirty="0">
                <a:latin typeface="+mn-ea"/>
              </a:rPr>
              <a:t>사용 된다</a:t>
            </a:r>
            <a:r>
              <a:rPr lang="en-US" altLang="ko-KR" sz="2300" dirty="0">
                <a:latin typeface="+mn-ea"/>
              </a:rPr>
              <a:t>.</a:t>
            </a: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>
                <a:latin typeface="+mn-ea"/>
              </a:rPr>
              <a:t>- </a:t>
            </a:r>
            <a:r>
              <a:rPr lang="ko-KR" altLang="en-US" sz="2300" dirty="0" err="1">
                <a:latin typeface="+mn-ea"/>
              </a:rPr>
              <a:t>컬럼</a:t>
            </a:r>
            <a:r>
              <a:rPr lang="ko-KR" altLang="en-US" sz="2300" dirty="0">
                <a:latin typeface="+mn-ea"/>
              </a:rPr>
              <a:t> </a:t>
            </a:r>
            <a:r>
              <a:rPr lang="en-US" altLang="ko-KR" sz="2300" dirty="0">
                <a:latin typeface="+mn-ea"/>
              </a:rPr>
              <a:t>: </a:t>
            </a:r>
            <a:r>
              <a:rPr lang="ko-KR" altLang="en-US" sz="2300" dirty="0">
                <a:latin typeface="+mn-ea"/>
              </a:rPr>
              <a:t>테이블의 각 </a:t>
            </a:r>
            <a:r>
              <a:rPr lang="ko-KR" altLang="en-US" sz="2300" dirty="0" err="1">
                <a:latin typeface="+mn-ea"/>
              </a:rPr>
              <a:t>컬럼은</a:t>
            </a:r>
            <a:r>
              <a:rPr lang="ko-KR" altLang="en-US" sz="2300" dirty="0">
                <a:latin typeface="+mn-ea"/>
              </a:rPr>
              <a:t> </a:t>
            </a:r>
            <a:r>
              <a:rPr lang="ko-KR" altLang="en-US" sz="2300" dirty="0" err="1">
                <a:latin typeface="+mn-ea"/>
              </a:rPr>
              <a:t>엔티티의</a:t>
            </a:r>
            <a:r>
              <a:rPr lang="ko-KR" altLang="en-US" sz="2300" dirty="0">
                <a:latin typeface="+mn-ea"/>
              </a:rPr>
              <a:t> 한 속성을 표현 한다</a:t>
            </a:r>
          </a:p>
          <a:p>
            <a:pPr marL="36576" indent="0">
              <a:lnSpc>
                <a:spcPct val="120000"/>
              </a:lnSpc>
              <a:buNone/>
            </a:pPr>
            <a:r>
              <a:rPr lang="en-US" altLang="ko-KR" sz="2300" dirty="0">
                <a:latin typeface="+mn-ea"/>
              </a:rPr>
              <a:t>- </a:t>
            </a:r>
            <a:r>
              <a:rPr lang="ko-KR" altLang="en-US" sz="2300" dirty="0">
                <a:latin typeface="+mn-ea"/>
              </a:rPr>
              <a:t>행</a:t>
            </a:r>
            <a:r>
              <a:rPr lang="en-US" altLang="ko-KR" sz="2300" dirty="0">
                <a:latin typeface="+mn-ea"/>
              </a:rPr>
              <a:t>(ROW, </a:t>
            </a:r>
            <a:r>
              <a:rPr lang="ko-KR" altLang="en-US" sz="2300" dirty="0">
                <a:latin typeface="+mn-ea"/>
              </a:rPr>
              <a:t>레코드</a:t>
            </a:r>
            <a:r>
              <a:rPr lang="en-US" altLang="ko-KR" sz="2300" dirty="0">
                <a:latin typeface="+mn-ea"/>
              </a:rPr>
              <a:t>) : </a:t>
            </a:r>
            <a:r>
              <a:rPr lang="ko-KR" altLang="en-US" sz="2300" dirty="0">
                <a:latin typeface="+mn-ea"/>
              </a:rPr>
              <a:t>테이블의 </a:t>
            </a:r>
            <a:r>
              <a:rPr lang="ko-KR" altLang="en-US" sz="2300" dirty="0" smtClean="0">
                <a:latin typeface="+mn-ea"/>
              </a:rPr>
              <a:t>데이</a:t>
            </a:r>
            <a:r>
              <a:rPr lang="ko-KR" altLang="en-US" sz="2300" dirty="0">
                <a:latin typeface="+mn-ea"/>
              </a:rPr>
              <a:t>터</a:t>
            </a:r>
            <a:r>
              <a:rPr lang="ko-KR" altLang="en-US" sz="2300" dirty="0" smtClean="0">
                <a:latin typeface="+mn-ea"/>
              </a:rPr>
              <a:t>는 </a:t>
            </a:r>
            <a:r>
              <a:rPr lang="ko-KR" altLang="en-US" sz="2300" dirty="0">
                <a:latin typeface="+mn-ea"/>
              </a:rPr>
              <a:t>행에 저장 </a:t>
            </a:r>
            <a:r>
              <a:rPr lang="ko-KR" altLang="en-US" sz="2300" dirty="0" smtClean="0">
                <a:latin typeface="+mn-ea"/>
              </a:rPr>
              <a:t>된다</a:t>
            </a:r>
            <a:endParaRPr lang="en-US" altLang="ko-KR" sz="2300" b="1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4</a:t>
            </a:fld>
            <a:endParaRPr kumimoji="0" lang="en-US" altLang="ko-KR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Sequence </a:t>
            </a:r>
            <a:endParaRPr lang="ko-KR" altLang="en-US" dirty="0" smtClean="0"/>
          </a:p>
        </p:txBody>
      </p:sp>
      <p:sp>
        <p:nvSpPr>
          <p:cNvPr id="8195" name="내용 개체 틀 1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Sequence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DROP </a:t>
            </a:r>
            <a:r>
              <a:rPr lang="en-US" altLang="ko-KR" dirty="0" smtClean="0"/>
              <a:t>SEQUENCE [</a:t>
            </a:r>
            <a:r>
              <a:rPr lang="en-US" altLang="ko-KR" dirty="0" err="1" smtClean="0"/>
              <a:t>sequence_name</a:t>
            </a:r>
            <a:r>
              <a:rPr lang="en-US" altLang="ko-KR" dirty="0" smtClean="0"/>
              <a:t>]</a:t>
            </a:r>
            <a:endParaRPr lang="ko-KR" altLang="en-US" dirty="0" smtClean="0"/>
          </a:p>
        </p:txBody>
      </p:sp>
      <p:sp>
        <p:nvSpPr>
          <p:cNvPr id="8196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D363584-A503-4091-B795-BDC3F7770EF7}" type="slidenum">
              <a:rPr kumimoji="0" lang="en-US" altLang="ko-KR" smtClean="0">
                <a:latin typeface="Tahoma" pitchFamily="34" charset="0"/>
              </a:rPr>
              <a:pPr eaLnBrk="1" hangingPunct="1"/>
              <a:t>40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43809" y="1684484"/>
            <a:ext cx="7572375" cy="280140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CREATE SEQUENCE 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sequence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_name</a:t>
            </a:r>
            <a:endParaRPr lang="en-US" altLang="ko-KR" sz="1600" dirty="0" smtClean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 START WITH n</a:t>
            </a:r>
            <a:endParaRPr lang="en-US" altLang="ko-KR" sz="1600" dirty="0" smtClean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 INCREMENT BY n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 MAXVALUE n | NOMAXVALUE –-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cache </a:t>
            </a:r>
            <a:r>
              <a:rPr lang="ko-KR" altLang="en-US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지정하면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21 </a:t>
            </a:r>
            <a:r>
              <a:rPr lang="ko-KR" altLang="en-US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이상 숫자 입력</a:t>
            </a:r>
            <a:endParaRPr lang="en-US" altLang="ko-KR" sz="1600" dirty="0" smtClean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 MINVALUE n | NOMINVALUE –- start with</a:t>
            </a:r>
            <a:r>
              <a:rPr lang="ko-KR" altLang="en-US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n</a:t>
            </a:r>
            <a:r>
              <a:rPr lang="ko-KR" altLang="en-US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보다 작은 것</a:t>
            </a:r>
            <a:endParaRPr lang="en-US" altLang="ko-KR" sz="1600" dirty="0" smtClean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 CYCLE | 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NOCYCLE         -- default </a:t>
            </a:r>
            <a:r>
              <a:rPr lang="ko-KR" altLang="en-US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값은 </a:t>
            </a:r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NOCYCLE</a:t>
            </a:r>
            <a:endParaRPr lang="en-US" altLang="ko-KR" sz="1600" dirty="0" smtClean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  CACHE | NOCACHE         -- default </a:t>
            </a:r>
            <a:r>
              <a:rPr lang="ko-KR" altLang="en-US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값은 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cache</a:t>
            </a:r>
          </a:p>
          <a:p>
            <a:pPr eaLnBrk="1" hangingPunct="1"/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 err="1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sequence_name.nextval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-- </a:t>
            </a:r>
            <a:r>
              <a:rPr lang="ko-KR" altLang="en-US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다음 숫자로 증가</a:t>
            </a:r>
            <a:endParaRPr lang="en-US" altLang="ko-KR" sz="1600" dirty="0" smtClean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dirty="0" err="1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sequence_name.currval</a:t>
            </a:r>
            <a:r>
              <a:rPr lang="en-US" altLang="ko-KR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 -- </a:t>
            </a:r>
            <a:r>
              <a:rPr lang="ko-KR" altLang="en-US" sz="1600" dirty="0" smtClean="0">
                <a:latin typeface="Consolas" panose="020B0609020204030204" pitchFamily="49" charset="0"/>
                <a:ea typeface="굴림체" pitchFamily="49" charset="-127"/>
                <a:cs typeface="Consolas" panose="020B0609020204030204" pitchFamily="49" charset="0"/>
              </a:rPr>
              <a:t>현재 숫자를 표시</a:t>
            </a:r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sz="1600" dirty="0">
              <a:latin typeface="Consolas" panose="020B0609020204030204" pitchFamily="49" charset="0"/>
              <a:ea typeface="굴림체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/>
              <a:t>DDL Structure</a:t>
            </a:r>
            <a:endParaRPr lang="ko-KR" altLang="en-US" smtClean="0"/>
          </a:p>
        </p:txBody>
      </p:sp>
      <p:sp>
        <p:nvSpPr>
          <p:cNvPr id="9219" name="내용 개체 틀 4"/>
          <p:cNvSpPr>
            <a:spLocks noGrp="1"/>
          </p:cNvSpPr>
          <p:nvPr>
            <p:ph idx="1"/>
          </p:nvPr>
        </p:nvSpPr>
        <p:spPr bwMode="auto">
          <a:xfrm>
            <a:off x="457200" y="1285875"/>
            <a:ext cx="8229600" cy="500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CREATE</a:t>
            </a:r>
          </a:p>
          <a:p>
            <a:pPr lvl="1"/>
            <a:r>
              <a:rPr lang="ko-KR" altLang="en-US" dirty="0" smtClean="0"/>
              <a:t>객체를 생성하기 위한 명령문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ALTER</a:t>
            </a:r>
          </a:p>
          <a:p>
            <a:pPr lvl="1"/>
            <a:r>
              <a:rPr lang="ko-KR" altLang="en-US" dirty="0" smtClean="0"/>
              <a:t>객체를 수정하기 위한 명령문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DROP</a:t>
            </a:r>
          </a:p>
          <a:p>
            <a:pPr lvl="1"/>
            <a:r>
              <a:rPr lang="ko-KR" altLang="en-US" dirty="0" smtClean="0"/>
              <a:t>객체를 삭제하기 위한 명령문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865986E-ADD6-44DA-9863-2A1A6F7FC65C}" type="slidenum">
              <a:rPr kumimoji="0" lang="en-US" altLang="ko-KR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5</a:t>
            </a:fld>
            <a:endParaRPr kumimoji="0" lang="en-US" altLang="ko-KR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CREATE TABLE</a:t>
            </a:r>
            <a:endParaRPr lang="ko-KR" altLang="en-US" smtClean="0"/>
          </a:p>
        </p:txBody>
      </p:sp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268760"/>
            <a:ext cx="8229600" cy="4768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dirty="0" smtClean="0"/>
              <a:t>문법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테이블 생성 규칙</a:t>
            </a: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6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857249" y="1792212"/>
            <a:ext cx="4987925" cy="14906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CREATE</a:t>
            </a:r>
            <a:r>
              <a:rPr lang="ko-KR" altLang="en-US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　</a:t>
            </a:r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TABLE</a:t>
            </a:r>
            <a:r>
              <a:rPr lang="ko-KR" altLang="en-US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　테이블 명 </a:t>
            </a:r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(</a:t>
            </a:r>
          </a:p>
          <a:p>
            <a:pPr eaLnBrk="1" hangingPunct="1"/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      </a:t>
            </a:r>
            <a:r>
              <a:rPr lang="ko-KR" altLang="en-US" b="1" dirty="0" err="1">
                <a:latin typeface="Tahoma" pitchFamily="34" charset="0"/>
                <a:ea typeface="굴림체" pitchFamily="49" charset="-127"/>
                <a:cs typeface="Tahoma" pitchFamily="34" charset="0"/>
              </a:rPr>
              <a:t>칼럼명</a:t>
            </a:r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1 DATATYPE [DEFAULT </a:t>
            </a:r>
            <a:r>
              <a:rPr lang="ko-KR" altLang="en-US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형식</a:t>
            </a:r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] , </a:t>
            </a:r>
          </a:p>
          <a:p>
            <a:pPr eaLnBrk="1" hangingPunct="1"/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      </a:t>
            </a:r>
            <a:r>
              <a:rPr lang="ko-KR" altLang="en-US" b="1" dirty="0" err="1">
                <a:latin typeface="Tahoma" pitchFamily="34" charset="0"/>
                <a:ea typeface="굴림체" pitchFamily="49" charset="-127"/>
                <a:cs typeface="Tahoma" pitchFamily="34" charset="0"/>
              </a:rPr>
              <a:t>칼럼명</a:t>
            </a:r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2 DATATYPE [DEFAULT </a:t>
            </a:r>
            <a:r>
              <a:rPr lang="ko-KR" altLang="en-US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형식</a:t>
            </a:r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] , </a:t>
            </a:r>
          </a:p>
          <a:p>
            <a:pPr eaLnBrk="1" hangingPunct="1"/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      . . .      </a:t>
            </a:r>
          </a:p>
          <a:p>
            <a:pPr eaLnBrk="1" hangingPunct="1"/>
            <a:r>
              <a:rPr lang="en-US" altLang="ko-KR" b="1" dirty="0">
                <a:latin typeface="Tahoma" pitchFamily="34" charset="0"/>
                <a:ea typeface="굴림체" pitchFamily="49" charset="-127"/>
                <a:cs typeface="Tahoma" pitchFamily="34" charset="0"/>
              </a:rPr>
              <a:t>) ;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857249" y="3952453"/>
            <a:ext cx="7724775" cy="2428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테이블 명은 객체를 의미할 수 있는 적절한 이름 사용 하되 동일한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  사용자가 소유한 다른 객체의 이름과 중복되지 않아야 함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b="1" dirty="0" err="1">
                <a:latin typeface="굴림체" pitchFamily="49" charset="-127"/>
                <a:ea typeface="굴림체" pitchFamily="49" charset="-127"/>
              </a:rPr>
              <a:t>칼럼명은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다른 테이블과 연관하여 일관성 있는 이름으로 작성 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테이블 명과 칼럼 명은 반드시 문자로 시작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최대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30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자까지 허용 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- A-Z, a-z, 0-9, _, $, #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만이 허용 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칼럼명도 한 테이블 내에서는 중복되게 지정할 수 없음 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- ORACLE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의 </a:t>
            </a:r>
            <a:r>
              <a:rPr lang="ko-KR" altLang="en-US" b="1" dirty="0" err="1">
                <a:latin typeface="굴림체" pitchFamily="49" charset="-127"/>
                <a:ea typeface="굴림체" pitchFamily="49" charset="-127"/>
              </a:rPr>
              <a:t>예약어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(Reserved word)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는 쓸 수 없음</a:t>
            </a:r>
            <a:r>
              <a:rPr lang="ko-KR" altLang="en-US" dirty="0"/>
              <a:t>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783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CREATE TABLE</a:t>
            </a:r>
            <a:endParaRPr lang="ko-KR" altLang="en-US" smtClean="0"/>
          </a:p>
        </p:txBody>
      </p:sp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예제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7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7249" y="1646156"/>
            <a:ext cx="7459167" cy="286296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CREATE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TABLE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　</a:t>
            </a:r>
            <a:r>
              <a:rPr lang="en-US" altLang="ko-KR" dirty="0" smtClean="0">
                <a:latin typeface="+mn-ea"/>
                <a:ea typeface="+mn-ea"/>
              </a:rPr>
              <a:t>EMP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( --EMP </a:t>
            </a:r>
            <a:r>
              <a:rPr lang="ko-KR" altLang="en-US" b="1" dirty="0" smtClean="0">
                <a:latin typeface="+mn-ea"/>
                <a:ea typeface="+mn-ea"/>
                <a:cs typeface="Tahoma" pitchFamily="34" charset="0"/>
              </a:rPr>
              <a:t>테이블 생성</a:t>
            </a:r>
            <a:endParaRPr lang="en-US" altLang="ko-KR" b="1" dirty="0" smtClean="0">
              <a:latin typeface="+mn-ea"/>
              <a:ea typeface="+mn-ea"/>
              <a:cs typeface="Tahoma" pitchFamily="34" charset="0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EMPNO   NUMBER </a:t>
            </a:r>
            <a:r>
              <a:rPr lang="en-US" altLang="ko-KR" b="1" dirty="0">
                <a:latin typeface="+mn-ea"/>
                <a:ea typeface="+mn-ea"/>
              </a:rPr>
              <a:t>CONSTRAINT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emp_pk_empno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PRIMARY KEY</a:t>
            </a:r>
            <a:r>
              <a:rPr lang="en-US" altLang="ko-KR" dirty="0">
                <a:latin typeface="+mn-ea"/>
                <a:ea typeface="+mn-ea"/>
              </a:rPr>
              <a:t>, 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ENAME    VARCHAR2(20</a:t>
            </a:r>
            <a:r>
              <a:rPr lang="en-US" altLang="ko-KR" dirty="0">
                <a:latin typeface="+mn-ea"/>
                <a:ea typeface="+mn-ea"/>
              </a:rPr>
              <a:t>),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JOB         VARCHAR2(40</a:t>
            </a:r>
            <a:r>
              <a:rPr lang="en-US" altLang="ko-KR" dirty="0">
                <a:latin typeface="+mn-ea"/>
                <a:ea typeface="+mn-ea"/>
              </a:rPr>
              <a:t>),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MGR       NUMBER</a:t>
            </a:r>
            <a:r>
              <a:rPr lang="en-US" altLang="ko-KR" dirty="0">
                <a:latin typeface="+mn-ea"/>
                <a:ea typeface="+mn-ea"/>
              </a:rPr>
              <a:t>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HIREDATE </a:t>
            </a:r>
            <a:r>
              <a:rPr lang="en-US" altLang="ko-KR" dirty="0">
                <a:latin typeface="+mn-ea"/>
                <a:ea typeface="+mn-ea"/>
              </a:rPr>
              <a:t>DATE,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SAL         NUMBER</a:t>
            </a:r>
            <a:r>
              <a:rPr lang="en-US" altLang="ko-KR" dirty="0">
                <a:latin typeface="+mn-ea"/>
                <a:ea typeface="+mn-ea"/>
              </a:rPr>
              <a:t>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COMM     NUMBER</a:t>
            </a:r>
            <a:r>
              <a:rPr lang="en-US" altLang="ko-KR" dirty="0">
                <a:latin typeface="+mn-ea"/>
                <a:ea typeface="+mn-ea"/>
              </a:rPr>
              <a:t>, </a:t>
            </a:r>
            <a:endParaRPr lang="en-US" altLang="ko-KR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DEPTNO   NUMBER</a:t>
            </a:r>
          </a:p>
          <a:p>
            <a:pPr marL="36576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7249" y="4797152"/>
            <a:ext cx="7459167" cy="147797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6576"/>
            <a:r>
              <a:rPr lang="en-US" altLang="ko-KR" b="1" dirty="0" smtClean="0">
                <a:latin typeface="+mn-ea"/>
              </a:rPr>
              <a:t>CREATE </a:t>
            </a:r>
            <a:r>
              <a:rPr lang="en-US" altLang="ko-KR" b="1" dirty="0">
                <a:latin typeface="+mn-ea"/>
              </a:rPr>
              <a:t>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DEPT( </a:t>
            </a:r>
            <a:r>
              <a:rPr lang="en-US" altLang="ko-KR" b="1" dirty="0" smtClean="0">
                <a:latin typeface="+mn-ea"/>
                <a:cs typeface="Tahoma" pitchFamily="34" charset="0"/>
              </a:rPr>
              <a:t>--DEPT </a:t>
            </a:r>
            <a:r>
              <a:rPr lang="ko-KR" altLang="en-US" b="1" dirty="0">
                <a:latin typeface="+mn-ea"/>
                <a:cs typeface="Tahoma" pitchFamily="34" charset="0"/>
              </a:rPr>
              <a:t>테이블 </a:t>
            </a:r>
            <a:r>
              <a:rPr lang="ko-KR" altLang="en-US" b="1" dirty="0" smtClean="0">
                <a:latin typeface="+mn-ea"/>
                <a:cs typeface="Tahoma" pitchFamily="34" charset="0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</a:rPr>
              <a:t>DEPTNO </a:t>
            </a:r>
            <a:r>
              <a:rPr lang="en-US" altLang="ko-KR" dirty="0">
                <a:latin typeface="+mn-ea"/>
              </a:rPr>
              <a:t>NUMBER </a:t>
            </a:r>
            <a:r>
              <a:rPr lang="en-US" altLang="ko-KR" b="1" dirty="0">
                <a:latin typeface="+mn-ea"/>
              </a:rPr>
              <a:t>CONSTRAINT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dept_pk_deptno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PRIMARY KEY</a:t>
            </a:r>
            <a:r>
              <a:rPr lang="en-US" altLang="ko-KR" dirty="0">
                <a:latin typeface="+mn-ea"/>
              </a:rPr>
              <a:t>, DNAME </a:t>
            </a:r>
            <a:r>
              <a:rPr lang="en-US" altLang="ko-KR" dirty="0" smtClean="0">
                <a:latin typeface="+mn-ea"/>
              </a:rPr>
              <a:t> VARCHAR2(40</a:t>
            </a:r>
            <a:r>
              <a:rPr lang="en-US" altLang="ko-KR" dirty="0">
                <a:latin typeface="+mn-ea"/>
              </a:rPr>
              <a:t>), </a:t>
            </a:r>
            <a:endParaRPr lang="en-US" altLang="ko-KR" dirty="0" smtClean="0">
              <a:latin typeface="+mn-ea"/>
            </a:endParaRPr>
          </a:p>
          <a:p>
            <a:pPr marL="36576" indent="0">
              <a:buNone/>
            </a:pPr>
            <a:r>
              <a:rPr lang="en-US" altLang="ko-KR" dirty="0" smtClean="0">
                <a:latin typeface="+mn-ea"/>
              </a:rPr>
              <a:t>LOC       VARCHAR2(50</a:t>
            </a:r>
            <a:r>
              <a:rPr lang="en-US" altLang="ko-KR" dirty="0">
                <a:latin typeface="+mn-ea"/>
              </a:rPr>
              <a:t>)) ;</a:t>
            </a:r>
          </a:p>
          <a:p>
            <a:pPr eaLnBrk="1" hangingPunct="1"/>
            <a:r>
              <a:rPr lang="en-US" altLang="ko-KR" b="1" dirty="0">
                <a:latin typeface="+mn-ea"/>
                <a:cs typeface="Tahoma" pitchFamily="34" charset="0"/>
              </a:rPr>
              <a:t>) </a:t>
            </a:r>
            <a:r>
              <a:rPr lang="en-US" altLang="ko-KR" b="1" dirty="0" smtClean="0">
                <a:latin typeface="+mn-ea"/>
                <a:cs typeface="Tahoma" pitchFamily="34" charset="0"/>
              </a:rPr>
              <a:t>;</a:t>
            </a:r>
            <a:endParaRPr lang="en-US" altLang="ko-KR" b="1" dirty="0">
              <a:latin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CREATE TABLE</a:t>
            </a:r>
            <a:endParaRPr lang="ko-KR" altLang="en-US" smtClean="0"/>
          </a:p>
        </p:txBody>
      </p:sp>
      <p:sp>
        <p:nvSpPr>
          <p:cNvPr id="10243" name="내용 개체 틀 14"/>
          <p:cNvSpPr>
            <a:spLocks noGrp="1"/>
          </p:cNvSpPr>
          <p:nvPr>
            <p:ph idx="1"/>
          </p:nvPr>
        </p:nvSpPr>
        <p:spPr bwMode="auto">
          <a:xfrm>
            <a:off x="467544" y="1124744"/>
            <a:ext cx="8229600" cy="5544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400" dirty="0" smtClean="0"/>
              <a:t>USER_TABLES </a:t>
            </a:r>
            <a:r>
              <a:rPr lang="ko-KR" altLang="en-US" sz="2400" dirty="0"/>
              <a:t>데이터사전을 조회 하면 유저가 소유한 </a:t>
            </a:r>
            <a:r>
              <a:rPr lang="ko-KR" altLang="en-US" sz="2400" dirty="0" smtClean="0"/>
              <a:t>테이블을 </a:t>
            </a:r>
            <a:r>
              <a:rPr lang="ko-KR" altLang="en-US" sz="2400" dirty="0"/>
              <a:t>확인 할 수 있다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>
              <a:latin typeface="+mn-ea"/>
            </a:endParaRPr>
          </a:p>
        </p:txBody>
      </p:sp>
      <p:sp>
        <p:nvSpPr>
          <p:cNvPr id="10244" name="슬라이드 번호 개체 틀 1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3376B9-6D71-4601-8D90-E4F7284AA8AF}" type="slidenum">
              <a:rPr kumimoji="0" lang="en-US" altLang="ko-KR" smtClean="0">
                <a:latin typeface="Tahoma" pitchFamily="34" charset="0"/>
              </a:rPr>
              <a:pPr eaLnBrk="1" hangingPunct="1"/>
              <a:t>8</a:t>
            </a:fld>
            <a:endParaRPr kumimoji="0" lang="en-US" altLang="ko-KR" smtClean="0"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0148" y="2060848"/>
            <a:ext cx="7459167" cy="120097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/>
              <a:t>SQL&gt;</a:t>
            </a:r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 err="1"/>
              <a:t>table_name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USER_TABLES</a:t>
            </a:r>
            <a:r>
              <a:rPr lang="en-US" altLang="ko-KR" dirty="0" smtClean="0"/>
              <a:t>;</a:t>
            </a:r>
          </a:p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       </a:t>
            </a:r>
          </a:p>
          <a:p>
            <a:pPr eaLnBrk="1" hangingPunct="1"/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     </a:t>
            </a:r>
            <a:r>
              <a:rPr lang="en-US" altLang="ko-KR" b="1" dirty="0"/>
              <a:t>SELECT</a:t>
            </a:r>
            <a:r>
              <a:rPr lang="en-US" altLang="ko-KR" dirty="0"/>
              <a:t> *</a:t>
            </a:r>
            <a:r>
              <a:rPr lang="en-US" altLang="ko-KR" dirty="0" smtClean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smtClean="0"/>
              <a:t> tab;</a:t>
            </a:r>
            <a:endParaRPr lang="en-US" altLang="ko-KR" dirty="0"/>
          </a:p>
          <a:p>
            <a:pPr eaLnBrk="1" hangingPunct="1"/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04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14338" y="1133475"/>
            <a:ext cx="5813425" cy="5153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smtClean="0"/>
              <a:t>Oracle</a:t>
            </a:r>
            <a:r>
              <a:rPr lang="ko-KR" altLang="en-US" sz="2200" b="1" smtClean="0"/>
              <a:t>에서 제공하는 데이터 타입</a:t>
            </a:r>
          </a:p>
        </p:txBody>
      </p:sp>
      <p:graphicFrame>
        <p:nvGraphicFramePr>
          <p:cNvPr id="123040" name="Group 16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5483623"/>
              </p:ext>
            </p:extLst>
          </p:nvPr>
        </p:nvGraphicFramePr>
        <p:xfrm>
          <a:off x="468313" y="1639888"/>
          <a:ext cx="8424862" cy="4502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5762"/>
                <a:gridCol w="6769100"/>
              </a:tblGrid>
              <a:tr h="3374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데이터타입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설 명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  <a:tr h="352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CHAR(s)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고정길이 문자열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s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는 최대 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2000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바이트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  <a:tr h="352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VARCHAR2(s)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가변길이 문자열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s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는 최대 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바이트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  <a:tr h="611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NUMBER(p,s)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수치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 p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는 최대 정밀도를 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1~38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까지 지정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 s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는 소수점 위치 지정으로 소수점 이하의 자리수를 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-84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에서부터 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127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까지의 범위에서 지정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  <a:tr h="352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DATE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초 단위 정밀도를 가진 날짜와 시각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  <a:tr h="352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RAW(s)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가변 길이 바이너리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 s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는 최대 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2000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바이트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  <a:tr h="352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최대 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2GB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의 가변 길이 문자열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  <a:tr h="352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 RAW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최대 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2GB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의 가변 길이 바이너리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  <a:tr h="611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CLOB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(Char) 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형의 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LOB(Large Object) 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타입의 데이터를 저장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 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최대 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4GB</a:t>
                      </a:r>
                      <a:r>
                        <a:rPr kumimoji="0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의 가변 길이 바이너리</a:t>
                      </a:r>
                      <a:r>
                        <a:rPr kumimoji="0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  <a:tr h="611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BLOB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최대 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4GB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가변 길이 바이너리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 CLOB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와 동일하나 문자형이 아닌 이진</a:t>
                      </a:r>
                      <a:r>
                        <a:rPr kumimoji="0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(Binary) </a:t>
                      </a: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데이터 저장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3600" marR="93600" marT="46807" marB="46807" horzOverflow="overflow"/>
                </a:tc>
              </a:tr>
            </a:tbl>
          </a:graphicData>
        </a:graphic>
      </p:graphicFrame>
      <p:sp>
        <p:nvSpPr>
          <p:cNvPr id="11302" name="제목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Tahoma" pitchFamily="34" charset="0"/>
                <a:cs typeface="Tahoma" pitchFamily="34" charset="0"/>
              </a:rPr>
              <a:t>TABLE DATA TYPE</a:t>
            </a:r>
            <a:endParaRPr lang="ko-KR" altLang="en-US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926</TotalTime>
  <Words>2376</Words>
  <Application>Microsoft Office PowerPoint</Application>
  <PresentationFormat>화면 슬라이드 쇼(4:3)</PresentationFormat>
  <Paragraphs>607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테크닉</vt:lpstr>
      <vt:lpstr>5. SQL DDL (Table Create, Alter, Drop) </vt:lpstr>
      <vt:lpstr>목차</vt:lpstr>
      <vt:lpstr>DDL Preview</vt:lpstr>
      <vt:lpstr>TABLE</vt:lpstr>
      <vt:lpstr>DDL Structure</vt:lpstr>
      <vt:lpstr>CREATE TABLE</vt:lpstr>
      <vt:lpstr>CREATE TABLE</vt:lpstr>
      <vt:lpstr>CREATE TABLE</vt:lpstr>
      <vt:lpstr>TABLE DATA TYPE</vt:lpstr>
      <vt:lpstr>CREATE TABLE</vt:lpstr>
      <vt:lpstr>CREATE TABLE</vt:lpstr>
      <vt:lpstr>PowerPoint 프레젠테이션</vt:lpstr>
      <vt:lpstr>TABLE CONSTRAINT</vt:lpstr>
      <vt:lpstr>TABLE CONSTRAINT</vt:lpstr>
      <vt:lpstr>TABLE CONSTRAINT</vt:lpstr>
      <vt:lpstr>TABLE CONSTRAINT</vt:lpstr>
      <vt:lpstr>TABLE CONSTRAINT</vt:lpstr>
      <vt:lpstr>TABLE CONSTRAINT</vt:lpstr>
      <vt:lpstr>TABLE CONSTRAINT</vt:lpstr>
      <vt:lpstr>TABLE CONSTRAINT</vt:lpstr>
      <vt:lpstr>CREATE TABLE 연습</vt:lpstr>
      <vt:lpstr>ALTER TABLE Structure</vt:lpstr>
      <vt:lpstr>ALTER TABLE Structure(cont)</vt:lpstr>
      <vt:lpstr>ALTER TABLE Structure(cont)</vt:lpstr>
      <vt:lpstr>ALTER TABLE 연습</vt:lpstr>
      <vt:lpstr>DROP TABLE Structure</vt:lpstr>
      <vt:lpstr>SQL DDL (View Create,  Alter,  Drop)</vt:lpstr>
      <vt:lpstr>VIEW Preview</vt:lpstr>
      <vt:lpstr>CREATE VIEW</vt:lpstr>
      <vt:lpstr>Why Using VIEW?</vt:lpstr>
      <vt:lpstr>Why Using VIEW?(Cont)</vt:lpstr>
      <vt:lpstr>VIEW Example</vt:lpstr>
      <vt:lpstr>VIEW Example</vt:lpstr>
      <vt:lpstr>VIEW Example</vt:lpstr>
      <vt:lpstr>VIEW Dictionary</vt:lpstr>
      <vt:lpstr>TOP-N</vt:lpstr>
      <vt:lpstr>SQL Index</vt:lpstr>
      <vt:lpstr>INDEX</vt:lpstr>
      <vt:lpstr>SQL Sequence</vt:lpstr>
      <vt:lpstr>Sequence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KITRI</cp:lastModifiedBy>
  <cp:revision>104</cp:revision>
  <dcterms:created xsi:type="dcterms:W3CDTF">2006-10-05T04:04:58Z</dcterms:created>
  <dcterms:modified xsi:type="dcterms:W3CDTF">2018-10-30T05:53:05Z</dcterms:modified>
</cp:coreProperties>
</file>