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 Slab" pitchFamily="2" charset="0"/>
      <p:regular r:id="rId12"/>
      <p:bold r:id="rId13"/>
    </p:embeddedFont>
    <p:embeddedFont>
      <p:font typeface="Source Sans Pro" panose="020B0503030403020204" pitchFamily="3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daaafd29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34daaafd29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daaafd29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34daaafd29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daaafd29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34daaafd29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daaafd29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34daaafd29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40" name="Google Shape;40;p6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" sz="6000" b="1" i="0" u="none" strike="noStrike" cap="none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Google Shape;43;p6"/>
          <p:cNvCxnSpPr>
            <a:endCxn id="41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6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6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78950" y="1991850"/>
            <a:ext cx="7224000" cy="1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2"/>
                </a:solidFill>
              </a:rPr>
              <a:t>Title: </a:t>
            </a:r>
            <a:r>
              <a:rPr lang="en" sz="2500" dirty="0"/>
              <a:t>A Parallel Algorithm Template for Updating Single-Source Shortest Paths in Large-Scale Dynamic Networks</a:t>
            </a:r>
            <a:endParaRPr sz="2500" dirty="0"/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chemeClr val="accent2"/>
                </a:solidFill>
              </a:rPr>
              <a:t>Authors:</a:t>
            </a:r>
            <a:r>
              <a:rPr lang="en" sz="2000" b="0" dirty="0"/>
              <a:t> </a:t>
            </a:r>
            <a:r>
              <a:rPr lang="en" sz="2000" b="0" dirty="0">
                <a:solidFill>
                  <a:schemeClr val="dk2"/>
                </a:solidFill>
              </a:rPr>
              <a:t>Arindam Khanda, Sriram Srinivasan, Sanjukta Bhowmick, Boyana Norris, Sajal K. Das</a:t>
            </a:r>
            <a:endParaRPr sz="2000" b="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Presented by: </a:t>
            </a:r>
            <a:r>
              <a:rPr lang="en" sz="2000" dirty="0">
                <a:solidFill>
                  <a:schemeClr val="accent2"/>
                </a:solidFill>
              </a:rPr>
              <a:t>Tooba Ali, Muneeb Ul Islam, Tooba</a:t>
            </a:r>
            <a:endParaRPr sz="20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58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/>
        </p:nvSpPr>
        <p:spPr>
          <a:xfrm>
            <a:off x="572350" y="402200"/>
            <a:ext cx="7951200" cy="4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Problem Definition</a:t>
            </a:r>
            <a:endParaRPr sz="2200" b="1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Dynamic SSSP Problem:</a:t>
            </a:r>
            <a:endParaRPr sz="1700" b="1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What it solves: </a:t>
            </a:r>
            <a:r>
              <a:rPr lang="en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Computes shortest paths from a source vertex in graphs that change over time (edge/vertex insertions/deletions, weight updates).</a:t>
            </a:r>
            <a:endParaRPr sz="1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Challenges:</a:t>
            </a:r>
            <a:endParaRPr sz="1700" b="1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Slab"/>
              <a:buChar char="●"/>
            </a:pPr>
            <a:r>
              <a:rPr lang="en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Real-world networks are large (millions of vertices, billions of edges) and dynamic.</a:t>
            </a:r>
            <a:endParaRPr sz="1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Slab"/>
              <a:buChar char="●"/>
            </a:pPr>
            <a:r>
              <a:rPr lang="en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Traditional SSSP algorithms assume static graphs, leading to inefficiency when recomputing from scratch.</a:t>
            </a:r>
            <a:endParaRPr sz="1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Goal: </a:t>
            </a:r>
            <a:r>
              <a:rPr lang="en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Efficiently update SSSP results by localizing changes to affected  				    subgraphs.</a:t>
            </a:r>
            <a:endParaRPr sz="1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932428" y="2652981"/>
            <a:ext cx="17817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2007150" y="1369925"/>
            <a:ext cx="62841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786150" y="162425"/>
            <a:ext cx="7571700" cy="16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2"/>
                </a:solidFill>
              </a:rPr>
              <a:t>Sequential Algorithm Overview</a:t>
            </a:r>
            <a:endParaRPr sz="22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Key Steps: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80853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◎"/>
            </a:pPr>
            <a:r>
              <a:rPr lang="en" sz="1800">
                <a:solidFill>
                  <a:schemeClr val="accent2"/>
                </a:solidFill>
              </a:rPr>
              <a:t>Identify affected vertices:</a:t>
            </a:r>
            <a:endParaRPr sz="1800">
              <a:solidFill>
                <a:schemeClr val="accent2"/>
              </a:solidFill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accent1"/>
                </a:solidFill>
              </a:rPr>
              <a:t>For edge deletion:</a:t>
            </a:r>
            <a:r>
              <a:rPr lang="en" sz="1800"/>
              <a:t> Disconnect subtrees rooted at affected vertices.</a:t>
            </a:r>
            <a:endParaRPr sz="1800"/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accent1"/>
                </a:solidFill>
              </a:rPr>
              <a:t>For edge insertion:</a:t>
            </a:r>
            <a:r>
              <a:rPr lang="en" sz="1800"/>
              <a:t> Update distances if a shorter path is found.</a:t>
            </a:r>
            <a:endParaRPr sz="18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◎"/>
            </a:pPr>
            <a:r>
              <a:rPr lang="en" sz="1800">
                <a:solidFill>
                  <a:schemeClr val="accent2"/>
                </a:solidFill>
              </a:rPr>
              <a:t>Update distances iteratively:</a:t>
            </a:r>
            <a:endParaRPr sz="1800">
              <a:solidFill>
                <a:schemeClr val="accent2"/>
              </a:solidFill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Propagate changes through affected subgraphs until convergence.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◎"/>
            </a:pPr>
            <a:r>
              <a:rPr lang="en" sz="1800">
                <a:solidFill>
                  <a:schemeClr val="accent2"/>
                </a:solidFill>
              </a:rPr>
              <a:t>Data Structures:</a:t>
            </a:r>
            <a:endParaRPr sz="1800">
              <a:solidFill>
                <a:schemeClr val="accent2"/>
              </a:solidFill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SSSP tree stored as an adjacency list with Parent, Dist, and Affected arrays.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786125" y="889475"/>
            <a:ext cx="3675300" cy="21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Step 1 (Trivially Parallel):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Process each changed edge independently to mark affected vertices (no synchronization needed).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b="1"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786150" y="54150"/>
            <a:ext cx="7571700" cy="12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2"/>
                </a:solidFill>
              </a:rPr>
              <a:t>Parallelization Strategy</a:t>
            </a:r>
            <a:endParaRPr sz="22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2"/>
          </p:nvPr>
        </p:nvSpPr>
        <p:spPr>
          <a:xfrm>
            <a:off x="4461425" y="1200150"/>
            <a:ext cx="4108500" cy="21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Step 2 (Synchronization Challenge):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iterative updates to avoid locks: Vertices converge to correct distances over iterations.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b="1"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750250" y="3279475"/>
            <a:ext cx="8074800" cy="1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Platforms:</a:t>
            </a:r>
            <a:endParaRPr sz="200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GPU (CUDA):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Vertex-Marking Functional Blocks (VMFB) for parallel edge/vertex processing.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Shared Memory (OpenMP): 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Dynamic scheduling for load balancing.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786150" y="-262975"/>
            <a:ext cx="7571700" cy="23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2"/>
                </a:solidFill>
              </a:rPr>
              <a:t>Graph Partitioning with METIS</a:t>
            </a:r>
            <a:endParaRPr sz="2200" b="1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Proposed Enhancement (Not in Paper):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86150" y="1585600"/>
            <a:ext cx="7571700" cy="3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◎"/>
            </a:pPr>
            <a:r>
              <a:rPr lang="en" sz="1800">
                <a:solidFill>
                  <a:schemeClr val="accent2"/>
                </a:solidFill>
              </a:rPr>
              <a:t>Why METIS?</a:t>
            </a:r>
            <a:endParaRPr sz="1800">
              <a:solidFill>
                <a:schemeClr val="accent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Improves load balancing by partitioning the graph into balanced subgraphs.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Reduces cross-partition communication in distributed implementations (MPI).</a:t>
            </a:r>
            <a:endParaRPr sz="18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◎"/>
            </a:pPr>
            <a:r>
              <a:rPr lang="en" sz="1800">
                <a:solidFill>
                  <a:schemeClr val="accent2"/>
                </a:solidFill>
              </a:rPr>
              <a:t>Integration:</a:t>
            </a:r>
            <a:endParaRPr sz="1800">
              <a:solidFill>
                <a:schemeClr val="accent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Partition the graph statically; dynamically assign affected subgraphs during updates.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786150" y="308125"/>
            <a:ext cx="75717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2"/>
                </a:solidFill>
              </a:rPr>
              <a:t>Performance Results from Paper</a:t>
            </a:r>
            <a:endParaRPr sz="2200" b="1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Findings: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680650" y="1200150"/>
            <a:ext cx="27231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G</a:t>
            </a:r>
            <a:r>
              <a:rPr lang="en" sz="1600" b="1"/>
              <a:t>PU Implementation:</a:t>
            </a:r>
            <a:endParaRPr sz="1600" b="1"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Up to 5.6x speedup vs. Gunrock (recompute-from-scratch) for 50M–100M edge updates.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Best performance when &gt;50% changes are insertions.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b="1"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2"/>
          </p:nvPr>
        </p:nvSpPr>
        <p:spPr>
          <a:xfrm>
            <a:off x="3457350" y="1200150"/>
            <a:ext cx="2362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Shared Memory (OpenMP):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Outperformed Galois by up to 5x for 100M changes.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b="1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Scalability: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Near-linear speedup with threads (tested up to 72 cores).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b="1"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86150" y="-796650"/>
            <a:ext cx="7571700" cy="28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2"/>
                </a:solidFill>
              </a:rPr>
              <a:t>Our Proposed Implementation Plan</a:t>
            </a:r>
            <a:endParaRPr sz="2200" b="1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◎"/>
            </a:pPr>
            <a:r>
              <a:rPr lang="en" sz="1800" dirty="0">
                <a:solidFill>
                  <a:schemeClr val="accent1"/>
                </a:solidFill>
              </a:rPr>
              <a:t>Hybrid Approach:</a:t>
            </a:r>
            <a:endParaRPr sz="1800" dirty="0">
              <a:solidFill>
                <a:schemeClr val="accent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292A2D"/>
              </a:buClr>
              <a:buSzPts val="1800"/>
              <a:buChar char="○"/>
            </a:pPr>
            <a:r>
              <a:rPr lang="en" sz="1800" dirty="0">
                <a:solidFill>
                  <a:srgbClr val="292A2D"/>
                </a:solidFill>
              </a:rPr>
              <a:t>Combine GPU (VMFB) and CPU (OpenMP) for heterogeneous systems.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◎"/>
            </a:pPr>
            <a:r>
              <a:rPr lang="en" sz="1800" dirty="0">
                <a:solidFill>
                  <a:schemeClr val="accent1"/>
                </a:solidFill>
              </a:rPr>
              <a:t>Optimizations:</a:t>
            </a:r>
            <a:endParaRPr sz="1800" dirty="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dirty="0"/>
              <a:t>Use METIS for initial partitioning (MPI) + dynamic load balancing (OpenMP).</a:t>
            </a:r>
            <a:endParaRPr sz="1800"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dirty="0"/>
              <a:t>Batch processing to reduce synchronization overhead.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◎"/>
            </a:pPr>
            <a:r>
              <a:rPr lang="en" sz="1800" dirty="0">
                <a:solidFill>
                  <a:schemeClr val="accent1"/>
                </a:solidFill>
              </a:rPr>
              <a:t>Validation:</a:t>
            </a:r>
            <a:endParaRPr sz="1800" dirty="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dirty="0"/>
              <a:t>Test on real-world graphs (e.g., LiveJournal, RMAT) with synthetic edge updates.</a:t>
            </a:r>
            <a:endParaRPr sz="18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86150" y="162425"/>
            <a:ext cx="7571700" cy="16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2"/>
                </a:solidFill>
              </a:rPr>
              <a:t>Expected Challenges</a:t>
            </a:r>
            <a:endParaRPr sz="2200" b="1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86150" y="812125"/>
            <a:ext cx="80853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en" sz="1800" dirty="0">
                <a:solidFill>
                  <a:schemeClr val="accent2"/>
                </a:solidFill>
              </a:rPr>
              <a:t>1. Load Imbalance:</a:t>
            </a:r>
            <a:endParaRPr sz="1800" dirty="0">
              <a:solidFill>
                <a:schemeClr val="accent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Affected subgraphs vary in size; dynamic scheduling critical.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K" sz="1800" dirty="0"/>
          </a:p>
          <a:p>
            <a:pPr marL="11430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en" sz="1800" dirty="0">
                <a:solidFill>
                  <a:schemeClr val="accent2"/>
                </a:solidFill>
              </a:rPr>
              <a:t>2. Synchronization:</a:t>
            </a:r>
            <a:endParaRPr sz="1800" dirty="0">
              <a:solidFill>
                <a:schemeClr val="accent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Iterative updates may increase redundancy; trade-off with lock overhead.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en" sz="1800" dirty="0">
                <a:solidFill>
                  <a:schemeClr val="accent2"/>
                </a:solidFill>
              </a:rPr>
              <a:t>3. Cycle Avoidance:</a:t>
            </a:r>
            <a:endParaRPr sz="1800" dirty="0">
              <a:solidFill>
                <a:schemeClr val="accent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Parallel insertions can create cycles; requires careful subtree disconnection.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</a:pPr>
            <a:r>
              <a:rPr lang="en" sz="1800" dirty="0">
                <a:solidFill>
                  <a:schemeClr val="accent2"/>
                </a:solidFill>
              </a:rPr>
              <a:t>4. Threshold Detection:</a:t>
            </a:r>
            <a:endParaRPr sz="1800" dirty="0">
              <a:solidFill>
                <a:schemeClr val="accent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Decide when to recompute vs. update (e.g., &gt;75% deletions).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2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60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sz="6000" b="1" i="0" u="none" strike="noStrike" cap="none">
              <a:solidFill>
                <a:schemeClr val="accen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None/>
            </a:pPr>
            <a:r>
              <a:rPr lang="en" sz="3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Any questions?</a:t>
            </a:r>
            <a:endParaRPr sz="3600" b="1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4294967295"/>
          </p:nvPr>
        </p:nvSpPr>
        <p:spPr>
          <a:xfrm>
            <a:off x="3070625" y="2288350"/>
            <a:ext cx="5774700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2"/>
                </a:solidFill>
              </a:rPr>
              <a:t>References</a:t>
            </a:r>
            <a:endParaRPr sz="2000" b="1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/>
              <a:t>Khanda et al., IEEE TPDS 2022 (this paper).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/>
              <a:t>Gunrock (Wang et al., PPoPP 2016).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/>
              <a:t>Galois (Pingali et al., PLDI 2011).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/>
              <a:t>METIS (Karypis et al.).</a:t>
            </a:r>
            <a:endParaRPr sz="1800"/>
          </a:p>
          <a:p>
            <a:pPr marL="9144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endParaRPr sz="1800"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On-screen Show (16:9)</PresentationFormat>
  <Paragraphs>109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 Slab</vt:lpstr>
      <vt:lpstr>Source Sans Pro</vt:lpstr>
      <vt:lpstr>Arial</vt:lpstr>
      <vt:lpstr>Cordelia template</vt:lpstr>
      <vt:lpstr>Title: A Parallel Algorithm Template for Updating Single-Source Shortest Paths in Large-Scale Dynamic Networks Authors: Arindam Khanda, Sriram Srinivasan, Sanjukta Bhowmick, Boyana Norris, Sajal K. Das  Presented by: Tooba Ali, Muneeb Ul Islam, Tooba </vt:lpstr>
      <vt:lpstr>PowerPoint Presentation</vt:lpstr>
      <vt:lpstr>     Sequential Algorithm Overview Key Steps:  </vt:lpstr>
      <vt:lpstr>  Parallelization Strategy Framework: </vt:lpstr>
      <vt:lpstr>   Graph Partitioning with METIS Proposed Enhancement (Not in Paper):  </vt:lpstr>
      <vt:lpstr>Performance Results from Paper Key Findings: </vt:lpstr>
      <vt:lpstr>      Our Proposed Implementation Plan   </vt:lpstr>
      <vt:lpstr>     Expected Challenges  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Muneeb -ul-Islam</cp:lastModifiedBy>
  <cp:revision>1</cp:revision>
  <dcterms:modified xsi:type="dcterms:W3CDTF">2025-04-20T18:41:36Z</dcterms:modified>
</cp:coreProperties>
</file>