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01"/>
    <p:restoredTop sz="94678"/>
  </p:normalViewPr>
  <p:slideViewPr>
    <p:cSldViewPr snapToGrid="0" snapToObjects="1">
      <p:cViewPr varScale="1">
        <p:scale>
          <a:sx n="229" d="100"/>
          <a:sy n="229" d="100"/>
        </p:scale>
        <p:origin x="10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6179F2-D522-4146-A1B7-268F55C80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C9D2AAE-669B-FC4D-BD4F-841F33AF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8A7FCF-D99F-1D4B-BF5E-CCDD21FC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29/1/2024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052F365-F385-9348-A5A5-AE222D35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233C08-2ECB-484A-B25E-312B57B3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24838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422A87-F12A-A34F-82BF-273F9544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0A6AE0A-03BE-BB4F-935B-855AEF711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622745-4994-CA4F-B507-8C8017FB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29/1/2024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636803-048D-4A43-86C0-8E799993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C0D06F-68B9-5A4F-A998-1424BFEE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257947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F3D531B-0BBF-AA4A-A610-982FD62A3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D7FD5AA-8C79-8E4A-8078-EFA1876F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015C48A-D2A0-2444-B94F-E55E3DD2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29/1/2024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442966-0C4F-C54D-B9F5-B5B48ED1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1C1205B-C445-AE46-AD14-4D15A497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11989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3D6F36-8B9C-454F-8D98-6489D687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AAAB9F-04BB-874E-98B4-2A6ADAEF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DA7C2F-F894-2C4D-A4B9-40FB2311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29/1/2024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1DA3A4-A859-5B4F-B691-4AF7D2EE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1142D7D-2597-C048-9740-FF16DCFA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1290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A08ED4-62EF-2943-9640-B554E287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2ED16F8-3B7A-8F47-B373-BD1EA43A4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3C272BA-B691-6941-83CB-1F2DF099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29/1/2024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604179-66E1-2E41-810A-FFEF71A7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41F56F-3663-6345-A9FD-0372D810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252496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0D9ED2-904C-6847-B2B3-40FC54A2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1E4B30-3CEF-7F47-970F-917A228B2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5280EC0-CA7A-1942-88D4-EA8AE5E80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D4A012B-B3E2-184E-B602-FEDA23C7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29/1/2024</a:t>
            </a:fld>
            <a:endParaRPr lang="hu-AE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2B4103D-0F26-6D49-BBF8-29599033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C66606A-F0F4-0242-AFC9-8184883B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21768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A1B79D-EEB8-1044-8F77-EDCAECE3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12AEF9D-9252-2340-A024-0CC5ABEB1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51E308A-A814-CD40-9CC0-4816495B0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2E2DC5E-F5E3-3048-81FC-023FC0F82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8F20CB4-E500-FB45-B10E-97EDFCC8A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4760C94-76E9-2A42-9B9E-5A026008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29/1/2024</a:t>
            </a:fld>
            <a:endParaRPr lang="hu-AE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80ED74B-DB09-8F42-BDCF-F681F244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7FD860F-0536-7749-96CB-34D4A771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295471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160F67-6F55-BC44-9823-2E9043AD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57AE733-6DCB-5D44-84AE-80EC2333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29/1/2024</a:t>
            </a:fld>
            <a:endParaRPr lang="hu-AE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B3A7FB0-7E64-6049-8995-9A20F7EA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D7A309E-CECB-2F46-9FB6-EB85CDD5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25267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EC34C79-B47F-0642-85B6-29A390F3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29/1/2024</a:t>
            </a:fld>
            <a:endParaRPr lang="hu-AE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672C935-309B-1C4D-BEDD-33E4661C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EEC9850-8FFD-8A4C-8A74-87A2A0AA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406491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BF43A6-8E5A-4647-9525-97B7F391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BAFEAB-472F-8648-82B8-7AE2ACF55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7EE7EFE-A6CF-A64F-918F-FDBAC5EE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7B57E39-988F-1042-85B4-B0A7A81F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29/1/2024</a:t>
            </a:fld>
            <a:endParaRPr lang="hu-AE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FFFAC2D-854E-534C-BF37-96972D1B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73819C8-ABED-5445-8FB8-F29376BD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130781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F6FB6C-4766-F74D-94AC-D09953FE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64FF05E-AC72-7344-98F6-6A8785F90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AE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F60C182-868F-0D48-8331-9ABC6B54E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E5717C0-E695-5740-9B61-12747262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E9AB7-E685-784A-BE37-C84773150D37}" type="datetimeFigureOut">
              <a:rPr lang="hu-AE" smtClean="0"/>
              <a:t>29/1/2024</a:t>
            </a:fld>
            <a:endParaRPr lang="hu-AE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3C656CE-3B20-EC40-A89D-2464431E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AE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37C7600-19D4-FF4F-942E-A840D55F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254416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CAFBC5D-EB9F-794C-95F8-0FC3FC56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hu-AE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01C464-383C-0341-BC78-28EDA9E51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A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352DDC-16A1-EC46-9F6C-D7E9246EA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9AB7-E685-784A-BE37-C84773150D37}" type="datetimeFigureOut">
              <a:rPr lang="hu-AE" smtClean="0"/>
              <a:t>29/1/2024</a:t>
            </a:fld>
            <a:endParaRPr lang="hu-A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E1334B-4090-C042-8024-EB73582E3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A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BC87E8-0309-224C-8D9B-209B8E998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47A72-364D-3243-9642-51C417B56BC3}" type="slidenum">
              <a:rPr lang="hu-AE" smtClean="0"/>
              <a:t>‹#›</a:t>
            </a:fld>
            <a:endParaRPr lang="hu-AE"/>
          </a:p>
        </p:txBody>
      </p:sp>
    </p:spTree>
    <p:extLst>
      <p:ext uri="{BB962C8B-B14F-4D97-AF65-F5344CB8AC3E}">
        <p14:creationId xmlns:p14="http://schemas.microsoft.com/office/powerpoint/2010/main" val="6456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Kép 42" descr="A képen elektronika, Elektronikus eszköz, Hangszóróláda, hangszóró látható&#10;&#10;Automatikusan generált leírás">
            <a:extLst>
              <a:ext uri="{FF2B5EF4-FFF2-40B4-BE49-F238E27FC236}">
                <a16:creationId xmlns:a16="http://schemas.microsoft.com/office/drawing/2014/main" id="{32698ED9-BA41-9743-ABAD-E7E2E37CB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797" y="3834580"/>
            <a:ext cx="870679" cy="1362802"/>
          </a:xfrm>
          <a:prstGeom prst="rect">
            <a:avLst/>
          </a:prstGeom>
        </p:spPr>
      </p:pic>
      <p:pic>
        <p:nvPicPr>
          <p:cNvPr id="3" name="Kép 2" descr="A képen elektronika, Elektronikus eszköz, erősítő látható&#10;&#10;Automatikusan generált leírás">
            <a:extLst>
              <a:ext uri="{FF2B5EF4-FFF2-40B4-BE49-F238E27FC236}">
                <a16:creationId xmlns:a16="http://schemas.microsoft.com/office/drawing/2014/main" id="{8F73906C-96CF-A285-24DC-6D768ECD4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876" y="2118659"/>
            <a:ext cx="2181145" cy="739530"/>
          </a:xfrm>
          <a:prstGeom prst="rect">
            <a:avLst/>
          </a:prstGeom>
        </p:spPr>
      </p:pic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15DD8B49-4A42-F56E-68AA-A44420745ECF}"/>
              </a:ext>
            </a:extLst>
          </p:cNvPr>
          <p:cNvGrpSpPr/>
          <p:nvPr/>
        </p:nvGrpSpPr>
        <p:grpSpPr>
          <a:xfrm>
            <a:off x="7468513" y="5183437"/>
            <a:ext cx="3080563" cy="1692126"/>
            <a:chOff x="8544613" y="4901371"/>
            <a:chExt cx="3080563" cy="1692126"/>
          </a:xfrm>
        </p:grpSpPr>
        <p:pic>
          <p:nvPicPr>
            <p:cNvPr id="39" name="Kép 38">
              <a:extLst>
                <a:ext uri="{FF2B5EF4-FFF2-40B4-BE49-F238E27FC236}">
                  <a16:creationId xmlns:a16="http://schemas.microsoft.com/office/drawing/2014/main" id="{BC565AC3-EA26-4049-AD88-1DFE23AA8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44613" y="4901371"/>
              <a:ext cx="1310568" cy="1692126"/>
            </a:xfrm>
            <a:prstGeom prst="rect">
              <a:avLst/>
            </a:prstGeom>
          </p:spPr>
        </p:pic>
        <p:sp>
          <p:nvSpPr>
            <p:cNvPr id="42" name="Szövegdoboz 41">
              <a:extLst>
                <a:ext uri="{FF2B5EF4-FFF2-40B4-BE49-F238E27FC236}">
                  <a16:creationId xmlns:a16="http://schemas.microsoft.com/office/drawing/2014/main" id="{A89E5010-4815-0A42-9A84-8F76F1D8955E}"/>
                </a:ext>
              </a:extLst>
            </p:cNvPr>
            <p:cNvSpPr txBox="1"/>
            <p:nvPr/>
          </p:nvSpPr>
          <p:spPr>
            <a:xfrm>
              <a:off x="9791847" y="4901371"/>
              <a:ext cx="1833329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AE" dirty="0"/>
                <a:t>Volciclab </a:t>
              </a:r>
              <a:r>
                <a:rPr lang="hu-HU" dirty="0"/>
                <a:t>Server</a:t>
              </a:r>
              <a:endParaRPr lang="hu-AE" dirty="0"/>
            </a:p>
            <a:p>
              <a:r>
                <a:rPr lang="hu-HU" sz="1100" dirty="0"/>
                <a:t>File server</a:t>
              </a:r>
            </a:p>
            <a:p>
              <a:r>
                <a:rPr lang="hu-HU" sz="1100" dirty="0"/>
                <a:t> 4 TB RAID 1, </a:t>
              </a:r>
              <a:r>
                <a:rPr lang="hu-HU" sz="1100" dirty="0" err="1"/>
                <a:t>mounted</a:t>
              </a:r>
              <a:r>
                <a:rPr lang="hu-HU" sz="1100" dirty="0"/>
                <a:t> </a:t>
              </a:r>
              <a:r>
                <a:rPr lang="hu-HU" sz="1100" dirty="0" err="1"/>
                <a:t>as</a:t>
              </a:r>
              <a:r>
                <a:rPr lang="hu-HU" sz="1100" dirty="0"/>
                <a:t> X:\</a:t>
              </a:r>
            </a:p>
            <a:p>
              <a:r>
                <a:rPr lang="hu-AE" dirty="0"/>
                <a:t>192.168.42.5</a:t>
              </a:r>
            </a:p>
            <a:p>
              <a:endParaRPr lang="hu-AE" dirty="0"/>
            </a:p>
          </p:txBody>
        </p:sp>
      </p:grpSp>
      <p:pic>
        <p:nvPicPr>
          <p:cNvPr id="30" name="Kép 29">
            <a:extLst>
              <a:ext uri="{FF2B5EF4-FFF2-40B4-BE49-F238E27FC236}">
                <a16:creationId xmlns:a16="http://schemas.microsoft.com/office/drawing/2014/main" id="{020B1EF8-4B06-4E43-8496-18460FD48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696" y="618053"/>
            <a:ext cx="1709058" cy="128179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64FCEB7-DD5D-5A40-8795-15FDF29F4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44" y="2205720"/>
            <a:ext cx="1760850" cy="990599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45739D4-9DF1-2149-BFEB-3C43C2372230}"/>
              </a:ext>
            </a:extLst>
          </p:cNvPr>
          <p:cNvSpPr txBox="1"/>
          <p:nvPr/>
        </p:nvSpPr>
        <p:spPr>
          <a:xfrm>
            <a:off x="-6164" y="-41738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AE" sz="3600" dirty="0">
                <a:solidFill>
                  <a:srgbClr val="FF0000"/>
                </a:solidFill>
              </a:rPr>
              <a:t>The Volciclab </a:t>
            </a:r>
            <a:r>
              <a:rPr lang="hu-HU" sz="3600" dirty="0">
                <a:solidFill>
                  <a:srgbClr val="FF0000"/>
                </a:solidFill>
              </a:rPr>
              <a:t>N</a:t>
            </a:r>
            <a:r>
              <a:rPr lang="hu-AE" sz="3600" dirty="0">
                <a:solidFill>
                  <a:srgbClr val="FF0000"/>
                </a:solidFill>
              </a:rPr>
              <a:t>etwork </a:t>
            </a:r>
            <a:r>
              <a:rPr lang="hu-HU" sz="3600" dirty="0">
                <a:solidFill>
                  <a:srgbClr val="FF0000"/>
                </a:solidFill>
              </a:rPr>
              <a:t>I</a:t>
            </a:r>
            <a:r>
              <a:rPr lang="hu-AE" sz="3600">
                <a:solidFill>
                  <a:srgbClr val="FF0000"/>
                </a:solidFill>
              </a:rPr>
              <a:t>nfrastructure</a:t>
            </a:r>
            <a:endParaRPr lang="hu-AE" sz="3600" dirty="0">
              <a:solidFill>
                <a:srgbClr val="FF0000"/>
              </a:solidFill>
            </a:endParaRPr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90E176BD-817B-BC4A-9CAE-A430EC9B6744}"/>
              </a:ext>
            </a:extLst>
          </p:cNvPr>
          <p:cNvGrpSpPr/>
          <p:nvPr/>
        </p:nvGrpSpPr>
        <p:grpSpPr>
          <a:xfrm>
            <a:off x="183662" y="735730"/>
            <a:ext cx="3141168" cy="1046440"/>
            <a:chOff x="-331611" y="719001"/>
            <a:chExt cx="3141168" cy="1046440"/>
          </a:xfrm>
        </p:grpSpPr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1054389B-3FDB-AB4F-BC0F-BB0E607BD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331611" y="769181"/>
              <a:ext cx="1678661" cy="940050"/>
            </a:xfrm>
            <a:prstGeom prst="rect">
              <a:avLst/>
            </a:prstGeom>
          </p:spPr>
        </p:pic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57DEF283-D736-6349-814A-B4DF17EB26B5}"/>
                </a:ext>
              </a:extLst>
            </p:cNvPr>
            <p:cNvSpPr txBox="1"/>
            <p:nvPr/>
          </p:nvSpPr>
          <p:spPr>
            <a:xfrm>
              <a:off x="908956" y="719001"/>
              <a:ext cx="190060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AE" sz="1100" dirty="0"/>
                <a:t>Etisalat router, for cameras</a:t>
              </a:r>
              <a:br>
                <a:rPr lang="hu-AE" sz="1100" dirty="0"/>
              </a:br>
              <a:r>
                <a:rPr lang="hu-AE" sz="1100" dirty="0"/>
                <a:t>(with d-link firmware)</a:t>
              </a:r>
            </a:p>
            <a:p>
              <a:r>
                <a:rPr lang="hu-AE" dirty="0"/>
                <a:t>192.168.69.100</a:t>
              </a:r>
            </a:p>
            <a:p>
              <a:r>
                <a:rPr lang="hu-AE" sz="1100" dirty="0"/>
                <a:t>DHCP range:</a:t>
              </a:r>
              <a:br>
                <a:rPr lang="hu-AE" sz="1100" dirty="0"/>
              </a:br>
              <a:r>
                <a:rPr lang="hu-AE" sz="1100" dirty="0"/>
                <a:t>192</a:t>
              </a:r>
              <a:r>
                <a:rPr lang="hu-HU" sz="1100" dirty="0"/>
                <a:t>.</a:t>
              </a:r>
              <a:r>
                <a:rPr lang="hu-AE" sz="1100" dirty="0"/>
                <a:t>168.101-199</a:t>
              </a:r>
            </a:p>
          </p:txBody>
        </p:sp>
      </p:grp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0853B4D-4996-6045-A8D4-EA864424A52A}"/>
              </a:ext>
            </a:extLst>
          </p:cNvPr>
          <p:cNvSpPr txBox="1"/>
          <p:nvPr/>
        </p:nvSpPr>
        <p:spPr>
          <a:xfrm>
            <a:off x="1837794" y="2300171"/>
            <a:ext cx="16450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100" dirty="0"/>
              <a:t>Netgear switch</a:t>
            </a:r>
          </a:p>
          <a:p>
            <a:r>
              <a:rPr lang="hu-AE" sz="1100" dirty="0"/>
              <a:t>(PoE, managed)</a:t>
            </a:r>
          </a:p>
          <a:p>
            <a:r>
              <a:rPr lang="hu-AE" dirty="0"/>
              <a:t>192.168.69.200</a:t>
            </a:r>
          </a:p>
          <a:p>
            <a:endParaRPr lang="hu-AE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15055BE4-4D4D-F143-BCAE-074008C0F1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05" y="4111753"/>
            <a:ext cx="638828" cy="376955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219DB57F-746C-3B44-AA8E-F050A60756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05" y="4524416"/>
            <a:ext cx="638828" cy="376955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0CE57B6E-58ED-7C46-9508-5DD28CF7FB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05" y="4901371"/>
            <a:ext cx="638828" cy="376955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93D00FDE-EA63-B24E-8892-D95242C6AD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05" y="5314034"/>
            <a:ext cx="638828" cy="376955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33DD29DB-168A-3648-BD61-084E9FF0D2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05" y="6111524"/>
            <a:ext cx="638828" cy="376955"/>
          </a:xfrm>
          <a:prstGeom prst="rect">
            <a:avLst/>
          </a:prstGeom>
        </p:spPr>
      </p:pic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29EC0632-0EB6-604D-A891-2FDB2437F2A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38619" y="5690989"/>
            <a:ext cx="0" cy="35281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Jobb oldali kapcsos zárójel 21">
            <a:extLst>
              <a:ext uri="{FF2B5EF4-FFF2-40B4-BE49-F238E27FC236}">
                <a16:creationId xmlns:a16="http://schemas.microsoft.com/office/drawing/2014/main" id="{94779BD4-158F-B44F-A655-B3F1F00D12B9}"/>
              </a:ext>
            </a:extLst>
          </p:cNvPr>
          <p:cNvSpPr/>
          <p:nvPr/>
        </p:nvSpPr>
        <p:spPr>
          <a:xfrm>
            <a:off x="908956" y="4111753"/>
            <a:ext cx="368689" cy="2376726"/>
          </a:xfrm>
          <a:prstGeom prst="rightBrace">
            <a:avLst>
              <a:gd name="adj1" fmla="val 6609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AE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31343E8C-2B03-6445-85F0-5825D1B78F1F}"/>
              </a:ext>
            </a:extLst>
          </p:cNvPr>
          <p:cNvSpPr txBox="1"/>
          <p:nvPr/>
        </p:nvSpPr>
        <p:spPr>
          <a:xfrm>
            <a:off x="1380154" y="4990868"/>
            <a:ext cx="1908408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dirty="0"/>
              <a:t>OptiTrack cameras</a:t>
            </a:r>
          </a:p>
          <a:p>
            <a:r>
              <a:rPr lang="hu-AE" sz="1100" dirty="0"/>
              <a:t>(x12, on separate IPs)</a:t>
            </a:r>
          </a:p>
        </p:txBody>
      </p:sp>
      <p:pic>
        <p:nvPicPr>
          <p:cNvPr id="25" name="Kép 24">
            <a:extLst>
              <a:ext uri="{FF2B5EF4-FFF2-40B4-BE49-F238E27FC236}">
                <a16:creationId xmlns:a16="http://schemas.microsoft.com/office/drawing/2014/main" id="{08940E1A-C1BD-8A45-AAD4-F93391879A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8433" y="1920093"/>
            <a:ext cx="1380154" cy="1262841"/>
          </a:xfrm>
          <a:prstGeom prst="rect">
            <a:avLst/>
          </a:prstGeom>
        </p:spPr>
      </p:pic>
      <p:sp>
        <p:nvSpPr>
          <p:cNvPr id="31" name="Szövegdoboz 30">
            <a:extLst>
              <a:ext uri="{FF2B5EF4-FFF2-40B4-BE49-F238E27FC236}">
                <a16:creationId xmlns:a16="http://schemas.microsoft.com/office/drawing/2014/main" id="{440DE4B7-31E7-4241-B4D7-0F6AE5C8CA50}"/>
              </a:ext>
            </a:extLst>
          </p:cNvPr>
          <p:cNvSpPr txBox="1"/>
          <p:nvPr/>
        </p:nvSpPr>
        <p:spPr>
          <a:xfrm>
            <a:off x="7782329" y="632707"/>
            <a:ext cx="14175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AE" dirty="0"/>
              <a:t>D-Link router</a:t>
            </a:r>
            <a:br>
              <a:rPr lang="hu-AE" dirty="0"/>
            </a:br>
            <a:r>
              <a:rPr lang="hu-AE" sz="1100" dirty="0"/>
              <a:t>Volciclab-2.4G</a:t>
            </a:r>
            <a:br>
              <a:rPr lang="hu-AE" sz="1100" dirty="0"/>
            </a:br>
            <a:r>
              <a:rPr lang="hu-AE" sz="1100" dirty="0"/>
              <a:t>Volciclab-5G</a:t>
            </a:r>
          </a:p>
          <a:p>
            <a:pPr algn="r"/>
            <a:r>
              <a:rPr lang="hu-AE" dirty="0"/>
              <a:t>192.168.42.1</a:t>
            </a:r>
          </a:p>
          <a:p>
            <a:pPr algn="r"/>
            <a:r>
              <a:rPr lang="hu-AE" sz="1100" dirty="0"/>
              <a:t>DHCP range:</a:t>
            </a:r>
          </a:p>
          <a:p>
            <a:pPr algn="r"/>
            <a:r>
              <a:rPr lang="hu-AE" sz="1100" dirty="0"/>
              <a:t>192.168.42.35-254</a:t>
            </a:r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E7D65517-5B13-084F-97E3-C7EFDC7F93AD}"/>
              </a:ext>
            </a:extLst>
          </p:cNvPr>
          <p:cNvSpPr/>
          <p:nvPr/>
        </p:nvSpPr>
        <p:spPr>
          <a:xfrm>
            <a:off x="6434596" y="2181410"/>
            <a:ext cx="1528176" cy="5776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Optotrak SCU on truss</a:t>
            </a:r>
            <a:br>
              <a:rPr lang="hu-A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u-A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192.168.42.2</a:t>
            </a: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F208FD48-1E87-2B4A-8A07-3EA03E98F6F4}"/>
              </a:ext>
            </a:extLst>
          </p:cNvPr>
          <p:cNvSpPr/>
          <p:nvPr/>
        </p:nvSpPr>
        <p:spPr>
          <a:xfrm>
            <a:off x="7070764" y="3719129"/>
            <a:ext cx="1528176" cy="5776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Optotrak SCU on desk</a:t>
            </a:r>
            <a:br>
              <a:rPr lang="hu-A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u-A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192.168.42.3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A70BD4F9-63B8-7C49-AF61-75556C6EECA8}"/>
              </a:ext>
            </a:extLst>
          </p:cNvPr>
          <p:cNvSpPr txBox="1"/>
          <p:nvPr/>
        </p:nvSpPr>
        <p:spPr>
          <a:xfrm>
            <a:off x="10378183" y="2063583"/>
            <a:ext cx="9973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dirty="0"/>
              <a:t>TP-Link</a:t>
            </a:r>
            <a:r>
              <a:rPr lang="hu-AE" sz="1100" dirty="0"/>
              <a:t> switch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1C5B823B-379C-1628-C2B6-E6FEC42A9CF2}"/>
              </a:ext>
            </a:extLst>
          </p:cNvPr>
          <p:cNvGrpSpPr/>
          <p:nvPr/>
        </p:nvGrpSpPr>
        <p:grpSpPr>
          <a:xfrm>
            <a:off x="4994179" y="4849149"/>
            <a:ext cx="2936485" cy="1692126"/>
            <a:chOff x="5273193" y="4901371"/>
            <a:chExt cx="2936485" cy="1692126"/>
          </a:xfrm>
        </p:grpSpPr>
        <p:pic>
          <p:nvPicPr>
            <p:cNvPr id="40" name="Kép 39">
              <a:extLst>
                <a:ext uri="{FF2B5EF4-FFF2-40B4-BE49-F238E27FC236}">
                  <a16:creationId xmlns:a16="http://schemas.microsoft.com/office/drawing/2014/main" id="{2D3401BA-512C-2149-86EC-0B08F1A4E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3193" y="4901371"/>
              <a:ext cx="1310568" cy="1692126"/>
            </a:xfrm>
            <a:prstGeom prst="rect">
              <a:avLst/>
            </a:prstGeom>
          </p:spPr>
        </p:pic>
        <p:sp>
          <p:nvSpPr>
            <p:cNvPr id="41" name="Szövegdoboz 40">
              <a:extLst>
                <a:ext uri="{FF2B5EF4-FFF2-40B4-BE49-F238E27FC236}">
                  <a16:creationId xmlns:a16="http://schemas.microsoft.com/office/drawing/2014/main" id="{B8EA958D-FAA9-864C-A07E-113FCAE546F1}"/>
                </a:ext>
              </a:extLst>
            </p:cNvPr>
            <p:cNvSpPr txBox="1"/>
            <p:nvPr/>
          </p:nvSpPr>
          <p:spPr>
            <a:xfrm>
              <a:off x="6501209" y="4938574"/>
              <a:ext cx="1708469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AE" dirty="0"/>
                <a:t>Volciclab 1</a:t>
              </a:r>
            </a:p>
            <a:p>
              <a:r>
                <a:rPr lang="hu-AE" sz="1100" dirty="0"/>
                <a:t>Experimental computer</a:t>
              </a:r>
            </a:p>
            <a:p>
              <a:r>
                <a:rPr lang="hu-AE" dirty="0"/>
                <a:t>192.168.42.6</a:t>
              </a:r>
            </a:p>
            <a:p>
              <a:endParaRPr lang="hu-AE" dirty="0"/>
            </a:p>
          </p:txBody>
        </p:sp>
      </p:grp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3B6BCA35-FF92-6645-AC43-AAECA6EF6C8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22993" y="1725960"/>
            <a:ext cx="284925" cy="70019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Egyenes összekötő 45">
            <a:extLst>
              <a:ext uri="{FF2B5EF4-FFF2-40B4-BE49-F238E27FC236}">
                <a16:creationId xmlns:a16="http://schemas.microsoft.com/office/drawing/2014/main" id="{01873CCB-E65C-3243-A16D-17DFD1D56675}"/>
              </a:ext>
            </a:extLst>
          </p:cNvPr>
          <p:cNvCxnSpPr>
            <a:cxnSpLocks/>
          </p:cNvCxnSpPr>
          <p:nvPr/>
        </p:nvCxnSpPr>
        <p:spPr>
          <a:xfrm flipH="1">
            <a:off x="538620" y="2868203"/>
            <a:ext cx="319413" cy="115265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zögletes összekötő 47">
            <a:extLst>
              <a:ext uri="{FF2B5EF4-FFF2-40B4-BE49-F238E27FC236}">
                <a16:creationId xmlns:a16="http://schemas.microsoft.com/office/drawing/2014/main" id="{806B84CE-5C5B-7D43-9259-2F9F49BA1492}"/>
              </a:ext>
            </a:extLst>
          </p:cNvPr>
          <p:cNvCxnSpPr>
            <a:cxnSpLocks/>
            <a:stCxn id="25" idx="2"/>
            <a:endCxn id="10" idx="2"/>
          </p:cNvCxnSpPr>
          <p:nvPr/>
        </p:nvCxnSpPr>
        <p:spPr>
          <a:xfrm rot="5400000">
            <a:off x="2661248" y="1479056"/>
            <a:ext cx="13385" cy="3421141"/>
          </a:xfrm>
          <a:prstGeom prst="bentConnector3">
            <a:avLst>
              <a:gd name="adj1" fmla="val 1807882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Egyenes összekötő 53">
            <a:extLst>
              <a:ext uri="{FF2B5EF4-FFF2-40B4-BE49-F238E27FC236}">
                <a16:creationId xmlns:a16="http://schemas.microsoft.com/office/drawing/2014/main" id="{386AD6B8-85A0-6640-86ED-DF544BC17643}"/>
              </a:ext>
            </a:extLst>
          </p:cNvPr>
          <p:cNvCxnSpPr>
            <a:stCxn id="10" idx="2"/>
          </p:cNvCxnSpPr>
          <p:nvPr/>
        </p:nvCxnSpPr>
        <p:spPr>
          <a:xfrm flipV="1">
            <a:off x="957369" y="2849703"/>
            <a:ext cx="51411" cy="34661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Egyenes összekötő 55">
            <a:extLst>
              <a:ext uri="{FF2B5EF4-FFF2-40B4-BE49-F238E27FC236}">
                <a16:creationId xmlns:a16="http://schemas.microsoft.com/office/drawing/2014/main" id="{DC48508C-DDC8-4344-AE9C-81B88369E8DD}"/>
              </a:ext>
            </a:extLst>
          </p:cNvPr>
          <p:cNvCxnSpPr>
            <a:cxnSpLocks/>
          </p:cNvCxnSpPr>
          <p:nvPr/>
        </p:nvCxnSpPr>
        <p:spPr>
          <a:xfrm flipH="1" flipV="1">
            <a:off x="6536936" y="1810633"/>
            <a:ext cx="3343522" cy="670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5A72B23B-4A42-3340-921D-E647D3F6460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62772" y="2470247"/>
            <a:ext cx="1682269" cy="909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A4CB7B0F-8924-E143-B529-694A6B5ED831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8598940" y="2637635"/>
            <a:ext cx="1111862" cy="13703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zögletes összekötő 64">
            <a:extLst>
              <a:ext uri="{FF2B5EF4-FFF2-40B4-BE49-F238E27FC236}">
                <a16:creationId xmlns:a16="http://schemas.microsoft.com/office/drawing/2014/main" id="{1991E5A8-C969-0942-99A1-B12AC39B76C0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6893428" y="3109616"/>
            <a:ext cx="495568" cy="298349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69">
            <a:extLst>
              <a:ext uri="{FF2B5EF4-FFF2-40B4-BE49-F238E27FC236}">
                <a16:creationId xmlns:a16="http://schemas.microsoft.com/office/drawing/2014/main" id="{C31F13E8-4C19-B743-9729-FA71469C9953}"/>
              </a:ext>
            </a:extLst>
          </p:cNvPr>
          <p:cNvCxnSpPr>
            <a:cxnSpLocks/>
          </p:cNvCxnSpPr>
          <p:nvPr/>
        </p:nvCxnSpPr>
        <p:spPr>
          <a:xfrm flipV="1">
            <a:off x="8624170" y="2593973"/>
            <a:ext cx="1256288" cy="17596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gyenes összekötő 72">
            <a:extLst>
              <a:ext uri="{FF2B5EF4-FFF2-40B4-BE49-F238E27FC236}">
                <a16:creationId xmlns:a16="http://schemas.microsoft.com/office/drawing/2014/main" id="{5D99D868-158D-2C4F-8116-6A3C6E4E9AAB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8123797" y="2586641"/>
            <a:ext cx="1844752" cy="2596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Lekerekített téglalap feliratnak 73">
            <a:extLst>
              <a:ext uri="{FF2B5EF4-FFF2-40B4-BE49-F238E27FC236}">
                <a16:creationId xmlns:a16="http://schemas.microsoft.com/office/drawing/2014/main" id="{6C4B11EA-43AC-A443-B26D-100410110992}"/>
              </a:ext>
            </a:extLst>
          </p:cNvPr>
          <p:cNvSpPr/>
          <p:nvPr/>
        </p:nvSpPr>
        <p:spPr>
          <a:xfrm>
            <a:off x="10059223" y="1452941"/>
            <a:ext cx="1026311" cy="394019"/>
          </a:xfrm>
          <a:prstGeom prst="wedgeRoundRectCallout">
            <a:avLst>
              <a:gd name="adj1" fmla="val -39079"/>
              <a:gd name="adj2" fmla="val 1483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 devices</a:t>
            </a:r>
            <a:b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u-AE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DHCP</a:t>
            </a:r>
          </a:p>
        </p:txBody>
      </p:sp>
      <p:cxnSp>
        <p:nvCxnSpPr>
          <p:cNvPr id="76" name="Egyenes összekötő 75">
            <a:extLst>
              <a:ext uri="{FF2B5EF4-FFF2-40B4-BE49-F238E27FC236}">
                <a16:creationId xmlns:a16="http://schemas.microsoft.com/office/drawing/2014/main" id="{14D6B847-BE9A-B74D-8B4A-5BDB26C22FA7}"/>
              </a:ext>
            </a:extLst>
          </p:cNvPr>
          <p:cNvCxnSpPr>
            <a:cxnSpLocks/>
          </p:cNvCxnSpPr>
          <p:nvPr/>
        </p:nvCxnSpPr>
        <p:spPr>
          <a:xfrm>
            <a:off x="9645041" y="1899847"/>
            <a:ext cx="336623" cy="55316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gyenes összekötő 77">
            <a:extLst>
              <a:ext uri="{FF2B5EF4-FFF2-40B4-BE49-F238E27FC236}">
                <a16:creationId xmlns:a16="http://schemas.microsoft.com/office/drawing/2014/main" id="{C540872A-BAD0-7C43-8E62-DA30920FEECD}"/>
              </a:ext>
            </a:extLst>
          </p:cNvPr>
          <p:cNvCxnSpPr/>
          <p:nvPr/>
        </p:nvCxnSpPr>
        <p:spPr>
          <a:xfrm flipV="1">
            <a:off x="9855181" y="738745"/>
            <a:ext cx="1014360" cy="18191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Szövegdoboz 92">
            <a:extLst>
              <a:ext uri="{FF2B5EF4-FFF2-40B4-BE49-F238E27FC236}">
                <a16:creationId xmlns:a16="http://schemas.microsoft.com/office/drawing/2014/main" id="{A30FF902-041F-594E-A260-BC659D11C908}"/>
              </a:ext>
            </a:extLst>
          </p:cNvPr>
          <p:cNvSpPr txBox="1"/>
          <p:nvPr/>
        </p:nvSpPr>
        <p:spPr>
          <a:xfrm rot="16200000">
            <a:off x="5209995" y="4478255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000" dirty="0"/>
              <a:t>Ethernet 1</a:t>
            </a:r>
          </a:p>
        </p:txBody>
      </p:sp>
      <p:sp>
        <p:nvSpPr>
          <p:cNvPr id="94" name="Szövegdoboz 93">
            <a:extLst>
              <a:ext uri="{FF2B5EF4-FFF2-40B4-BE49-F238E27FC236}">
                <a16:creationId xmlns:a16="http://schemas.microsoft.com/office/drawing/2014/main" id="{13418819-1647-1842-A2F0-E6AE8629D704}"/>
              </a:ext>
            </a:extLst>
          </p:cNvPr>
          <p:cNvSpPr txBox="1"/>
          <p:nvPr/>
        </p:nvSpPr>
        <p:spPr>
          <a:xfrm rot="18341014">
            <a:off x="7808268" y="4838061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000" dirty="0"/>
              <a:t>Ethernet 1</a:t>
            </a:r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8818C8ED-0F3A-5F4D-8A08-9E0C99BA32DE}"/>
              </a:ext>
            </a:extLst>
          </p:cNvPr>
          <p:cNvSpPr/>
          <p:nvPr/>
        </p:nvSpPr>
        <p:spPr>
          <a:xfrm>
            <a:off x="76944" y="590230"/>
            <a:ext cx="5029413" cy="59607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AE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3FBDDDB9-5398-5D41-8FDE-DB176EDF5931}"/>
              </a:ext>
            </a:extLst>
          </p:cNvPr>
          <p:cNvSpPr txBox="1"/>
          <p:nvPr/>
        </p:nvSpPr>
        <p:spPr>
          <a:xfrm>
            <a:off x="5008986" y="1519064"/>
            <a:ext cx="14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AE" sz="1100" dirty="0"/>
              <a:t>OptiTrack computer</a:t>
            </a:r>
          </a:p>
          <a:p>
            <a:pPr algn="r"/>
            <a:r>
              <a:rPr lang="hu-AE" sz="1100" dirty="0"/>
              <a:t>Volciclab network</a:t>
            </a:r>
          </a:p>
          <a:p>
            <a:pPr algn="r"/>
            <a:r>
              <a:rPr lang="hu-AE" dirty="0"/>
              <a:t>192.168.42.5</a:t>
            </a: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8BA67D5F-C9DF-484B-8FB7-06AFBEA157A7}"/>
              </a:ext>
            </a:extLst>
          </p:cNvPr>
          <p:cNvSpPr/>
          <p:nvPr/>
        </p:nvSpPr>
        <p:spPr>
          <a:xfrm>
            <a:off x="3555551" y="531178"/>
            <a:ext cx="8067826" cy="61509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AE"/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C5D9F819-9470-6046-A855-A8EB25B5EED3}"/>
              </a:ext>
            </a:extLst>
          </p:cNvPr>
          <p:cNvSpPr txBox="1"/>
          <p:nvPr/>
        </p:nvSpPr>
        <p:spPr>
          <a:xfrm>
            <a:off x="5103821" y="556656"/>
            <a:ext cx="2773388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hu-AE" b="1" dirty="0"/>
              <a:t>Volciclab local network</a:t>
            </a:r>
          </a:p>
          <a:p>
            <a:pPr algn="ctr"/>
            <a:r>
              <a:rPr lang="hu-AE" dirty="0"/>
              <a:t>(black cables)</a:t>
            </a:r>
            <a:br>
              <a:rPr lang="hu-HU" dirty="0"/>
            </a:br>
            <a:r>
              <a:rPr lang="hu-HU" dirty="0" err="1"/>
              <a:t>Only</a:t>
            </a:r>
            <a:r>
              <a:rPr lang="hu-HU" dirty="0"/>
              <a:t> fixed IP </a:t>
            </a:r>
            <a:r>
              <a:rPr lang="hu-HU" dirty="0" err="1"/>
              <a:t>devices</a:t>
            </a:r>
            <a:r>
              <a:rPr lang="hu-HU" dirty="0"/>
              <a:t> </a:t>
            </a:r>
            <a:r>
              <a:rPr lang="hu-HU" dirty="0" err="1"/>
              <a:t>shown</a:t>
            </a:r>
            <a:endParaRPr lang="hu-AE" dirty="0"/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3D883552-5148-2347-8ED9-2C811B0C94CE}"/>
              </a:ext>
            </a:extLst>
          </p:cNvPr>
          <p:cNvSpPr txBox="1"/>
          <p:nvPr/>
        </p:nvSpPr>
        <p:spPr>
          <a:xfrm>
            <a:off x="3588871" y="3428559"/>
            <a:ext cx="15792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AE" sz="1100" dirty="0"/>
              <a:t>OptiTrack computer</a:t>
            </a:r>
          </a:p>
          <a:p>
            <a:pPr algn="ctr"/>
            <a:r>
              <a:rPr lang="hu-AE" sz="1100" dirty="0"/>
              <a:t>Camera network (DHCP)</a:t>
            </a:r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274F1920-3907-7D41-9913-7290C8D1D1CE}"/>
              </a:ext>
            </a:extLst>
          </p:cNvPr>
          <p:cNvSpPr txBox="1"/>
          <p:nvPr/>
        </p:nvSpPr>
        <p:spPr>
          <a:xfrm>
            <a:off x="1235510" y="5517407"/>
            <a:ext cx="1739514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hu-AE" dirty="0">
                <a:solidFill>
                  <a:srgbClr val="00B0F0"/>
                </a:solidFill>
              </a:rPr>
              <a:t>Camera network</a:t>
            </a:r>
          </a:p>
          <a:p>
            <a:pPr algn="ctr"/>
            <a:r>
              <a:rPr lang="hu-AE" dirty="0">
                <a:solidFill>
                  <a:srgbClr val="00B0F0"/>
                </a:solidFill>
              </a:rPr>
              <a:t>(blue cables)</a:t>
            </a:r>
            <a:br>
              <a:rPr lang="hu-AE" dirty="0">
                <a:solidFill>
                  <a:srgbClr val="00B0F0"/>
                </a:solidFill>
              </a:rPr>
            </a:br>
            <a:r>
              <a:rPr lang="hu-AE" sz="1100" dirty="0">
                <a:solidFill>
                  <a:srgbClr val="00B0F0"/>
                </a:solidFill>
              </a:rPr>
              <a:t>Do not connect</a:t>
            </a:r>
            <a:br>
              <a:rPr lang="hu-AE" sz="1100" dirty="0">
                <a:solidFill>
                  <a:srgbClr val="00B0F0"/>
                </a:solidFill>
              </a:rPr>
            </a:br>
            <a:r>
              <a:rPr lang="hu-AE" sz="1100" dirty="0">
                <a:solidFill>
                  <a:srgbClr val="00B0F0"/>
                </a:solidFill>
              </a:rPr>
              <a:t>anything else</a:t>
            </a:r>
            <a:endParaRPr lang="hu-AE" dirty="0">
              <a:solidFill>
                <a:srgbClr val="00B0F0"/>
              </a:solidFill>
            </a:endParaRPr>
          </a:p>
        </p:txBody>
      </p:sp>
      <p:sp>
        <p:nvSpPr>
          <p:cNvPr id="28" name="Felhő 27">
            <a:extLst>
              <a:ext uri="{FF2B5EF4-FFF2-40B4-BE49-F238E27FC236}">
                <a16:creationId xmlns:a16="http://schemas.microsoft.com/office/drawing/2014/main" id="{68801F5D-5721-2840-8BB2-817F83D2CFA2}"/>
              </a:ext>
            </a:extLst>
          </p:cNvPr>
          <p:cNvSpPr/>
          <p:nvPr/>
        </p:nvSpPr>
        <p:spPr>
          <a:xfrm rot="2706493">
            <a:off x="10248557" y="251247"/>
            <a:ext cx="2066775" cy="1100613"/>
          </a:xfrm>
          <a:prstGeom prst="clou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AE" dirty="0">
                <a:solidFill>
                  <a:sysClr val="windowText" lastClr="000000"/>
                </a:solidFill>
              </a:rPr>
              <a:t>NYUAD </a:t>
            </a:r>
            <a:r>
              <a:rPr lang="hu-HU" dirty="0" err="1">
                <a:solidFill>
                  <a:sysClr val="windowText" lastClr="000000"/>
                </a:solidFill>
              </a:rPr>
              <a:t>residential</a:t>
            </a:r>
            <a:r>
              <a:rPr lang="hu-HU" dirty="0">
                <a:solidFill>
                  <a:sysClr val="windowText" lastClr="000000"/>
                </a:solidFill>
              </a:rPr>
              <a:t> </a:t>
            </a:r>
            <a:r>
              <a:rPr lang="hu-HU" dirty="0" err="1">
                <a:solidFill>
                  <a:sysClr val="windowText" lastClr="000000"/>
                </a:solidFill>
              </a:rPr>
              <a:t>network</a:t>
            </a:r>
            <a:endParaRPr lang="hu-AE" dirty="0">
              <a:solidFill>
                <a:sysClr val="windowText" lastClr="000000"/>
              </a:solidFill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151041AE-1C29-5349-FF7F-1B490D2386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1402" y="2828269"/>
            <a:ext cx="736100" cy="736100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4776D755-2F21-F3C6-A3AD-239FF7A27CD0}"/>
              </a:ext>
            </a:extLst>
          </p:cNvPr>
          <p:cNvSpPr txBox="1"/>
          <p:nvPr/>
        </p:nvSpPr>
        <p:spPr>
          <a:xfrm>
            <a:off x="5453951" y="2913261"/>
            <a:ext cx="1678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AE" sz="1100" dirty="0"/>
              <a:t>Universal Robots UR3e</a:t>
            </a:r>
            <a:br>
              <a:rPr lang="hu-AE" sz="1100" dirty="0"/>
            </a:br>
            <a:r>
              <a:rPr lang="hu-AE" sz="1100" dirty="0"/>
              <a:t>Robotic arm, direct access</a:t>
            </a:r>
          </a:p>
          <a:p>
            <a:pPr algn="r"/>
            <a:r>
              <a:rPr lang="hu-AE" dirty="0"/>
              <a:t>192.168.42.10</a:t>
            </a: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1E8E8C58-849A-2601-A02B-CC6AE70C5CD4}"/>
              </a:ext>
            </a:extLst>
          </p:cNvPr>
          <p:cNvCxnSpPr>
            <a:cxnSpLocks/>
          </p:cNvCxnSpPr>
          <p:nvPr/>
        </p:nvCxnSpPr>
        <p:spPr>
          <a:xfrm flipV="1">
            <a:off x="7459721" y="2604861"/>
            <a:ext cx="2185320" cy="805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50">
            <a:extLst>
              <a:ext uri="{FF2B5EF4-FFF2-40B4-BE49-F238E27FC236}">
                <a16:creationId xmlns:a16="http://schemas.microsoft.com/office/drawing/2014/main" id="{C9548128-5ADB-0D09-758D-26160D301DE1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9450137" y="2526294"/>
            <a:ext cx="626037" cy="13082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23CAA477-CB21-0BDA-71D1-FFEF114C4DAC}"/>
              </a:ext>
            </a:extLst>
          </p:cNvPr>
          <p:cNvSpPr txBox="1"/>
          <p:nvPr/>
        </p:nvSpPr>
        <p:spPr>
          <a:xfrm rot="17761844">
            <a:off x="9137883" y="3452904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AE" sz="1000" dirty="0"/>
              <a:t>Ethernet 1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E6562673-7CAC-193F-F2E6-700249F27CEF}"/>
              </a:ext>
            </a:extLst>
          </p:cNvPr>
          <p:cNvSpPr txBox="1"/>
          <p:nvPr/>
        </p:nvSpPr>
        <p:spPr>
          <a:xfrm>
            <a:off x="9897015" y="3842898"/>
            <a:ext cx="172636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AE" dirty="0"/>
              <a:t>Volciclab </a:t>
            </a:r>
            <a:r>
              <a:rPr lang="hu-HU" dirty="0"/>
              <a:t>2</a:t>
            </a:r>
            <a:endParaRPr lang="hu-AE" dirty="0"/>
          </a:p>
          <a:p>
            <a:r>
              <a:rPr lang="hu-HU" sz="1100" dirty="0" err="1"/>
              <a:t>Experimental</a:t>
            </a:r>
            <a:r>
              <a:rPr lang="hu-HU" sz="1100" dirty="0"/>
              <a:t> computer</a:t>
            </a:r>
          </a:p>
          <a:p>
            <a:r>
              <a:rPr lang="hu-AE" dirty="0"/>
              <a:t>192.168.42.</a:t>
            </a:r>
            <a:r>
              <a:rPr lang="hu-HU" dirty="0"/>
              <a:t>8</a:t>
            </a:r>
            <a:endParaRPr lang="hu-AE" dirty="0"/>
          </a:p>
          <a:p>
            <a:endParaRPr lang="hu-AE" dirty="0"/>
          </a:p>
        </p:txBody>
      </p:sp>
    </p:spTree>
    <p:extLst>
      <p:ext uri="{BB962C8B-B14F-4D97-AF65-F5344CB8AC3E}">
        <p14:creationId xmlns:p14="http://schemas.microsoft.com/office/powerpoint/2010/main" val="296514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155</Words>
  <Application>Microsoft Macintosh PowerPoint</Application>
  <PresentationFormat>Szélesvásznú</PresentationFormat>
  <Paragraphs>42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Zoltán Derzsi</dc:creator>
  <cp:lastModifiedBy>Zoltán Derzsi</cp:lastModifiedBy>
  <cp:revision>20</cp:revision>
  <dcterms:created xsi:type="dcterms:W3CDTF">2021-10-04T05:17:25Z</dcterms:created>
  <dcterms:modified xsi:type="dcterms:W3CDTF">2024-01-29T11:05:49Z</dcterms:modified>
</cp:coreProperties>
</file>